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70" r:id="rId2"/>
    <p:sldMasterId id="2147483787" r:id="rId3"/>
  </p:sldMasterIdLst>
  <p:notesMasterIdLst>
    <p:notesMasterId r:id="rId59"/>
  </p:notesMasterIdLst>
  <p:handoutMasterIdLst>
    <p:handoutMasterId r:id="rId60"/>
  </p:handoutMasterIdLst>
  <p:sldIdLst>
    <p:sldId id="256" r:id="rId4"/>
    <p:sldId id="2153" r:id="rId5"/>
    <p:sldId id="2141" r:id="rId6"/>
    <p:sldId id="2258" r:id="rId7"/>
    <p:sldId id="2152" r:id="rId8"/>
    <p:sldId id="1655" r:id="rId9"/>
    <p:sldId id="2030" r:id="rId10"/>
    <p:sldId id="1657" r:id="rId11"/>
    <p:sldId id="1913" r:id="rId12"/>
    <p:sldId id="2050" r:id="rId13"/>
    <p:sldId id="2113" r:id="rId14"/>
    <p:sldId id="377" r:id="rId15"/>
    <p:sldId id="601" r:id="rId16"/>
    <p:sldId id="2259" r:id="rId17"/>
    <p:sldId id="554" r:id="rId18"/>
    <p:sldId id="387" r:id="rId19"/>
    <p:sldId id="2261" r:id="rId20"/>
    <p:sldId id="407" r:id="rId21"/>
    <p:sldId id="2242" r:id="rId22"/>
    <p:sldId id="2255" r:id="rId23"/>
    <p:sldId id="2228" r:id="rId24"/>
    <p:sldId id="272" r:id="rId25"/>
    <p:sldId id="2151" r:id="rId26"/>
    <p:sldId id="1992" r:id="rId27"/>
    <p:sldId id="1703" r:id="rId28"/>
    <p:sldId id="386" r:id="rId29"/>
    <p:sldId id="2223" r:id="rId30"/>
    <p:sldId id="2157" r:id="rId31"/>
    <p:sldId id="2077" r:id="rId32"/>
    <p:sldId id="2256" r:id="rId33"/>
    <p:sldId id="2254" r:id="rId34"/>
    <p:sldId id="1943" r:id="rId35"/>
    <p:sldId id="297" r:id="rId36"/>
    <p:sldId id="367" r:id="rId37"/>
    <p:sldId id="2065" r:id="rId38"/>
    <p:sldId id="298" r:id="rId39"/>
    <p:sldId id="2227" r:id="rId40"/>
    <p:sldId id="342" r:id="rId41"/>
    <p:sldId id="2257" r:id="rId42"/>
    <p:sldId id="2035" r:id="rId43"/>
    <p:sldId id="2260" r:id="rId44"/>
    <p:sldId id="306" r:id="rId45"/>
    <p:sldId id="307" r:id="rId46"/>
    <p:sldId id="308" r:id="rId47"/>
    <p:sldId id="2213" r:id="rId48"/>
    <p:sldId id="2212" r:id="rId49"/>
    <p:sldId id="2156" r:id="rId50"/>
    <p:sldId id="2211" r:id="rId51"/>
    <p:sldId id="409" r:id="rId52"/>
    <p:sldId id="2127" r:id="rId53"/>
    <p:sldId id="2253" r:id="rId54"/>
    <p:sldId id="1999" r:id="rId55"/>
    <p:sldId id="2218" r:id="rId56"/>
    <p:sldId id="1988" r:id="rId57"/>
    <p:sldId id="1995"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FD9"/>
    <a:srgbClr val="0E4BB0"/>
    <a:srgbClr val="C4DEF4"/>
    <a:srgbClr val="5E3925"/>
    <a:srgbClr val="E4E7F7"/>
    <a:srgbClr val="1080D9"/>
    <a:srgbClr val="0F8AE0"/>
    <a:srgbClr val="138ADF"/>
    <a:srgbClr val="025CB7"/>
    <a:srgbClr val="1996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8" autoAdjust="0"/>
    <p:restoredTop sz="85850" autoAdjust="0"/>
  </p:normalViewPr>
  <p:slideViewPr>
    <p:cSldViewPr snapToGrid="0">
      <p:cViewPr varScale="1">
        <p:scale>
          <a:sx n="105" d="100"/>
          <a:sy n="105" d="100"/>
        </p:scale>
        <p:origin x="1320"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60" d="100"/>
        <a:sy n="60" d="100"/>
      </p:scale>
      <p:origin x="0" y="0"/>
    </p:cViewPr>
  </p:sorterViewPr>
  <p:notesViewPr>
    <p:cSldViewPr snapToGrid="0">
      <p:cViewPr varScale="1">
        <p:scale>
          <a:sx n="99" d="100"/>
          <a:sy n="99" d="100"/>
        </p:scale>
        <p:origin x="261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2A1CA9-7C79-469E-95ED-9247DCD4352C}" type="datetimeFigureOut">
              <a:rPr lang="en-US" smtClean="0"/>
              <a:t>11/5/20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4D0020-174F-4474-B652-15292476CD4F}" type="slidenum">
              <a:rPr lang="en-US" smtClean="0"/>
              <a:t>‹#›</a:t>
            </a:fld>
            <a:endParaRPr lang="en-US"/>
          </a:p>
        </p:txBody>
      </p:sp>
    </p:spTree>
    <p:extLst>
      <p:ext uri="{BB962C8B-B14F-4D97-AF65-F5344CB8AC3E}">
        <p14:creationId xmlns:p14="http://schemas.microsoft.com/office/powerpoint/2010/main" val="1163707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62452-73BA-4B6E-95A5-E724D6377E4D}" type="datetimeFigureOut">
              <a:rPr lang="en-US" smtClean="0"/>
              <a:t>11/5/20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D3D01E-8E1F-45A0-B4E0-8DAF0D6A9E6B}" type="slidenum">
              <a:rPr lang="en-US" smtClean="0"/>
              <a:t>‹#›</a:t>
            </a:fld>
            <a:endParaRPr lang="en-US"/>
          </a:p>
        </p:txBody>
      </p:sp>
    </p:spTree>
    <p:extLst>
      <p:ext uri="{BB962C8B-B14F-4D97-AF65-F5344CB8AC3E}">
        <p14:creationId xmlns:p14="http://schemas.microsoft.com/office/powerpoint/2010/main" val="35696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1</a:t>
            </a:fld>
            <a:endParaRPr lang="en-US"/>
          </a:p>
        </p:txBody>
      </p:sp>
    </p:spTree>
    <p:extLst>
      <p:ext uri="{BB962C8B-B14F-4D97-AF65-F5344CB8AC3E}">
        <p14:creationId xmlns:p14="http://schemas.microsoft.com/office/powerpoint/2010/main" val="253513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35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96862e4a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96862e4a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3184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1" name="Shape 2681"/>
          <p:cNvSpPr>
            <a:spLocks noGrp="1" noRot="1" noChangeAspect="1"/>
          </p:cNvSpPr>
          <p:nvPr>
            <p:ph type="sldImg"/>
          </p:nvPr>
        </p:nvSpPr>
        <p:spPr>
          <a:xfrm>
            <a:off x="671513" y="644525"/>
            <a:ext cx="5722937" cy="3219450"/>
          </a:xfrm>
          <a:prstGeom prst="rect">
            <a:avLst/>
          </a:prstGeom>
        </p:spPr>
        <p:txBody>
          <a:bodyPr/>
          <a:lstStyle/>
          <a:p>
            <a:endParaRPr/>
          </a:p>
        </p:txBody>
      </p:sp>
      <p:sp>
        <p:nvSpPr>
          <p:cNvPr id="2682" name="Shape 2682"/>
          <p:cNvSpPr>
            <a:spLocks noGrp="1"/>
          </p:cNvSpPr>
          <p:nvPr>
            <p:ph type="body" sz="quarter" idx="1"/>
          </p:nvPr>
        </p:nvSpPr>
        <p:spPr>
          <a:prstGeom prst="rect">
            <a:avLst/>
          </a:prstGeom>
        </p:spPr>
        <p:txBody>
          <a:bodyPr/>
          <a:lstStyle/>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r>
              <a:t>Built 2013, LEED Silver</a:t>
            </a:r>
          </a:p>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r>
              <a:t>1.2 million square feet </a:t>
            </a:r>
          </a:p>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r>
              <a:t>100,000 square feet per floor</a:t>
            </a:r>
          </a:p>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r>
              <a:t>240 single-occupancy inpatient rooms </a:t>
            </a:r>
          </a:p>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r>
              <a:t>52 ICU beds </a:t>
            </a:r>
          </a:p>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r>
              <a:t>28 ORs</a:t>
            </a:r>
          </a:p>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r>
              <a:t>Levels 8, 9, 10 - surgical, oncology and transplant patient rooms</a:t>
            </a:r>
          </a:p>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r>
              <a:t>Green roof</a:t>
            </a:r>
          </a:p>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endParaRPr/>
          </a:p>
          <a:p>
            <a:pPr defTabSz="457181">
              <a:defRPr>
                <a:solidFill>
                  <a:srgbClr val="404040"/>
                </a:solidFill>
                <a:latin typeface="Arial"/>
                <a:ea typeface="Arial"/>
                <a:cs typeface="Arial"/>
                <a:sym typeface="Arial"/>
              </a:defRPr>
            </a:pPr>
            <a:r>
              <a:t>8 million data points on patient room environment!!</a:t>
            </a:r>
          </a:p>
          <a:p>
            <a:pPr defTabSz="457181">
              <a:defRPr>
                <a:solidFill>
                  <a:srgbClr val="404040"/>
                </a:solidFill>
                <a:latin typeface="Arial"/>
                <a:ea typeface="Arial"/>
                <a:cs typeface="Arial"/>
                <a:sym typeface="Arial"/>
              </a:defRPr>
            </a:pPr>
            <a:r>
              <a:t>292 patients</a:t>
            </a:r>
          </a:p>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endParaRPr/>
          </a:p>
        </p:txBody>
      </p:sp>
    </p:spTree>
    <p:extLst>
      <p:ext uri="{BB962C8B-B14F-4D97-AF65-F5344CB8AC3E}">
        <p14:creationId xmlns:p14="http://schemas.microsoft.com/office/powerpoint/2010/main" val="2205963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9EB98-254C-ED47-B048-88C43039A739}" type="slidenum">
              <a:rPr lang="en-US" smtClean="0"/>
              <a:t>24</a:t>
            </a:fld>
            <a:endParaRPr lang="en-US"/>
          </a:p>
        </p:txBody>
      </p:sp>
    </p:spTree>
    <p:extLst>
      <p:ext uri="{BB962C8B-B14F-4D97-AF65-F5344CB8AC3E}">
        <p14:creationId xmlns:p14="http://schemas.microsoft.com/office/powerpoint/2010/main" val="85807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xfrm>
            <a:off x="381000" y="685800"/>
            <a:ext cx="6096000" cy="3429000"/>
          </a:xfrm>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lvl1pPr defTabSz="457200"/>
          </a:lstStyle>
          <a:p>
            <a:br>
              <a:rPr dirty="0"/>
            </a:br>
            <a:endParaRPr dirty="0"/>
          </a:p>
        </p:txBody>
      </p:sp>
    </p:spTree>
    <p:extLst>
      <p:ext uri="{BB962C8B-B14F-4D97-AF65-F5344CB8AC3E}">
        <p14:creationId xmlns:p14="http://schemas.microsoft.com/office/powerpoint/2010/main" val="409829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1" name="Shape 2741"/>
          <p:cNvSpPr>
            <a:spLocks noGrp="1" noRot="1" noChangeAspect="1"/>
          </p:cNvSpPr>
          <p:nvPr>
            <p:ph type="sldImg"/>
          </p:nvPr>
        </p:nvSpPr>
        <p:spPr>
          <a:xfrm>
            <a:off x="381000" y="685800"/>
            <a:ext cx="6096000" cy="3429000"/>
          </a:xfrm>
          <a:prstGeom prst="rect">
            <a:avLst/>
          </a:prstGeom>
        </p:spPr>
        <p:txBody>
          <a:bodyPr/>
          <a:lstStyle/>
          <a:p>
            <a:endParaRPr/>
          </a:p>
        </p:txBody>
      </p:sp>
      <p:sp>
        <p:nvSpPr>
          <p:cNvPr id="2742" name="Shape 2742"/>
          <p:cNvSpPr>
            <a:spLocks noGrp="1"/>
          </p:cNvSpPr>
          <p:nvPr>
            <p:ph type="body" sz="quarter" idx="1"/>
          </p:nvPr>
        </p:nvSpPr>
        <p:spPr>
          <a:prstGeom prst="rect">
            <a:avLst/>
          </a:prstGeom>
        </p:spPr>
        <p:txBody>
          <a:bodyPr/>
          <a:lstStyle>
            <a:lvl1pPr defTabSz="457200">
              <a:defRPr sz="2200"/>
            </a:lvl1pPr>
          </a:lstStyle>
          <a:p>
            <a:r>
              <a:t>Reiman JM, Das B, Sindberg GM, Urban MD, Hammerlund MEM, Lee HB, et al. (2018) Humidity as a non-pharmaceutical intervention for influenza A. PLoS ONE 13(9): e0204337. https:// doi.org/10.1371/journal.pone.0204337 </a:t>
            </a:r>
          </a:p>
        </p:txBody>
      </p:sp>
    </p:spTree>
    <p:extLst>
      <p:ext uri="{BB962C8B-B14F-4D97-AF65-F5344CB8AC3E}">
        <p14:creationId xmlns:p14="http://schemas.microsoft.com/office/powerpoint/2010/main" val="1250007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2408213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Casanova LM et al, Effects of Air Temperature and Relative Humidity on Coronavirus Survival on Surfaces, APPLIED AND ENVIRONMENTAL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MICROBIOLOGY, May 2010, p. 2712–2717</a:t>
            </a:r>
            <a:endParaRPr kumimoji="0" lang="de-CH"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28</a:t>
            </a:fld>
            <a:endParaRPr lang="en-US"/>
          </a:p>
        </p:txBody>
      </p:sp>
    </p:spTree>
    <p:extLst>
      <p:ext uri="{BB962C8B-B14F-4D97-AF65-F5344CB8AC3E}">
        <p14:creationId xmlns:p14="http://schemas.microsoft.com/office/powerpoint/2010/main" val="3685565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Casanova LM et al</a:t>
            </a:r>
            <a:r>
              <a:rPr lang="en-US" sz="1200" dirty="0"/>
              <a:t>, Effects of Air Temperature and Relative Humidity on Coronavirus Survival on Surfaces, APPLIED AND ENVIRONMENTAL </a:t>
            </a:r>
          </a:p>
          <a:p>
            <a:r>
              <a:rPr lang="en-US" sz="1200" dirty="0"/>
              <a:t>MICROBIOLOGY, May 2010, p. 2712–2717</a:t>
            </a:r>
            <a:endParaRPr lang="de-CH" sz="1200" dirty="0"/>
          </a:p>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29</a:t>
            </a:fld>
            <a:endParaRPr lang="en-US"/>
          </a:p>
        </p:txBody>
      </p:sp>
    </p:spTree>
    <p:extLst>
      <p:ext uri="{BB962C8B-B14F-4D97-AF65-F5344CB8AC3E}">
        <p14:creationId xmlns:p14="http://schemas.microsoft.com/office/powerpoint/2010/main" val="624182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D3D01E-8E1F-45A0-B4E0-8DAF0D6A9E6B}" type="slidenum">
              <a:rPr lang="en-US" smtClean="0"/>
              <a:t>30</a:t>
            </a:fld>
            <a:endParaRPr lang="en-US"/>
          </a:p>
        </p:txBody>
      </p:sp>
    </p:spTree>
    <p:extLst>
      <p:ext uri="{BB962C8B-B14F-4D97-AF65-F5344CB8AC3E}">
        <p14:creationId xmlns:p14="http://schemas.microsoft.com/office/powerpoint/2010/main" val="222277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2</a:t>
            </a:fld>
            <a:endParaRPr lang="en-US"/>
          </a:p>
        </p:txBody>
      </p:sp>
    </p:spTree>
    <p:extLst>
      <p:ext uri="{BB962C8B-B14F-4D97-AF65-F5344CB8AC3E}">
        <p14:creationId xmlns:p14="http://schemas.microsoft.com/office/powerpoint/2010/main" val="791120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 do we remove influenza virus when we got flu? Influenza virus is spread from infected people by cough or sneeze. Influenza virus come in our body and reach upper trachea area. </a:t>
            </a:r>
          </a:p>
        </p:txBody>
      </p:sp>
      <p:sp>
        <p:nvSpPr>
          <p:cNvPr id="4" name="スライド番号プレースホルダー 3"/>
          <p:cNvSpPr>
            <a:spLocks noGrp="1"/>
          </p:cNvSpPr>
          <p:nvPr>
            <p:ph type="sldNum" sz="quarter" idx="10"/>
          </p:nvPr>
        </p:nvSpPr>
        <p:spPr/>
        <p:txBody>
          <a:bodyPr/>
          <a:lstStyle/>
          <a:p>
            <a:fld id="{375FA0B8-5478-E447-83D0-C6E316735835}" type="slidenum">
              <a:rPr kumimoji="1" lang="ja-JP" altLang="en-US" smtClean="0"/>
              <a:t>33</a:t>
            </a:fld>
            <a:endParaRPr kumimoji="1" lang="ja-JP" altLang="en-US"/>
          </a:p>
        </p:txBody>
      </p:sp>
    </p:spTree>
    <p:extLst>
      <p:ext uri="{BB962C8B-B14F-4D97-AF65-F5344CB8AC3E}">
        <p14:creationId xmlns:p14="http://schemas.microsoft.com/office/powerpoint/2010/main" val="4146524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Primary innate defense is mucus production and ciliary clearance to remove virus and protect virus infection. This is first line of defense against pathogen. </a:t>
            </a:r>
            <a:endParaRPr kumimoji="1" lang="ja-JP" altLang="en-US"/>
          </a:p>
          <a:p>
            <a:endParaRPr kumimoji="1" lang="en-US" altLang="ja-JP" dirty="0"/>
          </a:p>
        </p:txBody>
      </p:sp>
      <p:sp>
        <p:nvSpPr>
          <p:cNvPr id="4" name="スライド番号プレースホルダー 3"/>
          <p:cNvSpPr>
            <a:spLocks noGrp="1"/>
          </p:cNvSpPr>
          <p:nvPr>
            <p:ph type="sldNum" sz="quarter" idx="10"/>
          </p:nvPr>
        </p:nvSpPr>
        <p:spPr/>
        <p:txBody>
          <a:bodyPr/>
          <a:lstStyle/>
          <a:p>
            <a:fld id="{375FA0B8-5478-E447-83D0-C6E316735835}" type="slidenum">
              <a:rPr kumimoji="1" lang="ja-JP" altLang="en-US" smtClean="0"/>
              <a:t>34</a:t>
            </a:fld>
            <a:endParaRPr kumimoji="1" lang="ja-JP" altLang="en-US"/>
          </a:p>
        </p:txBody>
      </p:sp>
    </p:spTree>
    <p:extLst>
      <p:ext uri="{BB962C8B-B14F-4D97-AF65-F5344CB8AC3E}">
        <p14:creationId xmlns:p14="http://schemas.microsoft.com/office/powerpoint/2010/main" val="1249741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Next,  when some virus infects epithelial cells, epithelial cells and other immune cells produce type I interform and interferon stimulated genes to eliminate virus and activate immune cells.</a:t>
            </a:r>
          </a:p>
          <a:p>
            <a:endParaRPr kumimoji="1" lang="en-US" altLang="ja-JP" dirty="0"/>
          </a:p>
        </p:txBody>
      </p:sp>
      <p:sp>
        <p:nvSpPr>
          <p:cNvPr id="4" name="スライド番号プレースホルダー 3"/>
          <p:cNvSpPr>
            <a:spLocks noGrp="1"/>
          </p:cNvSpPr>
          <p:nvPr>
            <p:ph type="sldNum" sz="quarter" idx="10"/>
          </p:nvPr>
        </p:nvSpPr>
        <p:spPr/>
        <p:txBody>
          <a:bodyPr/>
          <a:lstStyle/>
          <a:p>
            <a:fld id="{375FA0B8-5478-E447-83D0-C6E316735835}" type="slidenum">
              <a:rPr kumimoji="1" lang="ja-JP" altLang="en-US" smtClean="0"/>
              <a:t>35</a:t>
            </a:fld>
            <a:endParaRPr kumimoji="1" lang="ja-JP" altLang="en-US"/>
          </a:p>
        </p:txBody>
      </p:sp>
    </p:spTree>
    <p:extLst>
      <p:ext uri="{BB962C8B-B14F-4D97-AF65-F5344CB8AC3E}">
        <p14:creationId xmlns:p14="http://schemas.microsoft.com/office/powerpoint/2010/main" val="1659083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37</a:t>
            </a:fld>
            <a:endParaRPr lang="en-US"/>
          </a:p>
        </p:txBody>
      </p:sp>
    </p:spTree>
    <p:extLst>
      <p:ext uri="{BB962C8B-B14F-4D97-AF65-F5344CB8AC3E}">
        <p14:creationId xmlns:p14="http://schemas.microsoft.com/office/powerpoint/2010/main" val="879831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Flu RNA positive or negative cells were higher expressed Mx1 RNA in 50% RH mice. These results suggest that </a:t>
            </a:r>
            <a:r>
              <a:rPr kumimoji="1" lang="en-US" altLang="ja-JP" sz="1200" kern="1200" dirty="0">
                <a:solidFill>
                  <a:schemeClr val="tx1"/>
                </a:solidFill>
                <a:effectLst/>
                <a:latin typeface="+mn-lt"/>
                <a:ea typeface="+mn-ea"/>
                <a:cs typeface="+mn-cs"/>
              </a:rPr>
              <a:t>IFN-induced Mx1expression is also more robust at the higher humidity.</a:t>
            </a:r>
          </a:p>
          <a:p>
            <a:endParaRPr kumimoji="1" lang="ja-JP" altLang="en-US"/>
          </a:p>
        </p:txBody>
      </p:sp>
      <p:sp>
        <p:nvSpPr>
          <p:cNvPr id="4" name="スライド番号プレースホルダー 3"/>
          <p:cNvSpPr>
            <a:spLocks noGrp="1"/>
          </p:cNvSpPr>
          <p:nvPr>
            <p:ph type="sldNum" sz="quarter" idx="5"/>
          </p:nvPr>
        </p:nvSpPr>
        <p:spPr/>
        <p:txBody>
          <a:bodyPr/>
          <a:lstStyle/>
          <a:p>
            <a:fld id="{375FA0B8-5478-E447-83D0-C6E316735835}" type="slidenum">
              <a:rPr kumimoji="1" lang="ja-JP" altLang="en-US" smtClean="0"/>
              <a:t>38</a:t>
            </a:fld>
            <a:endParaRPr kumimoji="1" lang="ja-JP" altLang="en-US"/>
          </a:p>
        </p:txBody>
      </p:sp>
    </p:spTree>
    <p:extLst>
      <p:ext uri="{BB962C8B-B14F-4D97-AF65-F5344CB8AC3E}">
        <p14:creationId xmlns:p14="http://schemas.microsoft.com/office/powerpoint/2010/main" val="3789424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D3D01E-8E1F-45A0-B4E0-8DAF0D6A9E6B}" type="slidenum">
              <a:rPr lang="en-US" smtClean="0"/>
              <a:t>39</a:t>
            </a:fld>
            <a:endParaRPr lang="en-US"/>
          </a:p>
        </p:txBody>
      </p:sp>
    </p:spTree>
    <p:extLst>
      <p:ext uri="{BB962C8B-B14F-4D97-AF65-F5344CB8AC3E}">
        <p14:creationId xmlns:p14="http://schemas.microsoft.com/office/powerpoint/2010/main" val="638524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Representative spectra for simulated sunlight. Simulated sunlight spectra utilized in the present study (black lines), spectra from the National Center for Atmospheric Research (NCAR) tropospheric ultraviolet and visible (TUV) radiation model for noon at 40°N latitude at sea level (gray lines), and spectra measured for darkness (blue lines) are shown (for color figure refer online version). A, Spectra for high-intensity simulated sunlight and TUV model for 21 June. B, Spectra for midintensity simulated sunlight and TUV model for both 7 March and 4 October. C, Spectra for high-intensity simulated sunlight and TUV model for 21 June, with irradiance plotted logarithmically. D, Spectra for midintensity simulated sunlight and TUV model for both 7 March and 4 October, with irradiance plotted logarithmically. Integrated irradiances for the UVA and UVB portions of the spectra for both the measured and TUV model spectra demonstrate close agreement between the measured and model values. For high-intensity simulated sunlight, measured integrated UVB irradiance was 1.91 W/m2 vs 1.84 W/m2 predicted by TUV for 21 June. Measured integrated UVA irradiance was 69.76 W/m2 vs 58.50 W/m2 predicted by TUV for 21 June. For midintensity simulated sunlight, measured integrated UVB irradiance was 0.94 W/m2 vs 0.92 W/m2 predicted by TUV for 7 March and 4 October. Measured integrated UVA irradiance was 31.97 W/m2 vs 40.54 and 40.25 W/m2 predicted by TUV for 7 March and 4 October, respectively. No irradiance was detectable above the background of the spectroradiometer measured in darkness for wavelengths less than approximately 295 nm. Vertical dashed lines represent the cutoffs between UVC and UVB (280 nm), and UVB and UVA (315 nm).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for the Infectious Diseases Society of America.This is an Open Access article distributed under the terms of the Creative Commons Attribution-NonCommercial-NoDerivs licence (http://creativecommons.org/licenses/by-nc-nd/4.0/), which permits non-commercial reproduction and distribution of the work, in any medium, provided the original work is not altered or transformed in any way, and that the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F717A670-CBF1-4EDA-B91E-CBE8CB9E13BF}" type="slidenum">
              <a:rPr lang="en-US" altLang="en-US" sz="1200"/>
              <a:t>45</a:t>
            </a:fld>
            <a:endParaRPr lang="en-US" altLang="en-US" sz="1200"/>
          </a:p>
        </p:txBody>
      </p:sp>
    </p:spTree>
    <p:extLst>
      <p:ext uri="{BB962C8B-B14F-4D97-AF65-F5344CB8AC3E}">
        <p14:creationId xmlns:p14="http://schemas.microsoft.com/office/powerpoint/2010/main" val="921792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dirty="0">
                <a:latin typeface="Arial" pitchFamily="34" charset="0"/>
                <a:ea typeface="Arial" pitchFamily="34" charset="0"/>
              </a:rPr>
              <a:t>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F717A670-CBF1-4EDA-B91E-CBE8CB9E13BF}" type="slidenum">
              <a:rPr lang="en-US" altLang="en-US" sz="1200"/>
              <a:t>46</a:t>
            </a:fld>
            <a:endParaRPr lang="en-US" altLang="en-US" sz="1200"/>
          </a:p>
        </p:txBody>
      </p:sp>
    </p:spTree>
    <p:extLst>
      <p:ext uri="{BB962C8B-B14F-4D97-AF65-F5344CB8AC3E}">
        <p14:creationId xmlns:p14="http://schemas.microsoft.com/office/powerpoint/2010/main" val="1783246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Representative spectra for simulated sunlight. Simulated sunlight spectra utilized in the present study (black lines), spectra from the National Center for Atmospheric Research (NCAR) tropospheric ultraviolet and visible (TUV) radiation model for noon at 40°N latitude at sea level (gray lines), and spectra measured for darkness (blue lines) are shown (for color figure refer online version). A, Spectra for high-intensity simulated sunlight and TUV model for 21 June. B, Spectra for midintensity simulated sunlight and TUV model for both 7 March and 4 October. C, Spectra for high-intensity simulated sunlight and TUV model for 21 June, with irradiance plotted logarithmically. D, Spectra for midintensity simulated sunlight and TUV model for both 7 March and 4 October, with irradiance plotted logarithmically. Integrated irradiances for the UVA and UVB portions of the spectra for both the measured and TUV model spectra demonstrate close agreement between the measured and model values. For high-intensity simulated sunlight, measured integrated UVB irradiance was 1.91 W/m2 vs 1.84 W/m2 predicted by TUV for 21 June. Measured integrated UVA irradiance was 69.76 W/m2 vs 58.50 W/m2 predicted by TUV for 21 June. For midintensity simulated sunlight, measured integrated UVB irradiance was 0.94 W/m2 vs 0.92 W/m2 predicted by TUV for 7 March and 4 October. Measured integrated UVA irradiance was 31.97 W/m2 vs 40.54 and 40.25 W/m2 predicted by TUV for 7 March and 4 October, respectively. No irradiance was detectable above the background of the spectroradiometer measured in darkness for wavelengths less than approximately 295 nm. Vertical dashed lines represent the cutoffs between UVC and UVB (280 nm), and UVB and UVA (315 nm).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for the Infectious Diseases Society of America.This is an Open Access article distributed under the terms of the Creative Commons Attribution-NonCommercial-NoDerivs licence (http://creativecommons.org/licenses/by-nc-nd/4.0/), which permits non-commercial reproduction and distribution of the work, in any medium, provided the original work is not altered or transformed in any way, and that the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F717A670-CBF1-4EDA-B91E-CBE8CB9E13BF}" type="slidenum">
              <a:rPr lang="en-US" altLang="en-US" sz="1200"/>
              <a:t>47</a:t>
            </a:fld>
            <a:endParaRPr lang="en-US" altLang="en-US" sz="1200"/>
          </a:p>
        </p:txBody>
      </p:sp>
    </p:spTree>
    <p:extLst>
      <p:ext uri="{BB962C8B-B14F-4D97-AF65-F5344CB8AC3E}">
        <p14:creationId xmlns:p14="http://schemas.microsoft.com/office/powerpoint/2010/main" val="2678874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Representative spectra for simulated sunlight. Simulated sunlight spectra utilized in the present study (black lines), spectra from the National Center for Atmospheric Research (NCAR) tropospheric ultraviolet and visible (TUV) radiation model for noon at 40°N latitude at sea level (gray lines), and spectra measured for darkness (blue lines) are shown (for color figure refer online version). A, Spectra for high-intensity simulated sunlight and TUV model for 21 June. B, Spectra for midintensity simulated sunlight and TUV model for both 7 March and 4 October. C, Spectra for high-intensity simulated sunlight and TUV model for 21 June, with irradiance plotted logarithmically. D, Spectra for midintensity simulated sunlight and TUV model for both 7 March and 4 October, with irradiance plotted logarithmically. Integrated irradiances for the UVA and UVB portions of the spectra for both the measured and TUV model spectra demonstrate close agreement between the measured and model values. For high-intensity simulated sunlight, measured integrated UVB irradiance was 1.91 W/m2 vs 1.84 W/m2 predicted by TUV for 21 June. Measured integrated UVA irradiance was 69.76 W/m2 vs 58.50 W/m2 predicted by TUV for 21 June. For midintensity simulated sunlight, measured integrated UVB irradiance was 0.94 W/m2 vs 0.92 W/m2 predicted by TUV for 7 March and 4 October. Measured integrated UVA irradiance was 31.97 W/m2 vs 40.54 and 40.25 W/m2 predicted by TUV for 7 March and 4 October, respectively. No irradiance was detectable above the background of the spectroradiometer measured in darkness for wavelengths less than approximately 295 nm. Vertical dashed lines represent the cutoffs between UVC and UVB (280 nm), and UVB and UVA (315 nm).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for the Infectious Diseases Society of America.This is an Open Access article distributed under the terms of the Creative Commons Attribution-NonCommercial-NoDerivs licence (http://creativecommons.org/licenses/by-nc-nd/4.0/), which permits non-commercial reproduction and distribution of the work, in any medium, provided the original work is not altered or transformed in any way, and that the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F717A670-CBF1-4EDA-B91E-CBE8CB9E13BF}" type="slidenum">
              <a:rPr lang="en-US" altLang="en-US" sz="1200"/>
              <a:t>48</a:t>
            </a:fld>
            <a:endParaRPr lang="en-US" altLang="en-US" sz="1200"/>
          </a:p>
        </p:txBody>
      </p:sp>
    </p:spTree>
    <p:extLst>
      <p:ext uri="{BB962C8B-B14F-4D97-AF65-F5344CB8AC3E}">
        <p14:creationId xmlns:p14="http://schemas.microsoft.com/office/powerpoint/2010/main" val="409050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9EB98-254C-ED47-B048-88C43039A739}" type="slidenum">
              <a:rPr lang="en-US" smtClean="0"/>
              <a:t>5</a:t>
            </a:fld>
            <a:endParaRPr lang="en-US"/>
          </a:p>
        </p:txBody>
      </p:sp>
    </p:spTree>
    <p:extLst>
      <p:ext uri="{BB962C8B-B14F-4D97-AF65-F5344CB8AC3E}">
        <p14:creationId xmlns:p14="http://schemas.microsoft.com/office/powerpoint/2010/main" val="3847710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49</a:t>
            </a:fld>
            <a:endParaRPr lang="en-US"/>
          </a:p>
        </p:txBody>
      </p:sp>
    </p:spTree>
    <p:extLst>
      <p:ext uri="{BB962C8B-B14F-4D97-AF65-F5344CB8AC3E}">
        <p14:creationId xmlns:p14="http://schemas.microsoft.com/office/powerpoint/2010/main" val="3095800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Over more than350’000 year</a:t>
            </a:r>
            <a:r>
              <a:rPr lang="en-GB" baseline="0" noProof="0" dirty="0"/>
              <a:t> humans evolved parallel to the microbiome of outside world, the nature. They spent almost their whole lives in great proximity to nature.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In the last 200 to 300 years housing, lifestyle, population density and mobility changed dramatically!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Microbes could easily keep up with the changes, having a much greater adaptive capacity than human physiology.</a:t>
            </a:r>
            <a:endParaRPr lang="en-GB" noProof="0" dirty="0"/>
          </a:p>
          <a:p>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3D59F-05A4-49F1-929F-80EA2B7C1C04}"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Calibri"/>
              <a:sym typeface="Helvetica"/>
            </a:endParaRPr>
          </a:p>
        </p:txBody>
      </p:sp>
    </p:spTree>
    <p:extLst>
      <p:ext uri="{BB962C8B-B14F-4D97-AF65-F5344CB8AC3E}">
        <p14:creationId xmlns:p14="http://schemas.microsoft.com/office/powerpoint/2010/main" val="2768779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51</a:t>
            </a:fld>
            <a:endParaRPr lang="en-US"/>
          </a:p>
        </p:txBody>
      </p:sp>
    </p:spTree>
    <p:extLst>
      <p:ext uri="{BB962C8B-B14F-4D97-AF65-F5344CB8AC3E}">
        <p14:creationId xmlns:p14="http://schemas.microsoft.com/office/powerpoint/2010/main" val="2011903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54</a:t>
            </a:fld>
            <a:endParaRPr lang="en-US"/>
          </a:p>
        </p:txBody>
      </p:sp>
    </p:spTree>
    <p:extLst>
      <p:ext uri="{BB962C8B-B14F-4D97-AF65-F5344CB8AC3E}">
        <p14:creationId xmlns:p14="http://schemas.microsoft.com/office/powerpoint/2010/main" val="2214944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Classen, 2011</a:t>
            </a:r>
            <a:r>
              <a:rPr lang="en-US" sz="1200" dirty="0">
                <a:effectLst/>
                <a:latin typeface="+mn-lt"/>
                <a:ea typeface="+mn-ea"/>
                <a:cs typeface="+mn-cs"/>
                <a:sym typeface="Calibri"/>
              </a:rPr>
              <a:t>‘Global Trigger Tool’ Shows</a:t>
            </a:r>
            <a:br>
              <a:rPr lang="en-US" sz="1200" dirty="0">
                <a:effectLst/>
                <a:latin typeface="+mn-lt"/>
                <a:ea typeface="+mn-ea"/>
                <a:cs typeface="+mn-cs"/>
                <a:sym typeface="Calibri"/>
              </a:rPr>
            </a:br>
            <a:r>
              <a:rPr lang="en-US" sz="1200" dirty="0">
                <a:effectLst/>
                <a:latin typeface="+mn-lt"/>
                <a:ea typeface="+mn-ea"/>
                <a:cs typeface="+mn-cs"/>
                <a:sym typeface="Calibri"/>
              </a:rPr>
              <a:t>That Adverse Measured Events In Hospitals May Be Ten Times Greater</a:t>
            </a:r>
            <a:br>
              <a:rPr lang="en-US" sz="1200" dirty="0">
                <a:effectLst/>
                <a:latin typeface="+mn-lt"/>
                <a:ea typeface="+mn-ea"/>
                <a:cs typeface="+mn-cs"/>
                <a:sym typeface="Calibri"/>
              </a:rPr>
            </a:br>
            <a:r>
              <a:rPr lang="en-US" sz="1200" dirty="0">
                <a:effectLst/>
                <a:latin typeface="+mn-lt"/>
                <a:ea typeface="+mn-ea"/>
                <a:cs typeface="+mn-cs"/>
                <a:sym typeface="Calibri"/>
              </a:rPr>
              <a:t>Than Previously </a:t>
            </a:r>
            <a:endParaRPr lang="en-US" dirty="0"/>
          </a:p>
          <a:p>
            <a:endParaRPr lang="en-US" dirty="0"/>
          </a:p>
        </p:txBody>
      </p:sp>
    </p:spTree>
    <p:extLst>
      <p:ext uri="{BB962C8B-B14F-4D97-AF65-F5344CB8AC3E}">
        <p14:creationId xmlns:p14="http://schemas.microsoft.com/office/powerpoint/2010/main" val="12195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Over more than350’000 year</a:t>
            </a:r>
            <a:r>
              <a:rPr lang="en-GB" baseline="0" noProof="0" dirty="0"/>
              <a:t> humans evolved parallel to the microbiome of outside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In the last 200 to 300 years housing, lifestyle, population density and mobility have changed dramatically!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Microbes easily evolve with these changes, having a much greater adaptive capacity than human physiology.</a:t>
            </a:r>
            <a:endParaRPr lang="en-GB" noProof="0" dirty="0"/>
          </a:p>
          <a:p>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3D59F-05A4-49F1-929F-80EA2B7C1C04}"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Calibri"/>
              <a:sym typeface="Helvetica"/>
            </a:endParaRPr>
          </a:p>
        </p:txBody>
      </p:sp>
    </p:spTree>
    <p:extLst>
      <p:ext uri="{BB962C8B-B14F-4D97-AF65-F5344CB8AC3E}">
        <p14:creationId xmlns:p14="http://schemas.microsoft.com/office/powerpoint/2010/main" val="1172482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Over more than350’000 year</a:t>
            </a:r>
            <a:r>
              <a:rPr lang="en-GB" baseline="0" noProof="0" dirty="0"/>
              <a:t> humans evolved parallel to the microbiome of outside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In the last 200 to 300 years housing, lifestyle, population density and mobility have changed dramatically!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Microbes easily evolve with these changes, having a much greater adaptive capacity than human physiology.</a:t>
            </a:r>
            <a:endParaRPr lang="en-GB" noProof="0" dirty="0"/>
          </a:p>
          <a:p>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3D59F-05A4-49F1-929F-80EA2B7C1C04}"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Calibri"/>
              <a:sym typeface="Helvetica"/>
            </a:endParaRPr>
          </a:p>
        </p:txBody>
      </p:sp>
    </p:spTree>
    <p:extLst>
      <p:ext uri="{BB962C8B-B14F-4D97-AF65-F5344CB8AC3E}">
        <p14:creationId xmlns:p14="http://schemas.microsoft.com/office/powerpoint/2010/main" val="244218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11</a:t>
            </a:fld>
            <a:endParaRPr lang="en-US"/>
          </a:p>
        </p:txBody>
      </p:sp>
    </p:spTree>
    <p:extLst>
      <p:ext uri="{BB962C8B-B14F-4D97-AF65-F5344CB8AC3E}">
        <p14:creationId xmlns:p14="http://schemas.microsoft.com/office/powerpoint/2010/main" val="79515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12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B04B6-337F-284F-88B0-EDEAED59EDBE}" type="slidenum">
              <a:rPr lang="en-US" smtClean="0"/>
              <a:t>15</a:t>
            </a:fld>
            <a:endParaRPr lang="en-US"/>
          </a:p>
        </p:txBody>
      </p:sp>
    </p:spTree>
    <p:extLst>
      <p:ext uri="{BB962C8B-B14F-4D97-AF65-F5344CB8AC3E}">
        <p14:creationId xmlns:p14="http://schemas.microsoft.com/office/powerpoint/2010/main" val="4222116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Rectangle 7">
            <a:extLst>
              <a:ext uri="{FF2B5EF4-FFF2-40B4-BE49-F238E27FC236}">
                <a16:creationId xmlns:a16="http://schemas.microsoft.com/office/drawing/2014/main" id="{0B805539-433D-934D-B04F-91FFD18328A5}"/>
              </a:ext>
            </a:extLst>
          </p:cNvPr>
          <p:cNvSpPr/>
          <p:nvPr userDrawn="1"/>
        </p:nvSpPr>
        <p:spPr>
          <a:xfrm>
            <a:off x="0" y="0"/>
            <a:ext cx="12192000" cy="1122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3D5A5F-D6F5-CF4B-9396-5EA83D968A0D}"/>
              </a:ext>
            </a:extLst>
          </p:cNvPr>
          <p:cNvSpPr/>
          <p:nvPr userDrawn="1"/>
        </p:nvSpPr>
        <p:spPr>
          <a:xfrm>
            <a:off x="0" y="0"/>
            <a:ext cx="12186587" cy="1093076"/>
          </a:xfrm>
          <a:prstGeom prst="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8A51046-E284-1345-A909-406BF53820A8}"/>
              </a:ext>
            </a:extLst>
          </p:cNvPr>
          <p:cNvSpPr/>
          <p:nvPr userDrawn="1"/>
        </p:nvSpPr>
        <p:spPr>
          <a:xfrm>
            <a:off x="0" y="0"/>
            <a:ext cx="12186587" cy="1122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919989-8695-1342-9BDF-86BE46820A2F}"/>
              </a:ext>
            </a:extLst>
          </p:cNvPr>
          <p:cNvSpPr/>
          <p:nvPr userDrawn="1"/>
        </p:nvSpPr>
        <p:spPr>
          <a:xfrm>
            <a:off x="-5413" y="0"/>
            <a:ext cx="12186587" cy="1093076"/>
          </a:xfrm>
          <a:prstGeom prst="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0995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44E386D-D596-43F8-8F7F-EC29E2E0A8BB}" type="datetimeFigureOut">
              <a:rPr lang="en-US" smtClean="0"/>
              <a:t>11/5/20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DEDE4D-DC37-4180-B29E-77B367E2BC86}" type="slidenum">
              <a:rPr lang="en-US" smtClean="0"/>
              <a:t>‹#›</a:t>
            </a:fld>
            <a:endParaRPr lang="en-US"/>
          </a:p>
        </p:txBody>
      </p:sp>
    </p:spTree>
    <p:extLst>
      <p:ext uri="{BB962C8B-B14F-4D97-AF65-F5344CB8AC3E}">
        <p14:creationId xmlns:p14="http://schemas.microsoft.com/office/powerpoint/2010/main" val="356101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44E386D-D596-43F8-8F7F-EC29E2E0A8BB}" type="datetimeFigureOut">
              <a:rPr lang="en-US" smtClean="0"/>
              <a:t>11/5/20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DEDE4D-DC37-4180-B29E-77B367E2BC86}" type="slidenum">
              <a:rPr lang="en-US" smtClean="0"/>
              <a:t>‹#›</a:t>
            </a:fld>
            <a:endParaRPr lang="en-US"/>
          </a:p>
        </p:txBody>
      </p:sp>
    </p:spTree>
    <p:extLst>
      <p:ext uri="{BB962C8B-B14F-4D97-AF65-F5344CB8AC3E}">
        <p14:creationId xmlns:p14="http://schemas.microsoft.com/office/powerpoint/2010/main" val="306859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FBBB4693-C3CC-3C4A-971A-3D84ADA62840}"/>
              </a:ext>
            </a:extLst>
          </p:cNvPr>
          <p:cNvSpPr>
            <a:spLocks noGrp="1"/>
          </p:cNvSpPr>
          <p:nvPr>
            <p:ph type="body" sz="quarter" idx="10"/>
          </p:nvPr>
        </p:nvSpPr>
        <p:spPr>
          <a:xfrm>
            <a:off x="574099" y="101600"/>
            <a:ext cx="12214801" cy="7620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86581782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C0A23248-1081-CE43-959C-EF9BA6178A3F}"/>
              </a:ext>
            </a:extLst>
          </p:cNvPr>
          <p:cNvSpPr>
            <a:spLocks noGrp="1"/>
          </p:cNvSpPr>
          <p:nvPr>
            <p:ph type="body" sz="quarter" idx="10"/>
          </p:nvPr>
        </p:nvSpPr>
        <p:spPr>
          <a:xfrm>
            <a:off x="574099" y="101600"/>
            <a:ext cx="12214801" cy="7620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12088530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PAGE">
    <p:bg>
      <p:bgPr>
        <a:solidFill>
          <a:srgbClr val="FFFFFF"/>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D9C878A-3809-2646-A195-A1856E346F3F}"/>
              </a:ext>
            </a:extLst>
          </p:cNvPr>
          <p:cNvSpPr>
            <a:spLocks noGrp="1"/>
          </p:cNvSpPr>
          <p:nvPr>
            <p:ph type="body" sz="quarter" idx="10"/>
          </p:nvPr>
        </p:nvSpPr>
        <p:spPr>
          <a:xfrm>
            <a:off x="574099" y="101600"/>
            <a:ext cx="12214801" cy="7620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41884549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clusion">
    <p:spTree>
      <p:nvGrpSpPr>
        <p:cNvPr id="1" name=""/>
        <p:cNvGrpSpPr/>
        <p:nvPr/>
      </p:nvGrpSpPr>
      <p:grpSpPr>
        <a:xfrm>
          <a:off x="0" y="0"/>
          <a:ext cx="0" cy="0"/>
          <a:chOff x="0" y="0"/>
          <a:chExt cx="0" cy="0"/>
        </a:xfrm>
      </p:grpSpPr>
      <p:sp>
        <p:nvSpPr>
          <p:cNvPr id="206" name="Body Level One…"/>
          <p:cNvSpPr txBox="1">
            <a:spLocks noGrp="1"/>
          </p:cNvSpPr>
          <p:nvPr>
            <p:ph type="body" sz="half" idx="1"/>
          </p:nvPr>
        </p:nvSpPr>
        <p:spPr>
          <a:xfrm>
            <a:off x="1259683" y="1416822"/>
            <a:ext cx="8732047" cy="2107428"/>
          </a:xfrm>
          <a:prstGeom prst="rect">
            <a:avLst/>
          </a:prstGeom>
          <a:solidFill>
            <a:srgbClr val="FFFFFF"/>
          </a:solidFill>
        </p:spPr>
        <p:txBody>
          <a:bodyPr/>
          <a:lstStyle>
            <a:lvl1pPr marL="0" indent="0" defTabSz="685783">
              <a:lnSpc>
                <a:spcPct val="80000"/>
              </a:lnSpc>
              <a:spcBef>
                <a:spcPts val="675"/>
              </a:spcBef>
              <a:buSzTx/>
              <a:buFontTx/>
              <a:buNone/>
              <a:defRPr sz="825">
                <a:latin typeface="Arial"/>
                <a:ea typeface="Arial"/>
                <a:cs typeface="Arial"/>
                <a:sym typeface="Arial"/>
              </a:defRPr>
            </a:lvl1pPr>
            <a:lvl2pPr marL="0" indent="0" defTabSz="685783">
              <a:lnSpc>
                <a:spcPct val="80000"/>
              </a:lnSpc>
              <a:spcBef>
                <a:spcPts val="675"/>
              </a:spcBef>
              <a:buSzTx/>
              <a:buFontTx/>
              <a:buNone/>
              <a:defRPr sz="825">
                <a:latin typeface="Arial"/>
                <a:ea typeface="Arial"/>
                <a:cs typeface="Arial"/>
                <a:sym typeface="Arial"/>
              </a:defRPr>
            </a:lvl2pPr>
            <a:lvl3pPr marL="0" indent="0" defTabSz="685783">
              <a:lnSpc>
                <a:spcPct val="80000"/>
              </a:lnSpc>
              <a:spcBef>
                <a:spcPts val="675"/>
              </a:spcBef>
              <a:buSzTx/>
              <a:buFontTx/>
              <a:buNone/>
              <a:defRPr sz="825">
                <a:latin typeface="Arial"/>
                <a:ea typeface="Arial"/>
                <a:cs typeface="Arial"/>
                <a:sym typeface="Arial"/>
              </a:defRPr>
            </a:lvl3pPr>
            <a:lvl4pPr marL="0" indent="0" defTabSz="685783">
              <a:lnSpc>
                <a:spcPct val="80000"/>
              </a:lnSpc>
              <a:spcBef>
                <a:spcPts val="675"/>
              </a:spcBef>
              <a:buSzTx/>
              <a:buFontTx/>
              <a:buNone/>
              <a:defRPr sz="825">
                <a:latin typeface="Arial"/>
                <a:ea typeface="Arial"/>
                <a:cs typeface="Arial"/>
                <a:sym typeface="Arial"/>
              </a:defRPr>
            </a:lvl4pPr>
            <a:lvl5pPr marL="0" indent="0" defTabSz="685783">
              <a:lnSpc>
                <a:spcPct val="80000"/>
              </a:lnSpc>
              <a:spcBef>
                <a:spcPts val="675"/>
              </a:spcBef>
              <a:buSzTx/>
              <a:buFontTx/>
              <a:buNone/>
              <a:defRPr sz="82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 name="Text Placeholder 7">
            <a:extLst>
              <a:ext uri="{FF2B5EF4-FFF2-40B4-BE49-F238E27FC236}">
                <a16:creationId xmlns:a16="http://schemas.microsoft.com/office/drawing/2014/main" id="{5C7DD1E9-EE23-EA4F-B11C-46124EF166F8}"/>
              </a:ext>
            </a:extLst>
          </p:cNvPr>
          <p:cNvSpPr>
            <a:spLocks noGrp="1"/>
          </p:cNvSpPr>
          <p:nvPr>
            <p:ph type="body" sz="quarter" idx="10"/>
          </p:nvPr>
        </p:nvSpPr>
        <p:spPr>
          <a:xfrm>
            <a:off x="574099" y="101600"/>
            <a:ext cx="12214801" cy="7620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66473388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647999" y="1439069"/>
            <a:ext cx="5040004" cy="360364"/>
          </a:xfrm>
          <a:prstGeom prst="rect">
            <a:avLst/>
          </a:prstGeom>
        </p:spPr>
        <p:txBody>
          <a:bodyPr/>
          <a:lstStyle>
            <a:lvl1pPr marL="0" indent="0">
              <a:buSzTx/>
              <a:buFontTx/>
              <a:buNone/>
              <a:defRPr sz="1725" b="1"/>
            </a:lvl1pPr>
            <a:lvl2pPr marL="459317" indent="-261672">
              <a:buFontTx/>
              <a:defRPr sz="1725" b="1"/>
            </a:lvl2pPr>
            <a:lvl3pPr marL="698525" indent="-296093">
              <a:buFontTx/>
              <a:defRPr sz="1725" b="1"/>
            </a:lvl3pPr>
            <a:lvl4pPr marL="933109" indent="-324700">
              <a:buFontTx/>
              <a:defRPr sz="1725" b="1"/>
            </a:lvl4pPr>
            <a:lvl5pPr marL="1198562" indent="-392508">
              <a:buFontTx/>
              <a:defRPr sz="1725" b="1"/>
            </a:lvl5pPr>
          </a:lstStyle>
          <a:p>
            <a:r>
              <a:t>Body Level One</a:t>
            </a:r>
          </a:p>
          <a:p>
            <a:pPr lvl="1"/>
            <a:r>
              <a:t>Body Level Two</a:t>
            </a:r>
          </a:p>
          <a:p>
            <a:pPr lvl="2"/>
            <a:r>
              <a:t>Body Level Three</a:t>
            </a:r>
          </a:p>
          <a:p>
            <a:pPr lvl="3"/>
            <a:r>
              <a:t>Body Level Four</a:t>
            </a:r>
          </a:p>
          <a:p>
            <a:pPr lvl="4"/>
            <a:r>
              <a:t>Body Level Five</a:t>
            </a:r>
          </a:p>
        </p:txBody>
      </p:sp>
      <p:sp>
        <p:nvSpPr>
          <p:cNvPr id="43" name="Picture Placeholder 5"/>
          <p:cNvSpPr>
            <a:spLocks noGrp="1"/>
          </p:cNvSpPr>
          <p:nvPr>
            <p:ph type="pic" sz="half" idx="13"/>
          </p:nvPr>
        </p:nvSpPr>
        <p:spPr>
          <a:xfrm>
            <a:off x="6062122" y="1618156"/>
            <a:ext cx="4654356" cy="4322763"/>
          </a:xfrm>
          <a:prstGeom prst="rect">
            <a:avLst/>
          </a:prstGeom>
          <a:ln w="127000" cap="sq">
            <a:solidFill>
              <a:srgbClr val="FFFFFF"/>
            </a:solidFill>
            <a:miter lim="800000"/>
          </a:ln>
          <a:effectLst>
            <a:outerShdw blurRad="279400" dir="2700000" rotWithShape="0">
              <a:srgbClr val="000000">
                <a:alpha val="12000"/>
              </a:srgbClr>
            </a:outerShdw>
          </a:effectLst>
        </p:spPr>
        <p:txBody>
          <a:bodyPr lIns="91439" tIns="45719" rIns="91439" bIns="45719">
            <a:noAutofit/>
          </a:bodyPr>
          <a:lstStyle/>
          <a:p>
            <a:endParaRPr/>
          </a:p>
        </p:txBody>
      </p:sp>
      <p:sp>
        <p:nvSpPr>
          <p:cNvPr id="45" name="Slide Number"/>
          <p:cNvSpPr txBox="1">
            <a:spLocks noGrp="1"/>
          </p:cNvSpPr>
          <p:nvPr>
            <p:ph type="sldNum" sz="quarter" idx="2"/>
          </p:nvPr>
        </p:nvSpPr>
        <p:spPr>
          <a:xfrm>
            <a:off x="8610600" y="6356350"/>
            <a:ext cx="2743200" cy="365125"/>
          </a:xfrm>
          <a:prstGeom prst="rect">
            <a:avLst/>
          </a:prstGeom>
        </p:spPr>
        <p:txBody>
          <a:bodyPr/>
          <a:lstStyle/>
          <a:p>
            <a:fld id="{86CB4B4D-7CA3-9044-876B-883B54F8677D}" type="slidenum">
              <a:t>‹#›</a:t>
            </a:fld>
            <a:endParaRPr/>
          </a:p>
        </p:txBody>
      </p:sp>
      <p:sp>
        <p:nvSpPr>
          <p:cNvPr id="8" name="Text Placeholder 7">
            <a:extLst>
              <a:ext uri="{FF2B5EF4-FFF2-40B4-BE49-F238E27FC236}">
                <a16:creationId xmlns:a16="http://schemas.microsoft.com/office/drawing/2014/main" id="{EF5147C2-40C5-9C4B-A205-615C8037EB25}"/>
              </a:ext>
            </a:extLst>
          </p:cNvPr>
          <p:cNvSpPr>
            <a:spLocks noGrp="1"/>
          </p:cNvSpPr>
          <p:nvPr>
            <p:ph type="body" sz="quarter" idx="10"/>
          </p:nvPr>
        </p:nvSpPr>
        <p:spPr>
          <a:xfrm>
            <a:off x="574099" y="101600"/>
            <a:ext cx="12214801" cy="7620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80086045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8" name="Text Placeholder 3"/>
          <p:cNvSpPr>
            <a:spLocks noGrp="1"/>
          </p:cNvSpPr>
          <p:nvPr>
            <p:ph type="body" sz="half" idx="13" hasCustomPrompt="1"/>
          </p:nvPr>
        </p:nvSpPr>
        <p:spPr>
          <a:xfrm>
            <a:off x="2336005" y="1786710"/>
            <a:ext cx="7646195" cy="716778"/>
          </a:xfrm>
          <a:noFill/>
        </p:spPr>
        <p:txBody>
          <a:bodyPr>
            <a:noAutofit/>
          </a:bodyPr>
          <a:lstStyle>
            <a:lvl1pPr marL="0" indent="0" algn="ctr">
              <a:buFont typeface="Arial" panose="020B0604020202020204" pitchFamily="34" charset="0"/>
              <a:buNone/>
              <a:defRPr sz="3000" b="1" u="none"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Overall Session Type, # and Title </a:t>
            </a:r>
          </a:p>
        </p:txBody>
      </p:sp>
      <p:sp>
        <p:nvSpPr>
          <p:cNvPr id="29" name="Text Placeholder 3"/>
          <p:cNvSpPr>
            <a:spLocks noGrp="1"/>
          </p:cNvSpPr>
          <p:nvPr>
            <p:ph type="body" sz="half" idx="14" hasCustomPrompt="1"/>
          </p:nvPr>
        </p:nvSpPr>
        <p:spPr>
          <a:xfrm>
            <a:off x="2336005" y="2586810"/>
            <a:ext cx="7646195" cy="716778"/>
          </a:xfrm>
          <a:noFill/>
        </p:spPr>
        <p:txBody>
          <a:bodyPr>
            <a:noAutofit/>
          </a:bodyPr>
          <a:lstStyle>
            <a:lvl1pPr marL="0" indent="0" algn="ctr">
              <a:buFont typeface="Arial" panose="020B0604020202020204" pitchFamily="34" charset="0"/>
              <a:buNone/>
              <a:defRPr sz="2100" b="1" u="none"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(i.e. Seminar 32 – Energy Efficient Design for Large Buildings) Use font size 40</a:t>
            </a:r>
          </a:p>
        </p:txBody>
      </p:sp>
      <p:sp>
        <p:nvSpPr>
          <p:cNvPr id="30" name="Text Placeholder 3"/>
          <p:cNvSpPr>
            <a:spLocks noGrp="1"/>
          </p:cNvSpPr>
          <p:nvPr>
            <p:ph type="body" sz="half" idx="15" hasCustomPrompt="1"/>
          </p:nvPr>
        </p:nvSpPr>
        <p:spPr>
          <a:xfrm>
            <a:off x="3501628" y="4632326"/>
            <a:ext cx="5188744" cy="716778"/>
          </a:xfrm>
          <a:noFill/>
        </p:spPr>
        <p:txBody>
          <a:bodyPr>
            <a:noAutofit/>
          </a:bodyPr>
          <a:lstStyle>
            <a:lvl1pPr marL="0" indent="0" algn="ctr">
              <a:buFont typeface="Arial" panose="020B0604020202020204" pitchFamily="34" charset="0"/>
              <a:buNone/>
              <a:defRPr sz="2400" b="1" u="none"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Subtitle (i.e. Opportunities for Savings in large Hospitals) Use font size 32</a:t>
            </a:r>
          </a:p>
        </p:txBody>
      </p:sp>
      <p:sp>
        <p:nvSpPr>
          <p:cNvPr id="31" name="Text Placeholder 3"/>
          <p:cNvSpPr>
            <a:spLocks noGrp="1"/>
          </p:cNvSpPr>
          <p:nvPr>
            <p:ph type="body" sz="half" idx="16" hasCustomPrompt="1"/>
          </p:nvPr>
        </p:nvSpPr>
        <p:spPr>
          <a:xfrm>
            <a:off x="113110" y="3070611"/>
            <a:ext cx="2363391" cy="439352"/>
          </a:xfrm>
          <a:noFill/>
        </p:spPr>
        <p:txBody>
          <a:bodyPr>
            <a:noAutofit/>
          </a:bodyPr>
          <a:lstStyle>
            <a:lvl1pPr marL="0" indent="0" algn="ctr">
              <a:buFont typeface="Arial" panose="020B0604020202020204" pitchFamily="34" charset="0"/>
              <a:buNone/>
              <a:defRPr sz="1050" b="1" u="none"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John Doe, Credentials</a:t>
            </a:r>
          </a:p>
        </p:txBody>
      </p:sp>
      <p:sp>
        <p:nvSpPr>
          <p:cNvPr id="32" name="Text Placeholder 3"/>
          <p:cNvSpPr>
            <a:spLocks noGrp="1"/>
          </p:cNvSpPr>
          <p:nvPr>
            <p:ph type="body" sz="half" idx="17" hasCustomPrompt="1"/>
          </p:nvPr>
        </p:nvSpPr>
        <p:spPr>
          <a:xfrm>
            <a:off x="113110" y="3546476"/>
            <a:ext cx="2363391" cy="439352"/>
          </a:xfrm>
          <a:noFill/>
        </p:spPr>
        <p:txBody>
          <a:bodyPr>
            <a:noAutofit/>
          </a:bodyPr>
          <a:lstStyle>
            <a:lvl1pPr marL="0" indent="0" algn="ctr">
              <a:buFont typeface="Arial" panose="020B0604020202020204" pitchFamily="34" charset="0"/>
              <a:buNone/>
              <a:defRPr sz="1050" b="1" u="none"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Company Name</a:t>
            </a:r>
          </a:p>
        </p:txBody>
      </p:sp>
      <p:sp>
        <p:nvSpPr>
          <p:cNvPr id="33" name="Text Placeholder 3"/>
          <p:cNvSpPr>
            <a:spLocks noGrp="1"/>
          </p:cNvSpPr>
          <p:nvPr>
            <p:ph type="body" sz="half" idx="18" hasCustomPrompt="1"/>
          </p:nvPr>
        </p:nvSpPr>
        <p:spPr>
          <a:xfrm>
            <a:off x="113110" y="4022341"/>
            <a:ext cx="2363391" cy="439352"/>
          </a:xfrm>
          <a:noFill/>
        </p:spPr>
        <p:txBody>
          <a:bodyPr>
            <a:noAutofit/>
          </a:bodyPr>
          <a:lstStyle>
            <a:lvl1pPr marL="0" indent="0" algn="ctr">
              <a:buFont typeface="Arial" panose="020B0604020202020204" pitchFamily="34" charset="0"/>
              <a:buNone/>
              <a:defRPr sz="1050" b="1" u="none"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jdoe@email.com</a:t>
            </a:r>
          </a:p>
        </p:txBody>
      </p:sp>
      <p:sp>
        <p:nvSpPr>
          <p:cNvPr id="34" name="Text Placeholder 3"/>
          <p:cNvSpPr>
            <a:spLocks noGrp="1"/>
          </p:cNvSpPr>
          <p:nvPr>
            <p:ph type="body" sz="half" idx="19" hasCustomPrompt="1"/>
          </p:nvPr>
        </p:nvSpPr>
        <p:spPr>
          <a:xfrm>
            <a:off x="113110" y="4498206"/>
            <a:ext cx="2363391" cy="439352"/>
          </a:xfrm>
          <a:noFill/>
        </p:spPr>
        <p:txBody>
          <a:bodyPr>
            <a:noAutofit/>
          </a:bodyPr>
          <a:lstStyle>
            <a:lvl1pPr marL="0" indent="0" algn="ctr">
              <a:buFont typeface="Arial" panose="020B0604020202020204" pitchFamily="34" charset="0"/>
              <a:buNone/>
              <a:defRPr sz="1050" b="1" u="none"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Office Number (If you want)</a:t>
            </a:r>
          </a:p>
        </p:txBody>
      </p:sp>
      <p:sp>
        <p:nvSpPr>
          <p:cNvPr id="35" name="Text Placeholder 3"/>
          <p:cNvSpPr>
            <a:spLocks noGrp="1"/>
          </p:cNvSpPr>
          <p:nvPr>
            <p:ph type="body" sz="half" idx="20" hasCustomPrompt="1"/>
          </p:nvPr>
        </p:nvSpPr>
        <p:spPr>
          <a:xfrm>
            <a:off x="113110" y="5007940"/>
            <a:ext cx="2363391" cy="439352"/>
          </a:xfrm>
          <a:noFill/>
        </p:spPr>
        <p:txBody>
          <a:bodyPr>
            <a:noAutofit/>
          </a:bodyPr>
          <a:lstStyle>
            <a:lvl1pPr marL="0" indent="0" algn="ctr">
              <a:buFont typeface="Arial" panose="020B0604020202020204" pitchFamily="34" charset="0"/>
              <a:buNone/>
              <a:defRPr sz="1050" b="1" u="none"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Cell Number (If you want)</a:t>
            </a:r>
          </a:p>
        </p:txBody>
      </p:sp>
      <p:sp>
        <p:nvSpPr>
          <p:cNvPr id="36" name="Content Placeholder 2"/>
          <p:cNvSpPr>
            <a:spLocks noGrp="1"/>
          </p:cNvSpPr>
          <p:nvPr>
            <p:ph idx="21" hasCustomPrompt="1"/>
          </p:nvPr>
        </p:nvSpPr>
        <p:spPr>
          <a:xfrm>
            <a:off x="10163175" y="3321051"/>
            <a:ext cx="1752600" cy="1568450"/>
          </a:xfrm>
        </p:spPr>
        <p:txBody>
          <a:bodyPr/>
          <a:lstStyle>
            <a:lvl1pPr marL="0" indent="0" algn="ctr">
              <a:buNone/>
              <a:defRPr>
                <a:solidFill>
                  <a:schemeClr val="bg1"/>
                </a:solidFill>
              </a:defRPr>
            </a:lvl1pPr>
          </a:lstStyle>
          <a:p>
            <a:pPr lvl="0"/>
            <a:r>
              <a:rPr lang="en-US" dirty="0"/>
              <a:t>Presenter Company Logo</a:t>
            </a:r>
          </a:p>
        </p:txBody>
      </p:sp>
      <p:sp>
        <p:nvSpPr>
          <p:cNvPr id="37" name="Text Placeholder 2"/>
          <p:cNvSpPr>
            <a:spLocks noGrp="1"/>
          </p:cNvSpPr>
          <p:nvPr>
            <p:ph type="body" sz="quarter" idx="22" hasCustomPrompt="1"/>
          </p:nvPr>
        </p:nvSpPr>
        <p:spPr>
          <a:xfrm>
            <a:off x="2336005" y="1785938"/>
            <a:ext cx="7645400" cy="717550"/>
          </a:xfrm>
        </p:spPr>
        <p:txBody>
          <a:bodyPr>
            <a:normAutofit/>
          </a:bodyPr>
          <a:lstStyle>
            <a:lvl1pPr marL="0" indent="0" algn="ctr" defTabSz="914400" rtl="0" eaLnBrk="1" latinLnBrk="0" hangingPunct="1">
              <a:lnSpc>
                <a:spcPct val="80000"/>
              </a:lnSpc>
              <a:spcBef>
                <a:spcPts val="1000"/>
              </a:spcBef>
              <a:buFont typeface="Arial" panose="020B0604020202020204" pitchFamily="34" charset="0"/>
              <a:buNone/>
              <a:defRPr lang="en-US" sz="3000" b="1" u="none" kern="1200" baseline="0" dirty="0" smtClean="0">
                <a:solidFill>
                  <a:schemeClr val="bg1"/>
                </a:solidFill>
                <a:latin typeface="+mn-lt"/>
                <a:ea typeface="+mn-ea"/>
                <a:cs typeface="+mn-cs"/>
              </a:defRPr>
            </a:lvl1pPr>
          </a:lstStyle>
          <a:p>
            <a:pPr lvl="0"/>
            <a:r>
              <a:rPr lang="en-US" dirty="0"/>
              <a:t>Overall Session Type, # and Title</a:t>
            </a:r>
          </a:p>
        </p:txBody>
      </p:sp>
      <p:sp>
        <p:nvSpPr>
          <p:cNvPr id="41" name="Text Placeholder 40"/>
          <p:cNvSpPr>
            <a:spLocks noGrp="1"/>
          </p:cNvSpPr>
          <p:nvPr>
            <p:ph type="body" sz="quarter" idx="23" hasCustomPrompt="1"/>
          </p:nvPr>
        </p:nvSpPr>
        <p:spPr>
          <a:xfrm>
            <a:off x="2740000" y="3250407"/>
            <a:ext cx="7645400" cy="717550"/>
          </a:xfrm>
        </p:spPr>
        <p:txBody>
          <a:bodyPr>
            <a:normAutofit/>
          </a:bodyPr>
          <a:lstStyle>
            <a:lvl1pPr marL="0" indent="0">
              <a:buNone/>
              <a:defRPr lang="en-US" sz="3000" b="1" u="none" kern="1200" baseline="0" dirty="0" smtClean="0">
                <a:solidFill>
                  <a:schemeClr val="bg1"/>
                </a:solidFill>
                <a:latin typeface="+mn-lt"/>
                <a:ea typeface="+mn-ea"/>
                <a:cs typeface="+mn-cs"/>
              </a:defRPr>
            </a:lvl1pPr>
            <a:lvl2pPr>
              <a:defRPr lang="en-US" sz="3000" b="1" u="none" kern="1200" baseline="0" dirty="0" smtClean="0">
                <a:solidFill>
                  <a:schemeClr val="bg1"/>
                </a:solidFill>
                <a:latin typeface="+mn-lt"/>
                <a:ea typeface="+mn-ea"/>
                <a:cs typeface="+mn-cs"/>
              </a:defRPr>
            </a:lvl2pPr>
          </a:lstStyle>
          <a:p>
            <a:pPr marL="0" lvl="0" indent="0" algn="ctr" defTabSz="914400" rtl="0" eaLnBrk="1" latinLnBrk="0" hangingPunct="1">
              <a:lnSpc>
                <a:spcPct val="80000"/>
              </a:lnSpc>
              <a:spcBef>
                <a:spcPts val="1000"/>
              </a:spcBef>
              <a:buFont typeface="Arial" panose="020B0604020202020204" pitchFamily="34" charset="0"/>
              <a:buNone/>
            </a:pPr>
            <a:r>
              <a:rPr lang="en-US" dirty="0"/>
              <a:t>Overall Session Type, # and Title</a:t>
            </a:r>
          </a:p>
        </p:txBody>
      </p:sp>
    </p:spTree>
    <p:extLst>
      <p:ext uri="{BB962C8B-B14F-4D97-AF65-F5344CB8AC3E}">
        <p14:creationId xmlns:p14="http://schemas.microsoft.com/office/powerpoint/2010/main" val="769384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7">
            <a:extLst>
              <a:ext uri="{FF2B5EF4-FFF2-40B4-BE49-F238E27FC236}">
                <a16:creationId xmlns:a16="http://schemas.microsoft.com/office/drawing/2014/main" id="{AE37B143-9254-A744-9042-D606B10E6A29}"/>
              </a:ext>
            </a:extLst>
          </p:cNvPr>
          <p:cNvSpPr>
            <a:spLocks noGrp="1"/>
          </p:cNvSpPr>
          <p:nvPr>
            <p:ph type="body" sz="quarter" idx="10"/>
          </p:nvPr>
        </p:nvSpPr>
        <p:spPr>
          <a:xfrm>
            <a:off x="222469" y="157037"/>
            <a:ext cx="7239000" cy="762000"/>
          </a:xfrm>
          <a:prstGeom prst="rect">
            <a:avLst/>
          </a:prstGeom>
        </p:spPr>
        <p:txBody>
          <a:bodyPr anchor="ctr">
            <a:normAutofit/>
          </a:bodyPr>
          <a:lstStyle>
            <a:lvl1pPr marL="0" indent="0">
              <a:buNone/>
              <a:defRPr sz="3600" b="0">
                <a:solidFill>
                  <a:schemeClr val="bg1"/>
                </a:solidFill>
                <a:latin typeface="+mn-lt"/>
              </a:defRPr>
            </a:lvl1pPr>
          </a:lstStyle>
          <a:p>
            <a:pPr lvl="0"/>
            <a:endParaRPr lang="en-US" dirty="0"/>
          </a:p>
        </p:txBody>
      </p:sp>
    </p:spTree>
    <p:extLst>
      <p:ext uri="{BB962C8B-B14F-4D97-AF65-F5344CB8AC3E}">
        <p14:creationId xmlns:p14="http://schemas.microsoft.com/office/powerpoint/2010/main" val="1868211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7" name="Text Placeholder 7"/>
          <p:cNvSpPr>
            <a:spLocks noGrp="1"/>
          </p:cNvSpPr>
          <p:nvPr>
            <p:ph type="body" sz="quarter" idx="10"/>
          </p:nvPr>
        </p:nvSpPr>
        <p:spPr>
          <a:xfrm>
            <a:off x="222469" y="157037"/>
            <a:ext cx="7239000" cy="762000"/>
          </a:xfrm>
          <a:prstGeom prst="rect">
            <a:avLst/>
          </a:prstGeom>
        </p:spPr>
        <p:txBody>
          <a:bodyPr anchor="ctr">
            <a:normAutofit/>
          </a:bodyPr>
          <a:lstStyle>
            <a:lvl1pPr marL="0" indent="0">
              <a:buNone/>
              <a:defRPr sz="3600" b="0">
                <a:solidFill>
                  <a:schemeClr val="bg1"/>
                </a:solidFill>
                <a:latin typeface="+mn-lt"/>
              </a:defRPr>
            </a:lvl1pPr>
          </a:lstStyle>
          <a:p>
            <a:pPr lvl="0"/>
            <a:endParaRPr lang="en-US" dirty="0"/>
          </a:p>
        </p:txBody>
      </p:sp>
    </p:spTree>
    <p:extLst>
      <p:ext uri="{BB962C8B-B14F-4D97-AF65-F5344CB8AC3E}">
        <p14:creationId xmlns:p14="http://schemas.microsoft.com/office/powerpoint/2010/main" val="163240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11/5/20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3613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DDC63EA4-BF10-9E44-83B7-01B921F49EE5}"/>
              </a:ext>
            </a:extLst>
          </p:cNvPr>
          <p:cNvSpPr>
            <a:spLocks noGrp="1"/>
          </p:cNvSpPr>
          <p:nvPr>
            <p:ph type="body" sz="quarter" idx="10"/>
          </p:nvPr>
        </p:nvSpPr>
        <p:spPr>
          <a:xfrm>
            <a:off x="574099" y="101600"/>
            <a:ext cx="12214801" cy="7620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050806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4_Leer">
    <p:bg>
      <p:bgPr>
        <a:solidFill>
          <a:srgbClr val="FFFFFF"/>
        </a:solidFill>
        <a:effectLst/>
      </p:bgPr>
    </p:bg>
    <p:spTree>
      <p:nvGrpSpPr>
        <p:cNvPr id="1" name=""/>
        <p:cNvGrpSpPr/>
        <p:nvPr/>
      </p:nvGrpSpPr>
      <p:grpSpPr>
        <a:xfrm>
          <a:off x="0" y="0"/>
          <a:ext cx="0" cy="0"/>
          <a:chOff x="0" y="0"/>
          <a:chExt cx="0" cy="0"/>
        </a:xfrm>
      </p:grpSpPr>
      <p:sp>
        <p:nvSpPr>
          <p:cNvPr id="1719" name="Title Text"/>
          <p:cNvSpPr txBox="1">
            <a:spLocks noGrp="1"/>
          </p:cNvSpPr>
          <p:nvPr>
            <p:ph type="title"/>
          </p:nvPr>
        </p:nvSpPr>
        <p:spPr>
          <a:xfrm>
            <a:off x="838200" y="132095"/>
            <a:ext cx="10515600" cy="981087"/>
          </a:xfrm>
          <a:prstGeom prst="rect">
            <a:avLst/>
          </a:prstGeom>
        </p:spPr>
        <p:txBody>
          <a:bodyPr/>
          <a:lstStyle>
            <a:lvl1pPr defTabSz="685766">
              <a:defRPr>
                <a:solidFill>
                  <a:srgbClr val="FFFFFF"/>
                </a:solidFill>
                <a:latin typeface="Arial"/>
                <a:ea typeface="Arial"/>
                <a:cs typeface="Arial"/>
                <a:sym typeface="Arial"/>
              </a:defRPr>
            </a:lvl1pPr>
          </a:lstStyle>
          <a:p>
            <a:r>
              <a:rPr dirty="0"/>
              <a:t>Title Text</a:t>
            </a:r>
          </a:p>
        </p:txBody>
      </p:sp>
      <p:sp>
        <p:nvSpPr>
          <p:cNvPr id="172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430845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hasCustomPrompt="1"/>
          </p:nvPr>
        </p:nvSpPr>
        <p:spPr/>
        <p:txBody>
          <a:bodyPr/>
          <a:lstStyle>
            <a:lvl1pPr>
              <a:buNone/>
              <a:defRPr/>
            </a:lvl1pPr>
          </a:lstStyle>
          <a:p>
            <a:pPr lvl="0"/>
            <a:r>
              <a:rPr kumimoji="1" lang="ja-JP" altLang="en-US"/>
              <a:t>
</a:t>
            </a:r>
          </a:p>
        </p:txBody>
      </p:sp>
    </p:spTree>
    <p:extLst>
      <p:ext uri="{BB962C8B-B14F-4D97-AF65-F5344CB8AC3E}">
        <p14:creationId xmlns:p14="http://schemas.microsoft.com/office/powerpoint/2010/main" val="1002437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11/5/20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
        <p:nvSpPr>
          <p:cNvPr id="8" name="Text Placeholder 7">
            <a:extLst>
              <a:ext uri="{FF2B5EF4-FFF2-40B4-BE49-F238E27FC236}">
                <a16:creationId xmlns:a16="http://schemas.microsoft.com/office/drawing/2014/main" id="{5D67BFFB-4D25-F740-B48C-3053857B5808}"/>
              </a:ext>
            </a:extLst>
          </p:cNvPr>
          <p:cNvSpPr>
            <a:spLocks noGrp="1"/>
          </p:cNvSpPr>
          <p:nvPr>
            <p:ph type="body" sz="quarter" idx="13"/>
          </p:nvPr>
        </p:nvSpPr>
        <p:spPr>
          <a:xfrm>
            <a:off x="222469" y="157037"/>
            <a:ext cx="7239000" cy="762000"/>
          </a:xfrm>
          <a:prstGeom prst="rect">
            <a:avLst/>
          </a:prstGeom>
        </p:spPr>
        <p:txBody>
          <a:bodyPr anchor="ctr"/>
          <a:lstStyle>
            <a:lvl1pPr marL="0" indent="0">
              <a:buNone/>
              <a:defRPr b="1">
                <a:solidFill>
                  <a:schemeClr val="bg1"/>
                </a:solidFill>
                <a:latin typeface="+mj-lt"/>
              </a:defRPr>
            </a:lvl1pPr>
          </a:lstStyle>
          <a:p>
            <a:pPr lvl="0"/>
            <a:endParaRPr lang="en-US" dirty="0"/>
          </a:p>
        </p:txBody>
      </p:sp>
    </p:spTree>
    <p:extLst>
      <p:ext uri="{BB962C8B-B14F-4D97-AF65-F5344CB8AC3E}">
        <p14:creationId xmlns:p14="http://schemas.microsoft.com/office/powerpoint/2010/main" val="3437167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hne Signet WH">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657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de-DE"/>
              <a:t>Titelmasterformat durch Klicken bearbeiten</a:t>
            </a:r>
            <a:endParaRPr lang="en-GB"/>
          </a:p>
        </p:txBody>
      </p:sp>
      <p:sp>
        <p:nvSpPr>
          <p:cNvPr id="3" name="Untertitel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GB"/>
          </a:p>
        </p:txBody>
      </p:sp>
      <p:sp>
        <p:nvSpPr>
          <p:cNvPr id="4" name="Datumsplatzhalter 3"/>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5" name="Fußzeilenplatzhalter 4"/>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6" name="Foliennummernplatzhalter 5"/>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23072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7"/>
            <a:ext cx="10515600" cy="1325563"/>
          </a:xfrm>
          <a:prstGeom prst="rect">
            <a:avLst/>
          </a:prstGeom>
        </p:spPr>
        <p:txBody>
          <a:bodyPr/>
          <a:lstStyle/>
          <a:p>
            <a:r>
              <a:rPr lang="de-DE"/>
              <a:t>Titelmasterformat durch Klicken bearbeiten</a:t>
            </a:r>
            <a:endParaRPr lang="en-GB"/>
          </a:p>
        </p:txBody>
      </p:sp>
      <p:sp>
        <p:nvSpPr>
          <p:cNvPr id="3" name="Inhaltsplatzhalter 2"/>
          <p:cNvSpPr>
            <a:spLocks noGrp="1"/>
          </p:cNvSpPr>
          <p:nvPr>
            <p:ph idx="1"/>
          </p:nvPr>
        </p:nvSpPr>
        <p:spPr>
          <a:xfrm>
            <a:off x="838200" y="1825625"/>
            <a:ext cx="10515600" cy="435133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5" name="Fußzeilenplatzhalter 4"/>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6" name="Foliennummernplatzhalter 5"/>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6125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a:prstGeom prst="rect">
            <a:avLst/>
          </a:prstGeom>
        </p:spPr>
        <p:txBody>
          <a:bodyPr anchor="b"/>
          <a:lstStyle>
            <a:lvl1pPr>
              <a:defRPr sz="4500"/>
            </a:lvl1pPr>
          </a:lstStyle>
          <a:p>
            <a:r>
              <a:rPr lang="de-DE"/>
              <a:t>Titelmasterformat durch Klicken bearbeiten</a:t>
            </a:r>
            <a:endParaRPr lang="en-GB"/>
          </a:p>
        </p:txBody>
      </p:sp>
      <p:sp>
        <p:nvSpPr>
          <p:cNvPr id="3" name="Textplatzhalter 2"/>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5" name="Fußzeilenplatzhalter 4"/>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6" name="Foliennummernplatzhalter 5"/>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51104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7"/>
            <a:ext cx="10515600" cy="1325563"/>
          </a:xfrm>
          <a:prstGeom prst="rect">
            <a:avLst/>
          </a:prstGeom>
        </p:spPr>
        <p:txBody>
          <a:bodyPr/>
          <a:lstStyle/>
          <a:p>
            <a:r>
              <a:rPr lang="de-DE"/>
              <a:t>Titelmasterformat durch Klicken bearbeiten</a:t>
            </a:r>
            <a:endParaRPr lang="en-GB"/>
          </a:p>
        </p:txBody>
      </p:sp>
      <p:sp>
        <p:nvSpPr>
          <p:cNvPr id="3" name="Inhaltsplatzhalter 2"/>
          <p:cNvSpPr>
            <a:spLocks noGrp="1"/>
          </p:cNvSpPr>
          <p:nvPr>
            <p:ph sz="half" idx="1"/>
          </p:nvPr>
        </p:nvSpPr>
        <p:spPr>
          <a:xfrm>
            <a:off x="838200" y="1825625"/>
            <a:ext cx="5181600" cy="435133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6172200" y="1825625"/>
            <a:ext cx="5181600" cy="435133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6" name="Fußzeilenplatzhalter 5"/>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7" name="Foliennummernplatzhalter 6"/>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65649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7"/>
            <a:ext cx="10515600" cy="1325563"/>
          </a:xfrm>
          <a:prstGeom prst="rect">
            <a:avLst/>
          </a:prstGeom>
        </p:spPr>
        <p:txBody>
          <a:bodyPr/>
          <a:lstStyle/>
          <a:p>
            <a:r>
              <a:rPr lang="de-DE"/>
              <a:t>Titelmasterformat durch Klicken bearbeiten</a:t>
            </a:r>
            <a:endParaRPr lang="en-GB"/>
          </a:p>
        </p:txBody>
      </p:sp>
      <p:sp>
        <p:nvSpPr>
          <p:cNvPr id="3" name="Datumsplatzhalter 2"/>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4" name="Fußzeilenplatzhalter 3"/>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5" name="Foliennummernplatzhalter 4"/>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1556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44E386D-D596-43F8-8F7F-EC29E2E0A8BB}" type="datetimeFigureOut">
              <a:rPr lang="en-US" smtClean="0"/>
              <a:t>11/5/20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DEDE4D-DC37-4180-B29E-77B367E2BC86}" type="slidenum">
              <a:rPr lang="en-US" smtClean="0"/>
              <a:t>‹#›</a:t>
            </a:fld>
            <a:endParaRPr lang="en-US"/>
          </a:p>
        </p:txBody>
      </p:sp>
    </p:spTree>
    <p:extLst>
      <p:ext uri="{BB962C8B-B14F-4D97-AF65-F5344CB8AC3E}">
        <p14:creationId xmlns:p14="http://schemas.microsoft.com/office/powerpoint/2010/main" val="875371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3" name="Fußzeilenplatzhalter 2"/>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4" name="Foliennummernplatzhalter 3"/>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69706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2400"/>
            </a:lvl1pPr>
          </a:lstStyle>
          <a:p>
            <a:r>
              <a:rPr lang="de-DE"/>
              <a:t>Titelmasterformat durch Klicken bearbeiten</a:t>
            </a:r>
            <a:endParaRPr lang="en-GB"/>
          </a:p>
        </p:txBody>
      </p:sp>
      <p:sp>
        <p:nvSpPr>
          <p:cNvPr id="3" name="Inhaltsplatzhalter 2"/>
          <p:cNvSpPr>
            <a:spLocks noGrp="1"/>
          </p:cNvSpPr>
          <p:nvPr>
            <p:ph idx="1"/>
          </p:nvPr>
        </p:nvSpPr>
        <p:spPr>
          <a:xfrm>
            <a:off x="5183188" y="987427"/>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umsplatzhalter 4"/>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6" name="Fußzeilenplatzhalter 5"/>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7" name="Foliennummernplatzhalter 6"/>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73508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2400"/>
            </a:lvl1pPr>
          </a:lstStyle>
          <a:p>
            <a:r>
              <a:rPr lang="de-DE"/>
              <a:t>Titelmasterformat durch Klicken bearbeiten</a:t>
            </a:r>
            <a:endParaRPr lang="en-GB"/>
          </a:p>
        </p:txBody>
      </p:sp>
      <p:sp>
        <p:nvSpPr>
          <p:cNvPr id="3" name="Bildplatzhalter 2"/>
          <p:cNvSpPr>
            <a:spLocks noGrp="1"/>
          </p:cNvSpPr>
          <p:nvPr>
            <p:ph type="pic" idx="1"/>
          </p:nvPr>
        </p:nvSpPr>
        <p:spPr>
          <a:xfrm>
            <a:off x="5183188" y="987427"/>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platzhalter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umsplatzhalter 4"/>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6" name="Fußzeilenplatzhalter 5"/>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7" name="Foliennummernplatzhalter 6"/>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88787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7"/>
            <a:ext cx="10515600" cy="1325563"/>
          </a:xfrm>
          <a:prstGeom prst="rect">
            <a:avLst/>
          </a:prstGeom>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a:xfrm>
            <a:off x="838200" y="1825625"/>
            <a:ext cx="10515600" cy="4351338"/>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5" name="Fußzeilenplatzhalter 4"/>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6" name="Foliennummernplatzhalter 5"/>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81859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5"/>
            <a:ext cx="2628900" cy="5811838"/>
          </a:xfrm>
          <a:prstGeom prst="rect">
            <a:avLst/>
          </a:prstGeo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838201" y="365125"/>
            <a:ext cx="7734300" cy="5811838"/>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a:xfrm>
            <a:off x="838200" y="6356352"/>
            <a:ext cx="2743200" cy="365125"/>
          </a:xfrm>
          <a:prstGeom prst="rect">
            <a:avLst/>
          </a:prstGeom>
        </p:spPr>
        <p:txBody>
          <a:bodyPr/>
          <a:lstStyle/>
          <a:p>
            <a:fld id="{D29DCE64-CCEC-42E5-BB3F-9AAEBB0B20E6}" type="datetimeFigureOut">
              <a:rPr lang="en-GB">
                <a:solidFill>
                  <a:prstClr val="black"/>
                </a:solidFill>
              </a:rPr>
              <a:pPr/>
              <a:t>05/11/2020</a:t>
            </a:fld>
            <a:endParaRPr lang="en-GB" dirty="0">
              <a:solidFill>
                <a:prstClr val="black"/>
              </a:solidFill>
            </a:endParaRPr>
          </a:p>
        </p:txBody>
      </p:sp>
      <p:sp>
        <p:nvSpPr>
          <p:cNvPr id="5" name="Fußzeilenplatzhalter 4"/>
          <p:cNvSpPr>
            <a:spLocks noGrp="1"/>
          </p:cNvSpPr>
          <p:nvPr>
            <p:ph type="ftr" sz="quarter" idx="11"/>
          </p:nvPr>
        </p:nvSpPr>
        <p:spPr>
          <a:xfrm>
            <a:off x="4038600" y="6356352"/>
            <a:ext cx="4114800" cy="365125"/>
          </a:xfrm>
          <a:prstGeom prst="rect">
            <a:avLst/>
          </a:prstGeom>
        </p:spPr>
        <p:txBody>
          <a:bodyPr/>
          <a:lstStyle/>
          <a:p>
            <a:endParaRPr lang="en-GB" dirty="0">
              <a:solidFill>
                <a:prstClr val="black"/>
              </a:solidFill>
            </a:endParaRPr>
          </a:p>
        </p:txBody>
      </p:sp>
      <p:sp>
        <p:nvSpPr>
          <p:cNvPr id="6" name="Foliennummernplatzhalter 5"/>
          <p:cNvSpPr>
            <a:spLocks noGrp="1"/>
          </p:cNvSpPr>
          <p:nvPr>
            <p:ph type="sldNum" sz="quarter" idx="12"/>
          </p:nvPr>
        </p:nvSpPr>
        <p:spPr>
          <a:xfrm>
            <a:off x="8610600" y="6356352"/>
            <a:ext cx="2743200" cy="365125"/>
          </a:xfrm>
          <a:prstGeom prst="rect">
            <a:avLst/>
          </a:prstGeom>
        </p:spPr>
        <p:txBody>
          <a:bodyPr/>
          <a:lstStyle/>
          <a:p>
            <a:fld id="{A02400B0-E034-4F68-B0A1-53BEC231E3A4}"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0983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15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02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7" name="Text Placeholder 7"/>
          <p:cNvSpPr>
            <a:spLocks noGrp="1"/>
          </p:cNvSpPr>
          <p:nvPr>
            <p:ph type="body" sz="quarter" idx="10"/>
          </p:nvPr>
        </p:nvSpPr>
        <p:spPr>
          <a:xfrm>
            <a:off x="222469" y="157037"/>
            <a:ext cx="7239000" cy="762000"/>
          </a:xfrm>
          <a:prstGeom prst="rect">
            <a:avLst/>
          </a:prstGeom>
        </p:spPr>
        <p:txBody>
          <a:bodyPr anchor="ctr"/>
          <a:lstStyle>
            <a:lvl1pPr marL="0" indent="0">
              <a:buNone/>
              <a:defRPr b="1">
                <a:solidFill>
                  <a:schemeClr val="bg1"/>
                </a:solidFill>
                <a:latin typeface="+mj-lt"/>
              </a:defRPr>
            </a:lvl1pPr>
          </a:lstStyle>
          <a:p>
            <a:pPr lvl="0"/>
            <a:endParaRPr lang="en-US" dirty="0"/>
          </a:p>
        </p:txBody>
      </p:sp>
    </p:spTree>
    <p:extLst>
      <p:ext uri="{BB962C8B-B14F-4D97-AF65-F5344CB8AC3E}">
        <p14:creationId xmlns:p14="http://schemas.microsoft.com/office/powerpoint/2010/main" val="986126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647999" y="1439069"/>
            <a:ext cx="5040004" cy="360364"/>
          </a:xfrm>
          <a:prstGeom prst="rect">
            <a:avLst/>
          </a:prstGeom>
        </p:spPr>
        <p:txBody>
          <a:bodyPr/>
          <a:lstStyle>
            <a:lvl1pPr marL="0" indent="0">
              <a:buSzTx/>
              <a:buFontTx/>
              <a:buNone/>
              <a:defRPr sz="1725" b="1"/>
            </a:lvl1pPr>
            <a:lvl2pPr marL="459317" indent="-261672">
              <a:buFontTx/>
              <a:defRPr sz="1725" b="1"/>
            </a:lvl2pPr>
            <a:lvl3pPr marL="698525" indent="-296093">
              <a:buFontTx/>
              <a:defRPr sz="1725" b="1"/>
            </a:lvl3pPr>
            <a:lvl4pPr marL="933109" indent="-324700">
              <a:buFontTx/>
              <a:defRPr sz="1725" b="1"/>
            </a:lvl4pPr>
            <a:lvl5pPr marL="1198562" indent="-392508">
              <a:buFontTx/>
              <a:defRPr sz="1725" b="1"/>
            </a:lvl5pPr>
          </a:lstStyle>
          <a:p>
            <a:r>
              <a:t>Body Level One</a:t>
            </a:r>
          </a:p>
          <a:p>
            <a:pPr lvl="1"/>
            <a:r>
              <a:t>Body Level Two</a:t>
            </a:r>
          </a:p>
          <a:p>
            <a:pPr lvl="2"/>
            <a:r>
              <a:t>Body Level Three</a:t>
            </a:r>
          </a:p>
          <a:p>
            <a:pPr lvl="3"/>
            <a:r>
              <a:t>Body Level Four</a:t>
            </a:r>
          </a:p>
          <a:p>
            <a:pPr lvl="4"/>
            <a:r>
              <a:t>Body Level Five</a:t>
            </a:r>
          </a:p>
        </p:txBody>
      </p:sp>
      <p:sp>
        <p:nvSpPr>
          <p:cNvPr id="43" name="Picture Placeholder 5"/>
          <p:cNvSpPr>
            <a:spLocks noGrp="1"/>
          </p:cNvSpPr>
          <p:nvPr>
            <p:ph type="pic" sz="half" idx="13"/>
          </p:nvPr>
        </p:nvSpPr>
        <p:spPr>
          <a:xfrm>
            <a:off x="6062122" y="1618156"/>
            <a:ext cx="4654356" cy="4322763"/>
          </a:xfrm>
          <a:prstGeom prst="rect">
            <a:avLst/>
          </a:prstGeom>
          <a:ln w="127000" cap="sq">
            <a:solidFill>
              <a:srgbClr val="FFFFFF"/>
            </a:solidFill>
            <a:miter lim="800000"/>
          </a:ln>
          <a:effectLst>
            <a:outerShdw blurRad="279400" dir="2700000" rotWithShape="0">
              <a:srgbClr val="000000">
                <a:alpha val="12000"/>
              </a:srgbClr>
            </a:outerShdw>
          </a:effectLst>
        </p:spPr>
        <p:txBody>
          <a:bodyPr lIns="91439" tIns="45719" rIns="91439" bIns="45719">
            <a:noAutofit/>
          </a:bodyPr>
          <a:lstStyle/>
          <a:p>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 name="Text Placeholder 7">
            <a:extLst>
              <a:ext uri="{FF2B5EF4-FFF2-40B4-BE49-F238E27FC236}">
                <a16:creationId xmlns:a16="http://schemas.microsoft.com/office/drawing/2014/main" id="{EF5147C2-40C5-9C4B-A205-615C8037EB25}"/>
              </a:ext>
            </a:extLst>
          </p:cNvPr>
          <p:cNvSpPr>
            <a:spLocks noGrp="1"/>
          </p:cNvSpPr>
          <p:nvPr>
            <p:ph type="body" sz="quarter" idx="10"/>
          </p:nvPr>
        </p:nvSpPr>
        <p:spPr>
          <a:xfrm>
            <a:off x="574099" y="101600"/>
            <a:ext cx="12214801" cy="7620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7" name="Text Placeholder 7">
            <a:extLst>
              <a:ext uri="{FF2B5EF4-FFF2-40B4-BE49-F238E27FC236}">
                <a16:creationId xmlns:a16="http://schemas.microsoft.com/office/drawing/2014/main" id="{BFCE4858-28B3-5548-9EC2-3F009AB8E50D}"/>
              </a:ext>
            </a:extLst>
          </p:cNvPr>
          <p:cNvSpPr>
            <a:spLocks noGrp="1"/>
          </p:cNvSpPr>
          <p:nvPr>
            <p:ph type="body" sz="quarter" idx="14"/>
          </p:nvPr>
        </p:nvSpPr>
        <p:spPr>
          <a:xfrm>
            <a:off x="222469" y="157037"/>
            <a:ext cx="7239000" cy="762000"/>
          </a:xfrm>
          <a:prstGeom prst="rect">
            <a:avLst/>
          </a:prstGeom>
        </p:spPr>
        <p:txBody>
          <a:bodyPr anchor="ctr"/>
          <a:lstStyle>
            <a:lvl1pPr marL="0" indent="0">
              <a:buNone/>
              <a:defRPr b="1">
                <a:solidFill>
                  <a:schemeClr val="bg1"/>
                </a:solidFill>
                <a:latin typeface="+mj-lt"/>
              </a:defRPr>
            </a:lvl1pPr>
          </a:lstStyle>
          <a:p>
            <a:pPr lvl="0"/>
            <a:endParaRPr lang="en-US" dirty="0"/>
          </a:p>
        </p:txBody>
      </p:sp>
    </p:spTree>
    <p:extLst>
      <p:ext uri="{BB962C8B-B14F-4D97-AF65-F5344CB8AC3E}">
        <p14:creationId xmlns:p14="http://schemas.microsoft.com/office/powerpoint/2010/main" val="385133914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WEBINAR AirThings &amp; Condair" userDrawn="1">
  <p:cSld name="WEBINAR AirThings &amp; Condair">
    <p:spTree>
      <p:nvGrpSpPr>
        <p:cNvPr id="1" name="Shape 10"/>
        <p:cNvGrpSpPr/>
        <p:nvPr/>
      </p:nvGrpSpPr>
      <p:grpSpPr>
        <a:xfrm>
          <a:off x="0" y="0"/>
          <a:ext cx="0" cy="0"/>
          <a:chOff x="0" y="0"/>
          <a:chExt cx="0" cy="0"/>
        </a:xfrm>
      </p:grpSpPr>
      <p:sp>
        <p:nvSpPr>
          <p:cNvPr id="17" name="Google Shape;17;p3"/>
          <p:cNvSpPr txBox="1">
            <a:spLocks noGrp="1"/>
          </p:cNvSpPr>
          <p:nvPr>
            <p:ph type="title"/>
          </p:nvPr>
        </p:nvSpPr>
        <p:spPr>
          <a:xfrm>
            <a:off x="314200" y="1546567"/>
            <a:ext cx="5366400" cy="622800"/>
          </a:xfrm>
          <a:prstGeom prst="rect">
            <a:avLst/>
          </a:prstGeom>
        </p:spPr>
        <p:txBody>
          <a:bodyPr spcFirstLastPara="1" wrap="square" lIns="91425" tIns="91425" rIns="91425" bIns="91425" anchor="t" anchorCtr="0">
            <a:noAutofit/>
          </a:bodyPr>
          <a:lstStyle>
            <a:lvl1pPr lvl="0">
              <a:spcBef>
                <a:spcPts val="0"/>
              </a:spcBef>
              <a:spcAft>
                <a:spcPts val="0"/>
              </a:spcAft>
              <a:buClr>
                <a:srgbClr val="FFD966"/>
              </a:buClr>
              <a:buSzPts val="2000"/>
              <a:buNone/>
              <a:defRPr sz="2667" b="1">
                <a:solidFill>
                  <a:srgbClr val="005BB6"/>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8" name="Text Placeholder 7">
            <a:extLst>
              <a:ext uri="{FF2B5EF4-FFF2-40B4-BE49-F238E27FC236}">
                <a16:creationId xmlns:a16="http://schemas.microsoft.com/office/drawing/2014/main" id="{EBA8090B-E782-FB49-99E2-4C54B0606072}"/>
              </a:ext>
            </a:extLst>
          </p:cNvPr>
          <p:cNvSpPr>
            <a:spLocks noGrp="1"/>
          </p:cNvSpPr>
          <p:nvPr>
            <p:ph type="body" sz="quarter" idx="10"/>
          </p:nvPr>
        </p:nvSpPr>
        <p:spPr>
          <a:xfrm>
            <a:off x="222469" y="157037"/>
            <a:ext cx="7239000" cy="762000"/>
          </a:xfrm>
          <a:prstGeom prst="rect">
            <a:avLst/>
          </a:prstGeom>
        </p:spPr>
        <p:txBody>
          <a:bodyPr anchor="ctr"/>
          <a:lstStyle>
            <a:lvl1pPr marL="0" indent="0">
              <a:buNone/>
              <a:defRPr b="1">
                <a:solidFill>
                  <a:schemeClr val="bg1"/>
                </a:solidFill>
                <a:latin typeface="+mj-lt"/>
              </a:defRPr>
            </a:lvl1pPr>
          </a:lstStyle>
          <a:p>
            <a:pPr lvl="0"/>
            <a:endParaRPr lang="en-US" dirty="0"/>
          </a:p>
        </p:txBody>
      </p:sp>
    </p:spTree>
    <p:extLst>
      <p:ext uri="{BB962C8B-B14F-4D97-AF65-F5344CB8AC3E}">
        <p14:creationId xmlns:p14="http://schemas.microsoft.com/office/powerpoint/2010/main" val="58218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44E386D-D596-43F8-8F7F-EC29E2E0A8BB}" type="datetimeFigureOut">
              <a:rPr lang="en-US" smtClean="0"/>
              <a:t>11/5/20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7DEDE4D-DC37-4180-B29E-77B367E2BC86}" type="slidenum">
              <a:rPr lang="en-US" smtClean="0"/>
              <a:t>‹#›</a:t>
            </a:fld>
            <a:endParaRPr lang="en-US"/>
          </a:p>
        </p:txBody>
      </p:sp>
    </p:spTree>
    <p:extLst>
      <p:ext uri="{BB962C8B-B14F-4D97-AF65-F5344CB8AC3E}">
        <p14:creationId xmlns:p14="http://schemas.microsoft.com/office/powerpoint/2010/main" val="3780357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11/5/20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
        <p:nvSpPr>
          <p:cNvPr id="8" name="Text Placeholder 7">
            <a:extLst>
              <a:ext uri="{FF2B5EF4-FFF2-40B4-BE49-F238E27FC236}">
                <a16:creationId xmlns:a16="http://schemas.microsoft.com/office/drawing/2014/main" id="{5D67BFFB-4D25-F740-B48C-3053857B5808}"/>
              </a:ext>
            </a:extLst>
          </p:cNvPr>
          <p:cNvSpPr>
            <a:spLocks noGrp="1"/>
          </p:cNvSpPr>
          <p:nvPr>
            <p:ph type="body" sz="quarter" idx="13"/>
          </p:nvPr>
        </p:nvSpPr>
        <p:spPr>
          <a:xfrm>
            <a:off x="222469" y="157037"/>
            <a:ext cx="7239000" cy="762000"/>
          </a:xfrm>
          <a:prstGeom prst="rect">
            <a:avLst/>
          </a:prstGeom>
        </p:spPr>
        <p:txBody>
          <a:bodyPr anchor="ctr"/>
          <a:lstStyle>
            <a:lvl1pPr marL="0" indent="0">
              <a:buNone/>
              <a:defRPr b="1">
                <a:solidFill>
                  <a:schemeClr val="bg1"/>
                </a:solidFill>
                <a:latin typeface="+mj-lt"/>
              </a:defRPr>
            </a:lvl1pPr>
          </a:lstStyle>
          <a:p>
            <a:pPr lvl="0"/>
            <a:endParaRPr lang="en-US" dirty="0"/>
          </a:p>
        </p:txBody>
      </p:sp>
    </p:spTree>
    <p:extLst>
      <p:ext uri="{BB962C8B-B14F-4D97-AF65-F5344CB8AC3E}">
        <p14:creationId xmlns:p14="http://schemas.microsoft.com/office/powerpoint/2010/main" val="204047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44E386D-D596-43F8-8F7F-EC29E2E0A8BB}" type="datetimeFigureOut">
              <a:rPr lang="en-US" smtClean="0"/>
              <a:t>11/5/20</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7DEDE4D-DC37-4180-B29E-77B367E2BC86}" type="slidenum">
              <a:rPr lang="en-US" smtClean="0"/>
              <a:t>‹#›</a:t>
            </a:fld>
            <a:endParaRPr lang="en-US"/>
          </a:p>
        </p:txBody>
      </p:sp>
    </p:spTree>
    <p:extLst>
      <p:ext uri="{BB962C8B-B14F-4D97-AF65-F5344CB8AC3E}">
        <p14:creationId xmlns:p14="http://schemas.microsoft.com/office/powerpoint/2010/main" val="46925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44E386D-D596-43F8-8F7F-EC29E2E0A8BB}" type="datetimeFigureOut">
              <a:rPr lang="en-US" smtClean="0"/>
              <a:t>11/5/20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7DEDE4D-DC37-4180-B29E-77B367E2BC86}" type="slidenum">
              <a:rPr lang="en-US" smtClean="0"/>
              <a:t>‹#›</a:t>
            </a:fld>
            <a:endParaRPr lang="en-US"/>
          </a:p>
        </p:txBody>
      </p:sp>
    </p:spTree>
    <p:extLst>
      <p:ext uri="{BB962C8B-B14F-4D97-AF65-F5344CB8AC3E}">
        <p14:creationId xmlns:p14="http://schemas.microsoft.com/office/powerpoint/2010/main" val="114741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11/5/20</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4236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11/5/20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80979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44E386D-D596-43F8-8F7F-EC29E2E0A8BB}" type="datetimeFigureOut">
              <a:rPr lang="en-US" smtClean="0"/>
              <a:t>11/5/20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7DEDE4D-DC37-4180-B29E-77B367E2BC86}" type="slidenum">
              <a:rPr lang="en-US" smtClean="0"/>
              <a:t>‹#›</a:t>
            </a:fld>
            <a:endParaRPr lang="en-US"/>
          </a:p>
        </p:txBody>
      </p:sp>
    </p:spTree>
    <p:extLst>
      <p:ext uri="{BB962C8B-B14F-4D97-AF65-F5344CB8AC3E}">
        <p14:creationId xmlns:p14="http://schemas.microsoft.com/office/powerpoint/2010/main" val="418173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8FB693A-0ED1-0B40-B53E-78E4E52FA419}"/>
              </a:ext>
            </a:extLst>
          </p:cNvPr>
          <p:cNvSpPr/>
          <p:nvPr userDrawn="1"/>
        </p:nvSpPr>
        <p:spPr>
          <a:xfrm>
            <a:off x="0" y="0"/>
            <a:ext cx="12186587" cy="1093076"/>
          </a:xfrm>
          <a:prstGeom prst="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19216" y="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8377337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2" r:id="rId12"/>
    <p:sldLayoutId id="2147483703" r:id="rId13"/>
    <p:sldLayoutId id="2147483704" r:id="rId14"/>
    <p:sldLayoutId id="2147483706" r:id="rId15"/>
    <p:sldLayoutId id="2147483708" r:id="rId16"/>
    <p:sldLayoutId id="2147483652" r:id="rId17"/>
    <p:sldLayoutId id="2147483746" r:id="rId18"/>
    <p:sldLayoutId id="2147483748" r:id="rId19"/>
    <p:sldLayoutId id="2147483752" r:id="rId20"/>
    <p:sldLayoutId id="2147483767" r:id="rId21"/>
    <p:sldLayoutId id="2147483785" r:id="rId22"/>
    <p:sldLayoutId id="2147483786" r:id="rId23"/>
  </p:sldLayoutIdLst>
  <p:txStyles>
    <p:titleStyle>
      <a:lvl1pPr algn="l" defTabSz="914400" rtl="0" eaLnBrk="1" latinLnBrk="0" hangingPunct="1">
        <a:lnSpc>
          <a:spcPct val="90000"/>
        </a:lnSpc>
        <a:spcBef>
          <a:spcPct val="0"/>
        </a:spcBef>
        <a:buNone/>
        <a:defRPr sz="36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5409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95B706-5F85-F944-B47F-98066804885A}"/>
              </a:ext>
            </a:extLst>
          </p:cNvPr>
          <p:cNvSpPr/>
          <p:nvPr userDrawn="1"/>
        </p:nvSpPr>
        <p:spPr>
          <a:xfrm>
            <a:off x="-22802" y="0"/>
            <a:ext cx="12214801" cy="1036392"/>
          </a:xfrm>
          <a:prstGeom prst="rect">
            <a:avLst/>
          </a:prstGeom>
          <a:solidFill>
            <a:srgbClr val="117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294578012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7.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6.wdp"/><Relationship Id="rId5" Type="http://schemas.microsoft.com/office/2007/relationships/hdphoto" Target="../media/hdphoto5.wdp"/><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63.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63.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image" Target="../media/image65.t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1.xm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1.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mailto:MD@taylorcx.com" TargetMode="External"/><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DEF4"/>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C268FD3-5FE9-9D44-8FDA-734AFCDBD426}"/>
              </a:ext>
            </a:extLst>
          </p:cNvPr>
          <p:cNvSpPr txBox="1">
            <a:spLocks/>
          </p:cNvSpPr>
          <p:nvPr/>
        </p:nvSpPr>
        <p:spPr>
          <a:xfrm>
            <a:off x="3285038" y="6139665"/>
            <a:ext cx="5589948" cy="725364"/>
          </a:xfrm>
          <a:prstGeom prst="rect">
            <a:avLst/>
          </a:prstGeom>
          <a:noFill/>
          <a:ln>
            <a:noFill/>
          </a:ln>
        </p:spPr>
        <p:txBody>
          <a:bodyPr spcFirstLastPara="1" vert="horz" wrap="square" lIns="91425" tIns="91425" rIns="91425" bIns="91425" rtlCol="0" anchor="t" anchorCtr="0">
            <a:noAutofit/>
          </a:bodyPr>
          <a:lstStyle>
            <a:lvl1pPr marR="0" lvl="0" indent="0">
              <a:lnSpc>
                <a:spcPct val="90000"/>
              </a:lnSpc>
              <a:spcBef>
                <a:spcPts val="0"/>
              </a:spcBef>
              <a:spcAft>
                <a:spcPts val="0"/>
              </a:spcAft>
              <a:buClr>
                <a:schemeClr val="dk1"/>
              </a:buClr>
              <a:buSzPts val="2800"/>
              <a:buFont typeface="Arial"/>
              <a:buNone/>
              <a:defRPr sz="4000" b="1" i="0" u="none" strike="noStrike" cap="none">
                <a:solidFill>
                  <a:schemeClr val="bg1"/>
                </a:solidFill>
                <a:latin typeface="Arial" panose="020B0604020202020204" pitchFamily="34" charset="0"/>
                <a:ea typeface="Arial"/>
                <a:cs typeface="Arial" panose="020B0604020202020204" pitchFamily="34" charset="0"/>
                <a:sym typeface="Arial"/>
              </a:defRPr>
            </a:lvl1pPr>
            <a:lvl2pPr lvl="1" indent="0">
              <a:spcBef>
                <a:spcPts val="0"/>
              </a:spcBef>
              <a:spcAft>
                <a:spcPts val="0"/>
              </a:spcAft>
              <a:buSzPts val="2800"/>
              <a:buNone/>
            </a:lvl2pPr>
            <a:lvl3pPr lvl="2" indent="0">
              <a:spcBef>
                <a:spcPts val="0"/>
              </a:spcBef>
              <a:spcAft>
                <a:spcPts val="0"/>
              </a:spcAft>
              <a:buSzPts val="2800"/>
              <a:buNone/>
            </a:lvl3pPr>
            <a:lvl4pPr lvl="3" indent="0">
              <a:spcBef>
                <a:spcPts val="0"/>
              </a:spcBef>
              <a:spcAft>
                <a:spcPts val="0"/>
              </a:spcAft>
              <a:buSzPts val="2800"/>
              <a:buNone/>
            </a:lvl4pPr>
            <a:lvl5pPr lvl="4" indent="0">
              <a:spcBef>
                <a:spcPts val="0"/>
              </a:spcBef>
              <a:spcAft>
                <a:spcPts val="0"/>
              </a:spcAft>
              <a:buSzPts val="2800"/>
              <a:buNone/>
            </a:lvl5pPr>
            <a:lvl6pPr lvl="5" indent="0">
              <a:spcBef>
                <a:spcPts val="0"/>
              </a:spcBef>
              <a:spcAft>
                <a:spcPts val="0"/>
              </a:spcAft>
              <a:buSzPts val="2800"/>
              <a:buNone/>
            </a:lvl6pPr>
            <a:lvl7pPr lvl="6" indent="0">
              <a:spcBef>
                <a:spcPts val="0"/>
              </a:spcBef>
              <a:spcAft>
                <a:spcPts val="0"/>
              </a:spcAft>
              <a:buSzPts val="2800"/>
              <a:buNone/>
            </a:lvl7pPr>
            <a:lvl8pPr lvl="7" indent="0">
              <a:spcBef>
                <a:spcPts val="0"/>
              </a:spcBef>
              <a:spcAft>
                <a:spcPts val="0"/>
              </a:spcAft>
              <a:buSzPts val="2800"/>
              <a:buNone/>
            </a:lvl8pPr>
            <a:lvl9pPr lvl="8" indent="0">
              <a:spcBef>
                <a:spcPts val="0"/>
              </a:spcBef>
              <a:spcAft>
                <a:spcPts val="0"/>
              </a:spcAft>
              <a:buSzPts val="2800"/>
              <a:buNone/>
            </a:lvl9pPr>
          </a:lstStyle>
          <a:p>
            <a:pPr algn="ctr"/>
            <a:r>
              <a:rPr lang="en-US" sz="2800" dirty="0">
                <a:solidFill>
                  <a:srgbClr val="0E4BB0"/>
                </a:solidFill>
              </a:rPr>
              <a:t>Stephanie Taylor, MD, M Arch</a:t>
            </a:r>
          </a:p>
        </p:txBody>
      </p:sp>
      <p:pic>
        <p:nvPicPr>
          <p:cNvPr id="6" name="Picture 5" descr="A close up of a piece of paper&#10;&#10;Description automatically generated">
            <a:extLst>
              <a:ext uri="{FF2B5EF4-FFF2-40B4-BE49-F238E27FC236}">
                <a16:creationId xmlns:a16="http://schemas.microsoft.com/office/drawing/2014/main" id="{6DC8571D-1E22-2744-940D-AEC8BFCAE3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192000" cy="4953302"/>
          </a:xfrm>
          <a:prstGeom prst="rect">
            <a:avLst/>
          </a:prstGeom>
        </p:spPr>
      </p:pic>
      <p:sp>
        <p:nvSpPr>
          <p:cNvPr id="5" name="Rectangle 4">
            <a:extLst>
              <a:ext uri="{FF2B5EF4-FFF2-40B4-BE49-F238E27FC236}">
                <a16:creationId xmlns:a16="http://schemas.microsoft.com/office/drawing/2014/main" id="{BE6CCDA5-2D3B-D044-9296-92E0E911F2F3}"/>
              </a:ext>
            </a:extLst>
          </p:cNvPr>
          <p:cNvSpPr/>
          <p:nvPr/>
        </p:nvSpPr>
        <p:spPr>
          <a:xfrm>
            <a:off x="0" y="5103425"/>
            <a:ext cx="12131113" cy="886117"/>
          </a:xfrm>
          <a:prstGeom prst="rect">
            <a:avLst/>
          </a:prstGeom>
          <a:solidFill>
            <a:srgbClr val="0E4BB0"/>
          </a:solidFill>
          <a:ln w="200025">
            <a:solidFill>
              <a:schemeClr val="bg1"/>
            </a:solidFill>
          </a:ln>
        </p:spPr>
        <p:txBody>
          <a:bodyPr wrap="none">
            <a:noAutofit/>
          </a:bodyPr>
          <a:lstStyle/>
          <a:p>
            <a:pPr algn="ctr"/>
            <a:r>
              <a:rPr lang="en-US" sz="4800" b="1" dirty="0">
                <a:solidFill>
                  <a:schemeClr val="bg1"/>
                </a:solidFill>
              </a:rPr>
              <a:t>Engineers are the physicians of the future!</a:t>
            </a:r>
          </a:p>
          <a:p>
            <a:pPr algn="ctr"/>
            <a:endParaRPr lang="en-US" sz="3600" dirty="0">
              <a:solidFill>
                <a:schemeClr val="bg1"/>
              </a:solidFill>
              <a:ea typeface="+mj-ea"/>
              <a:cs typeface="+mj-cs"/>
            </a:endParaRPr>
          </a:p>
        </p:txBody>
      </p:sp>
      <p:grpSp>
        <p:nvGrpSpPr>
          <p:cNvPr id="13" name="Group 12">
            <a:extLst>
              <a:ext uri="{FF2B5EF4-FFF2-40B4-BE49-F238E27FC236}">
                <a16:creationId xmlns:a16="http://schemas.microsoft.com/office/drawing/2014/main" id="{E734C8E0-BCB1-1043-8C9B-90CBE3176B5E}"/>
              </a:ext>
            </a:extLst>
          </p:cNvPr>
          <p:cNvGrpSpPr/>
          <p:nvPr/>
        </p:nvGrpSpPr>
        <p:grpSpPr>
          <a:xfrm>
            <a:off x="8874986" y="191038"/>
            <a:ext cx="3266608" cy="744811"/>
            <a:chOff x="399566" y="341917"/>
            <a:chExt cx="1841540" cy="535136"/>
          </a:xfrm>
        </p:grpSpPr>
        <p:sp>
          <p:nvSpPr>
            <p:cNvPr id="15" name="Rectangle 14">
              <a:extLst>
                <a:ext uri="{FF2B5EF4-FFF2-40B4-BE49-F238E27FC236}">
                  <a16:creationId xmlns:a16="http://schemas.microsoft.com/office/drawing/2014/main" id="{4B84C7F4-A6F2-1447-9E5F-9D6D2B86E319}"/>
                </a:ext>
              </a:extLst>
            </p:cNvPr>
            <p:cNvSpPr/>
            <p:nvPr/>
          </p:nvSpPr>
          <p:spPr>
            <a:xfrm>
              <a:off x="399566" y="341917"/>
              <a:ext cx="1841540" cy="535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EC33EC53-978C-8F45-B74B-5745AB3427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316" y="378321"/>
              <a:ext cx="1722924" cy="483776"/>
            </a:xfrm>
            <a:prstGeom prst="rect">
              <a:avLst/>
            </a:prstGeom>
          </p:spPr>
        </p:pic>
      </p:grpSp>
      <p:pic>
        <p:nvPicPr>
          <p:cNvPr id="18" name="Picture 17" descr="A close up of a logo&#10;&#10;Description automatically generated">
            <a:extLst>
              <a:ext uri="{FF2B5EF4-FFF2-40B4-BE49-F238E27FC236}">
                <a16:creationId xmlns:a16="http://schemas.microsoft.com/office/drawing/2014/main" id="{162979FE-9A33-4046-9681-87E9BB22A2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36" b="91451" l="4412" r="91912">
                        <a14:foregroundMark x1="37010" y1="8808" x2="55392" y2="6736"/>
                        <a14:foregroundMark x1="55392" y1="6736" x2="62010" y2="6736"/>
                        <a14:foregroundMark x1="7820" y1="54891" x2="8088" y2="57254"/>
                        <a14:foregroundMark x1="8088" y1="57254" x2="8201" y2="53676"/>
                        <a14:foregroundMark x1="36275" y1="91451" x2="62010" y2="89119"/>
                        <a14:foregroundMark x1="88235" y1="40674" x2="91912" y2="38860"/>
                        <a14:foregroundMark x1="57843" y1="37047" x2="69363" y2="16321"/>
                        <a14:foregroundMark x1="69363" y1="16321" x2="48775" y2="21503"/>
                        <a14:foregroundMark x1="48775" y1="21503" x2="52696" y2="40933"/>
                        <a14:foregroundMark x1="52696" y1="40933" x2="28676" y2="61658"/>
                        <a14:foregroundMark x1="28676" y1="61658" x2="59069" y2="46891"/>
                        <a14:foregroundMark x1="59069" y1="46891" x2="72794" y2="59845"/>
                        <a14:foregroundMark x1="72794" y1="59845" x2="48775" y2="69430"/>
                        <a14:foregroundMark x1="48775" y1="69430" x2="63480" y2="56477"/>
                        <a14:foregroundMark x1="63480" y1="56477" x2="46814" y2="64508"/>
                        <a14:foregroundMark x1="46814" y1="64508" x2="67157" y2="57513"/>
                        <a14:foregroundMark x1="67157" y1="57513" x2="46078" y2="67358"/>
                        <a14:foregroundMark x1="46078" y1="67358" x2="26961" y2="63731"/>
                        <a14:foregroundMark x1="26961" y1="63731" x2="44853" y2="49482"/>
                        <a14:foregroundMark x1="44853" y1="49482" x2="46569" y2="37824"/>
                        <a14:foregroundMark x1="48039" y1="38342" x2="26471" y2="44301"/>
                        <a14:foregroundMark x1="26471" y1="44301" x2="37010" y2="38860"/>
                        <a14:foregroundMark x1="37500" y1="37047" x2="37500" y2="37047"/>
                        <a14:foregroundMark x1="49755" y1="34456" x2="45098" y2="61140"/>
                        <a14:foregroundMark x1="45098" y1="61140" x2="64951" y2="61917"/>
                        <a14:foregroundMark x1="64951" y1="61917" x2="45833" y2="62435"/>
                        <a14:foregroundMark x1="45833" y1="62435" x2="58578" y2="47409"/>
                        <a14:foregroundMark x1="58578" y1="47409" x2="44118" y2="34456"/>
                        <a14:foregroundMark x1="44118" y1="34456" x2="55637" y2="36010"/>
                        <a14:foregroundMark x1="61520" y1="69430" x2="57843" y2="68912"/>
                        <a14:foregroundMark x1="52941" y1="33679" x2="62745" y2="53627"/>
                        <a14:foregroundMark x1="62745" y1="53627" x2="55637" y2="71503"/>
                        <a14:foregroundMark x1="55637" y1="71503" x2="36275" y2="75648"/>
                        <a14:foregroundMark x1="36275" y1="75648" x2="40196" y2="67098"/>
                        <a14:foregroundMark x1="40441" y1="44301" x2="41422" y2="49223"/>
                        <a14:foregroundMark x1="41667" y1="48187" x2="41667" y2="48187"/>
                        <a14:foregroundMark x1="57353" y1="33938" x2="56863" y2="37047"/>
                        <a14:foregroundMark x1="56863" y1="42487" x2="60294" y2="61917"/>
                        <a14:foregroundMark x1="60294" y1="61917" x2="64706" y2="67358"/>
                        <a14:foregroundMark x1="58088" y1="41192" x2="60294" y2="46891"/>
                        <a14:foregroundMark x1="57353" y1="36528" x2="57353" y2="39637"/>
                        <a14:foregroundMark x1="36029" y1="61140" x2="39706" y2="65544"/>
                        <a14:foregroundMark x1="40196" y1="65285" x2="40196" y2="65285"/>
                        <a14:backgroundMark x1="86029" y1="6736" x2="79167" y2="8290"/>
                        <a14:backgroundMark x1="5637" y1="39119" x2="3922" y2="54404"/>
                        <a14:backgroundMark x1="5147" y1="40415" x2="3922" y2="44301"/>
                        <a14:backgroundMark x1="5637" y1="42228" x2="7598" y2="39119"/>
                        <a14:backgroundMark x1="7598" y1="34715" x2="7353" y2="42228"/>
                      </a14:backgroundRemoval>
                    </a14:imgEffect>
                    <a14:imgEffect>
                      <a14:saturation sat="400000"/>
                    </a14:imgEffect>
                  </a14:imgLayer>
                </a14:imgProps>
              </a:ext>
              <a:ext uri="{28A0092B-C50C-407E-A947-70E740481C1C}">
                <a14:useLocalDpi xmlns:a14="http://schemas.microsoft.com/office/drawing/2010/main"/>
              </a:ext>
            </a:extLst>
          </a:blip>
          <a:srcRect/>
          <a:stretch/>
        </p:blipFill>
        <p:spPr>
          <a:xfrm>
            <a:off x="2932266" y="910522"/>
            <a:ext cx="4587716" cy="4342385"/>
          </a:xfrm>
          <a:prstGeom prst="rect">
            <a:avLst/>
          </a:prstGeom>
        </p:spPr>
      </p:pic>
      <p:pic>
        <p:nvPicPr>
          <p:cNvPr id="12" name="Picture 11">
            <a:extLst>
              <a:ext uri="{FF2B5EF4-FFF2-40B4-BE49-F238E27FC236}">
                <a16:creationId xmlns:a16="http://schemas.microsoft.com/office/drawing/2014/main" id="{BD156BF8-C7BE-C840-8670-6CF90280BCD7}"/>
              </a:ext>
            </a:extLst>
          </p:cNvPr>
          <p:cNvPicPr>
            <a:picLocks noChangeAspect="1"/>
          </p:cNvPicPr>
          <p:nvPr/>
        </p:nvPicPr>
        <p:blipFill>
          <a:blip r:embed="rId7" cstate="screen">
            <a:biLevel thresh="50000"/>
            <a:alphaModFix amt="85000"/>
            <a:extLst>
              <a:ext uri="{BEBA8EAE-BF5A-486C-A8C5-ECC9F3942E4B}">
                <a14:imgProps xmlns:a14="http://schemas.microsoft.com/office/drawing/2010/main">
                  <a14:imgLayer r:embed="rId8">
                    <a14:imgEffect>
                      <a14:backgroundRemoval t="6074" b="90590" l="9840" r="89914">
                        <a14:foregroundMark x1="65560" y1="10009" x2="58180" y2="4962"/>
                        <a14:foregroundMark x1="58180" y1="4962" x2="48462" y2="5133"/>
                        <a14:foregroundMark x1="48462" y1="5133" x2="58795" y2="6074"/>
                        <a14:foregroundMark x1="58795" y1="6074" x2="63346" y2="9324"/>
                        <a14:foregroundMark x1="33702" y1="11976" x2="35178" y2="11634"/>
                        <a14:foregroundMark x1="48954" y1="7784" x2="50185" y2="6245"/>
                        <a14:foregroundMark x1="42681" y1="7271" x2="43911" y2="7784"/>
                        <a14:foregroundMark x1="87823" y1="81608" x2="85363" y2="88195"/>
                        <a14:foregroundMark x1="85363" y1="88195" x2="75031" y2="91788"/>
                        <a14:foregroundMark x1="75031" y1="91788" x2="64699" y2="90590"/>
                        <a14:foregroundMark x1="64699" y1="90590" x2="57319" y2="85971"/>
                        <a14:foregroundMark x1="25953" y1="51668" x2="23985" y2="44996"/>
                        <a14:foregroundMark x1="23985" y1="44996" x2="14145" y2="44654"/>
                        <a14:foregroundMark x1="14145" y1="44654" x2="11808" y2="46279"/>
                        <a14:foregroundMark x1="26445" y1="51326" x2="23862" y2="44825"/>
                        <a14:foregroundMark x1="23862" y1="44825" x2="14022" y2="44226"/>
                        <a14:foregroundMark x1="14022" y1="44226" x2="12300" y2="45423"/>
                      </a14:backgroundRemoval>
                    </a14:imgEffect>
                    <a14:imgEffect>
                      <a14:colorTemperature colorTemp="7967"/>
                    </a14:imgEffect>
                    <a14:imgEffect>
                      <a14:saturation sat="0"/>
                    </a14:imgEffect>
                  </a14:imgLayer>
                </a14:imgProps>
              </a:ext>
              <a:ext uri="{28A0092B-C50C-407E-A947-70E740481C1C}">
                <a14:useLocalDpi xmlns:a14="http://schemas.microsoft.com/office/drawing/2010/main"/>
              </a:ext>
            </a:extLst>
          </a:blip>
          <a:stretch>
            <a:fillRect/>
          </a:stretch>
        </p:blipFill>
        <p:spPr>
          <a:xfrm rot="16200000">
            <a:off x="4408527" y="-467019"/>
            <a:ext cx="4959811" cy="7127631"/>
          </a:xfrm>
          <a:prstGeom prst="rect">
            <a:avLst/>
          </a:prstGeom>
        </p:spPr>
      </p:pic>
      <p:sp>
        <p:nvSpPr>
          <p:cNvPr id="4" name="Rectangle 3">
            <a:extLst>
              <a:ext uri="{FF2B5EF4-FFF2-40B4-BE49-F238E27FC236}">
                <a16:creationId xmlns:a16="http://schemas.microsoft.com/office/drawing/2014/main" id="{9BC2F20E-17DD-B849-8EC2-6BC83AFD6E51}"/>
              </a:ext>
            </a:extLst>
          </p:cNvPr>
          <p:cNvSpPr/>
          <p:nvPr/>
        </p:nvSpPr>
        <p:spPr>
          <a:xfrm>
            <a:off x="-6338" y="0"/>
            <a:ext cx="1971062" cy="1606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36019282-522F-2D44-B283-DBB368E6F5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969" y="104990"/>
            <a:ext cx="1499970" cy="1394972"/>
          </a:xfrm>
          <a:prstGeom prst="rect">
            <a:avLst/>
          </a:prstGeom>
        </p:spPr>
      </p:pic>
    </p:spTree>
    <p:extLst>
      <p:ext uri="{BB962C8B-B14F-4D97-AF65-F5344CB8AC3E}">
        <p14:creationId xmlns:p14="http://schemas.microsoft.com/office/powerpoint/2010/main" val="3488876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9" name="Grafik 4">
            <a:extLst>
              <a:ext uri="{FF2B5EF4-FFF2-40B4-BE49-F238E27FC236}">
                <a16:creationId xmlns:a16="http://schemas.microsoft.com/office/drawing/2014/main" id="{C0603148-62C3-8F48-A477-22537E93FF1E}"/>
              </a:ext>
            </a:extLst>
          </p:cNvPr>
          <p:cNvGrpSpPr/>
          <p:nvPr/>
        </p:nvGrpSpPr>
        <p:grpSpPr>
          <a:xfrm>
            <a:off x="9408575" y="4418636"/>
            <a:ext cx="2346863" cy="2324451"/>
            <a:chOff x="-625825" y="-492124"/>
            <a:chExt cx="5983228" cy="4849982"/>
          </a:xfrm>
        </p:grpSpPr>
        <p:sp>
          <p:nvSpPr>
            <p:cNvPr id="20" name="Rectangle">
              <a:extLst>
                <a:ext uri="{FF2B5EF4-FFF2-40B4-BE49-F238E27FC236}">
                  <a16:creationId xmlns:a16="http://schemas.microsoft.com/office/drawing/2014/main" id="{7257EC33-5B09-724C-9A60-8438362B9998}"/>
                </a:ext>
              </a:extLst>
            </p:cNvPr>
            <p:cNvSpPr/>
            <p:nvPr/>
          </p:nvSpPr>
          <p:spPr>
            <a:xfrm>
              <a:off x="0" y="0"/>
              <a:ext cx="5357403" cy="4357854"/>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a:solidFill>
                  <a:srgbClr val="000000"/>
                </a:solidFill>
                <a:latin typeface="Gill Sans MT"/>
                <a:sym typeface="Gill Sans MT"/>
              </a:endParaRPr>
            </a:p>
          </p:txBody>
        </p:sp>
        <p:grpSp>
          <p:nvGrpSpPr>
            <p:cNvPr id="22" name="image22.jpeg">
              <a:extLst>
                <a:ext uri="{FF2B5EF4-FFF2-40B4-BE49-F238E27FC236}">
                  <a16:creationId xmlns:a16="http://schemas.microsoft.com/office/drawing/2014/main" id="{A9E8F1A8-6AB4-A847-B2A2-5B6C5498F167}"/>
                </a:ext>
              </a:extLst>
            </p:cNvPr>
            <p:cNvGrpSpPr/>
            <p:nvPr/>
          </p:nvGrpSpPr>
          <p:grpSpPr>
            <a:xfrm>
              <a:off x="-625825" y="-492124"/>
              <a:ext cx="5962403" cy="4849982"/>
              <a:chOff x="-625824" y="-492123"/>
              <a:chExt cx="5962401" cy="4849980"/>
            </a:xfrm>
          </p:grpSpPr>
          <p:sp>
            <p:nvSpPr>
              <p:cNvPr id="23" name="Rectangle">
                <a:extLst>
                  <a:ext uri="{FF2B5EF4-FFF2-40B4-BE49-F238E27FC236}">
                    <a16:creationId xmlns:a16="http://schemas.microsoft.com/office/drawing/2014/main" id="{05BB887A-7803-6B4F-9C32-366F806D7DA6}"/>
                  </a:ext>
                </a:extLst>
              </p:cNvPr>
              <p:cNvSpPr/>
              <p:nvPr/>
            </p:nvSpPr>
            <p:spPr>
              <a:xfrm>
                <a:off x="-1" y="-492118"/>
                <a:ext cx="5336576" cy="4849975"/>
              </a:xfrm>
              <a:prstGeom prst="rect">
                <a:avLst/>
              </a:prstGeom>
              <a:solidFill>
                <a:schemeClr val="bg1"/>
              </a:solid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dirty="0">
                  <a:solidFill>
                    <a:srgbClr val="000000"/>
                  </a:solidFill>
                  <a:latin typeface="Gill Sans MT"/>
                  <a:sym typeface="Gill Sans MT"/>
                </a:endParaRPr>
              </a:p>
            </p:txBody>
          </p:sp>
          <p:pic>
            <p:nvPicPr>
              <p:cNvPr id="24" name="image32.jpeg" descr="image32.jpeg">
                <a:extLst>
                  <a:ext uri="{FF2B5EF4-FFF2-40B4-BE49-F238E27FC236}">
                    <a16:creationId xmlns:a16="http://schemas.microsoft.com/office/drawing/2014/main" id="{0EAC156E-4C8D-CE41-81AC-CBD9665BDD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824" y="-492123"/>
                <a:ext cx="5962401" cy="4849975"/>
              </a:xfrm>
              <a:prstGeom prst="ellipse">
                <a:avLst/>
              </a:prstGeom>
            </p:spPr>
          </p:pic>
        </p:grpSp>
      </p:grpSp>
      <p:graphicFrame>
        <p:nvGraphicFramePr>
          <p:cNvPr id="3" name="Tabelle 2"/>
          <p:cNvGraphicFramePr>
            <a:graphicFrameLocks noGrp="1"/>
          </p:cNvGraphicFramePr>
          <p:nvPr>
            <p:extLst>
              <p:ext uri="{D42A27DB-BD31-4B8C-83A1-F6EECF244321}">
                <p14:modId xmlns:p14="http://schemas.microsoft.com/office/powerpoint/2010/main" val="2059431836"/>
              </p:ext>
            </p:extLst>
          </p:nvPr>
        </p:nvGraphicFramePr>
        <p:xfrm>
          <a:off x="220550" y="1251857"/>
          <a:ext cx="11867066" cy="3098491"/>
        </p:xfrm>
        <a:graphic>
          <a:graphicData uri="http://schemas.openxmlformats.org/drawingml/2006/table">
            <a:tbl>
              <a:tblPr firstRow="1" bandRow="1">
                <a:tableStyleId>{2D5ABB26-0587-4C30-8999-92F81FD0307C}</a:tableStyleId>
              </a:tblPr>
              <a:tblGrid>
                <a:gridCol w="1142933">
                  <a:extLst>
                    <a:ext uri="{9D8B030D-6E8A-4147-A177-3AD203B41FA5}">
                      <a16:colId xmlns:a16="http://schemas.microsoft.com/office/drawing/2014/main" val="3805668772"/>
                    </a:ext>
                  </a:extLst>
                </a:gridCol>
                <a:gridCol w="2116601">
                  <a:extLst>
                    <a:ext uri="{9D8B030D-6E8A-4147-A177-3AD203B41FA5}">
                      <a16:colId xmlns:a16="http://schemas.microsoft.com/office/drawing/2014/main" val="2056241156"/>
                    </a:ext>
                  </a:extLst>
                </a:gridCol>
                <a:gridCol w="210974">
                  <a:extLst>
                    <a:ext uri="{9D8B030D-6E8A-4147-A177-3AD203B41FA5}">
                      <a16:colId xmlns:a16="http://schemas.microsoft.com/office/drawing/2014/main" val="3913126086"/>
                    </a:ext>
                  </a:extLst>
                </a:gridCol>
                <a:gridCol w="2568423">
                  <a:extLst>
                    <a:ext uri="{9D8B030D-6E8A-4147-A177-3AD203B41FA5}">
                      <a16:colId xmlns:a16="http://schemas.microsoft.com/office/drawing/2014/main" val="4178158554"/>
                    </a:ext>
                  </a:extLst>
                </a:gridCol>
                <a:gridCol w="2912434">
                  <a:extLst>
                    <a:ext uri="{9D8B030D-6E8A-4147-A177-3AD203B41FA5}">
                      <a16:colId xmlns:a16="http://schemas.microsoft.com/office/drawing/2014/main" val="109010693"/>
                    </a:ext>
                  </a:extLst>
                </a:gridCol>
                <a:gridCol w="2915701">
                  <a:extLst>
                    <a:ext uri="{9D8B030D-6E8A-4147-A177-3AD203B41FA5}">
                      <a16:colId xmlns:a16="http://schemas.microsoft.com/office/drawing/2014/main" val="580290274"/>
                    </a:ext>
                  </a:extLst>
                </a:gridCol>
              </a:tblGrid>
              <a:tr h="492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latin typeface="+mn-lt"/>
                          <a:ea typeface="+mn-ea"/>
                          <a:cs typeface="+mn-cs"/>
                        </a:rPr>
                        <a:t>timeline:</a:t>
                      </a:r>
                    </a:p>
                  </a:txBody>
                  <a:tcPr marL="68580" marR="68580" marT="34290" marB="3429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noProof="0" dirty="0"/>
                        <a:t>            10,000 BC</a:t>
                      </a:r>
                    </a:p>
                  </a:txBody>
                  <a:tcPr marL="68580" marR="68580" marT="34290" marB="34290" anchor="ctr">
                    <a:lnT w="12700" cap="flat" cmpd="sng" algn="ctr">
                      <a:noFill/>
                      <a:prstDash val="solid"/>
                      <a:round/>
                      <a:headEnd type="none" w="med" len="med"/>
                      <a:tailEnd type="none" w="med" len="med"/>
                    </a:lnT>
                    <a:lnB>
                      <a:noFill/>
                    </a:lnB>
                    <a:solidFill>
                      <a:schemeClr val="accent4">
                        <a:lumMod val="20000"/>
                        <a:lumOff val="80000"/>
                      </a:schemeClr>
                    </a:solidFill>
                  </a:tcPr>
                </a:tc>
                <a:tc>
                  <a:txBody>
                    <a:bodyPr/>
                    <a:lstStyle/>
                    <a:p>
                      <a:pPr algn="ctr"/>
                      <a:endParaRPr lang="en-GB" sz="1800" noProof="0" dirty="0"/>
                    </a:p>
                  </a:txBody>
                  <a:tcPr marL="68580" marR="68580" marT="34290" marB="34290" anchor="ctr">
                    <a:lnT w="12700" cap="flat" cmpd="sng" algn="ctr">
                      <a:noFill/>
                      <a:prstDash val="solid"/>
                      <a:round/>
                      <a:headEnd type="none" w="med" len="med"/>
                      <a:tailEnd type="none" w="med" len="med"/>
                    </a:lnT>
                    <a:lnB>
                      <a:noFill/>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latin typeface="+mn-lt"/>
                          <a:ea typeface="+mn-ea"/>
                          <a:cs typeface="+mn-cs"/>
                        </a:rPr>
                        <a:t>800 BC - 500 AC</a:t>
                      </a:r>
                    </a:p>
                  </a:txBody>
                  <a:tcPr marL="68580" marR="68580" marT="34290" marB="34290" anchor="ctr">
                    <a:lnT w="12700" cap="flat" cmpd="sng" algn="ctr">
                      <a:noFill/>
                      <a:prstDash val="solid"/>
                      <a:round/>
                      <a:headEnd type="none" w="med" len="med"/>
                      <a:tailEnd type="none" w="med" len="med"/>
                    </a:lnT>
                    <a:lnB>
                      <a:noFill/>
                    </a:lnB>
                    <a:solidFill>
                      <a:schemeClr val="accent4">
                        <a:lumMod val="20000"/>
                        <a:lumOff val="80000"/>
                      </a:schemeClr>
                    </a:solidFill>
                  </a:tcPr>
                </a:tc>
                <a:tc>
                  <a:txBody>
                    <a:bodyPr/>
                    <a:lstStyle/>
                    <a:p>
                      <a:pPr algn="ctr"/>
                      <a:r>
                        <a:rPr lang="en-GB" sz="1800" b="1" noProof="0" dirty="0"/>
                        <a:t>1900</a:t>
                      </a:r>
                      <a:r>
                        <a:rPr lang="en-GB" sz="1800" b="1" baseline="0" noProof="0" dirty="0"/>
                        <a:t> AC</a:t>
                      </a:r>
                      <a:endParaRPr lang="en-GB" sz="1800" b="1" noProof="0" dirty="0"/>
                    </a:p>
                  </a:txBody>
                  <a:tcPr marL="68580" marR="68580" marT="34290" marB="34290" anchor="ctr">
                    <a:lnT w="12700" cap="flat" cmpd="sng" algn="ctr">
                      <a:noFill/>
                      <a:prstDash val="solid"/>
                      <a:round/>
                      <a:headEnd type="none" w="med" len="med"/>
                      <a:tailEnd type="none" w="med" len="med"/>
                    </a:lnT>
                    <a:solidFill>
                      <a:schemeClr val="accent4">
                        <a:lumMod val="20000"/>
                        <a:lumOff val="80000"/>
                      </a:schemeClr>
                    </a:solidFill>
                  </a:tcPr>
                </a:tc>
                <a:tc>
                  <a:txBody>
                    <a:bodyPr/>
                    <a:lstStyle/>
                    <a:p>
                      <a:pPr algn="ctr"/>
                      <a:r>
                        <a:rPr lang="en-GB" sz="1800" b="1" noProof="0" dirty="0"/>
                        <a:t>2020</a:t>
                      </a:r>
                    </a:p>
                  </a:txBody>
                  <a:tcPr marL="68580" marR="68580" marT="34290" marB="3429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85100663"/>
                  </a:ext>
                </a:extLst>
              </a:tr>
              <a:tr h="1426908">
                <a:tc>
                  <a:txBody>
                    <a:bodyPr/>
                    <a:lstStyle/>
                    <a:p>
                      <a:pPr algn="ctr"/>
                      <a:r>
                        <a:rPr lang="en-GB" sz="1800" b="1" noProof="0" dirty="0"/>
                        <a:t>housing:</a:t>
                      </a:r>
                    </a:p>
                  </a:txBody>
                  <a:tcPr marL="68580" marR="68580" marT="34290" marB="34290" anchor="ctr">
                    <a:lnL w="12700" cap="flat" cmpd="sng" algn="ctr">
                      <a:noFill/>
                      <a:prstDash val="solid"/>
                      <a:round/>
                      <a:headEnd type="none" w="med" len="med"/>
                      <a:tailEnd type="none" w="med" len="med"/>
                    </a:lnL>
                    <a:solidFill>
                      <a:schemeClr val="bg1">
                        <a:lumMod val="95000"/>
                      </a:schemeClr>
                    </a:solidFill>
                  </a:tcPr>
                </a:tc>
                <a:tc gridSpan="2">
                  <a:txBody>
                    <a:bodyPr/>
                    <a:lstStyle/>
                    <a:p>
                      <a:pPr algn="ctr"/>
                      <a:endParaRPr lang="en-GB" sz="1800" noProof="0" dirty="0"/>
                    </a:p>
                    <a:p>
                      <a:pPr algn="ctr"/>
                      <a:r>
                        <a:rPr lang="en-GB" sz="1800" noProof="0" dirty="0"/>
                        <a:t>primitive housing,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noProof="0" dirty="0"/>
                        <a:t>no</a:t>
                      </a:r>
                      <a:r>
                        <a:rPr lang="en-GB" sz="1800" baseline="0" noProof="0" dirty="0"/>
                        <a:t> sanitation systems</a:t>
                      </a:r>
                      <a:endParaRPr lang="en-GB" sz="1800" noProof="0" dirty="0"/>
                    </a:p>
                    <a:p>
                      <a:pPr algn="ctr"/>
                      <a:endParaRPr lang="en-GB" sz="1800" noProof="0" dirty="0"/>
                    </a:p>
                  </a:txBody>
                  <a:tcPr marL="68580" marR="68580" marT="34290" marB="34290" anchor="ctr">
                    <a:lnT>
                      <a:noFill/>
                    </a:lnT>
                    <a:solidFill>
                      <a:schemeClr val="bg1">
                        <a:lumMod val="95000"/>
                      </a:schemeClr>
                    </a:solidFill>
                  </a:tcPr>
                </a:tc>
                <a:tc hMerge="1">
                  <a:txBody>
                    <a:bodyPr/>
                    <a:lstStyle/>
                    <a:p>
                      <a:endParaRPr lang="en-US"/>
                    </a:p>
                  </a:txBody>
                  <a:tcPr>
                    <a:lnT>
                      <a:noFill/>
                    </a:lnT>
                  </a:tcPr>
                </a:tc>
                <a:tc>
                  <a:txBody>
                    <a:bodyPr/>
                    <a:lstStyle/>
                    <a:p>
                      <a:pPr algn="ctr"/>
                      <a:r>
                        <a:rPr lang="en-GB" sz="1800" baseline="0" noProof="0" dirty="0"/>
                        <a:t>simple sanitation,</a:t>
                      </a:r>
                    </a:p>
                    <a:p>
                      <a:pPr algn="ctr"/>
                      <a:r>
                        <a:rPr lang="en-GB" sz="1800" baseline="0" noProof="0" dirty="0"/>
                        <a:t> in rural villages</a:t>
                      </a:r>
                      <a:endParaRPr lang="en-GB" sz="1800" noProof="0" dirty="0"/>
                    </a:p>
                  </a:txBody>
                  <a:tcPr marL="68580" marR="68580" marT="34290" marB="34290" anchor="ctr">
                    <a:lnT>
                      <a:noFill/>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noProof="0" dirty="0"/>
                        <a:t>industrial revolution:</a:t>
                      </a:r>
                    </a:p>
                    <a:p>
                      <a:pPr algn="ctr"/>
                      <a:r>
                        <a:rPr lang="en-GB" sz="1800" b="0" noProof="0" dirty="0"/>
                        <a:t>central sewage &amp; water systems,</a:t>
                      </a:r>
                    </a:p>
                    <a:p>
                      <a:pPr algn="ctr"/>
                      <a:r>
                        <a:rPr lang="en-GB" sz="1800" b="0" noProof="0" dirty="0"/>
                        <a:t>heating, electricity</a:t>
                      </a:r>
                    </a:p>
                  </a:txBody>
                  <a:tcPr marL="68580" marR="68580" marT="34290" marB="34290" anchor="ctr">
                    <a:solidFill>
                      <a:schemeClr val="bg1">
                        <a:lumMod val="95000"/>
                      </a:schemeClr>
                    </a:solidFill>
                  </a:tcPr>
                </a:tc>
                <a:tc>
                  <a:txBody>
                    <a:bodyPr/>
                    <a:lstStyle/>
                    <a:p>
                      <a:pPr algn="ctr"/>
                      <a:endParaRPr lang="en-GB" sz="1800" noProof="0" dirty="0"/>
                    </a:p>
                    <a:p>
                      <a:pPr algn="ctr"/>
                      <a:r>
                        <a:rPr lang="en-GB" sz="1800" noProof="0" dirty="0"/>
                        <a:t>post-industrial</a:t>
                      </a:r>
                      <a:r>
                        <a:rPr lang="en-GB" sz="1800" baseline="0" noProof="0" dirty="0"/>
                        <a:t> </a:t>
                      </a:r>
                    </a:p>
                    <a:p>
                      <a:pPr algn="ctr"/>
                      <a:r>
                        <a:rPr lang="en-GB" sz="1800" b="0" baseline="0" noProof="0" dirty="0"/>
                        <a:t>cities, </a:t>
                      </a:r>
                      <a:r>
                        <a:rPr lang="en-GB" sz="1800" b="0" noProof="0" dirty="0"/>
                        <a:t>tighter buildings, dryer and warmer indoor air </a:t>
                      </a:r>
                    </a:p>
                    <a:p>
                      <a:pPr algn="ctr"/>
                      <a:endParaRPr lang="en-GB" sz="1800" b="0" noProof="0" dirty="0"/>
                    </a:p>
                  </a:txBody>
                  <a:tcPr marL="68580" marR="68580" marT="34290" marB="34290" anchor="ctr">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246491198"/>
                  </a:ext>
                </a:extLst>
              </a:tr>
              <a:tr h="1135607">
                <a:tc>
                  <a:txBody>
                    <a:bodyPr/>
                    <a:lstStyle/>
                    <a:p>
                      <a:pPr algn="ctr"/>
                      <a:r>
                        <a:rPr lang="en-GB" sz="1800" b="1" noProof="0" dirty="0"/>
                        <a:t>infectious</a:t>
                      </a:r>
                      <a:r>
                        <a:rPr lang="en-GB" sz="1800" b="1" baseline="0" noProof="0" dirty="0"/>
                        <a:t> </a:t>
                      </a:r>
                      <a:r>
                        <a:rPr lang="en-GB" sz="1800" b="1" noProof="0" dirty="0"/>
                        <a:t>diseases:</a:t>
                      </a:r>
                      <a:endParaRPr lang="en-GB" sz="1400" b="1" noProof="0" dirty="0"/>
                    </a:p>
                  </a:txBody>
                  <a:tcPr marL="68580" marR="68580" marT="34290" marB="3429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rgbClr val="7030A0">
                        <a:alpha val="20000"/>
                      </a:srgbClr>
                    </a:solidFill>
                  </a:tcPr>
                </a:tc>
                <a:tc gridSpan="2">
                  <a:txBody>
                    <a:bodyPr/>
                    <a:lstStyle/>
                    <a:p>
                      <a:pPr algn="ctr"/>
                      <a:r>
                        <a:rPr lang="en-GB" sz="1800" b="0" noProof="0" dirty="0"/>
                        <a:t>parasites,</a:t>
                      </a:r>
                      <a:endParaRPr lang="en-GB" sz="1800" b="0" baseline="0" noProof="0" dirty="0"/>
                    </a:p>
                    <a:p>
                      <a:pPr algn="ctr"/>
                      <a:r>
                        <a:rPr lang="en-GB" sz="1800" b="0" baseline="0" noProof="0" dirty="0"/>
                        <a:t>zoonosis</a:t>
                      </a:r>
                    </a:p>
                  </a:txBody>
                  <a:tcPr marL="68580" marR="68580" marT="34290" marB="34290" anchor="ctr">
                    <a:lnB w="12700" cap="flat" cmpd="sng" algn="ctr">
                      <a:noFill/>
                      <a:prstDash val="solid"/>
                      <a:round/>
                      <a:headEnd type="none" w="med" len="med"/>
                      <a:tailEnd type="none" w="med" len="med"/>
                    </a:lnB>
                    <a:solidFill>
                      <a:srgbClr val="7030A0">
                        <a:alpha val="20000"/>
                      </a:srgbClr>
                    </a:solidFill>
                  </a:tcPr>
                </a:tc>
                <a:tc hMerge="1">
                  <a:txBody>
                    <a:bodyPr/>
                    <a:lstStyle/>
                    <a:p>
                      <a:pPr algn="ctr"/>
                      <a:r>
                        <a:rPr lang="en-GB" sz="1800" b="0" noProof="0" dirty="0"/>
                        <a:t>1</a:t>
                      </a:r>
                      <a:r>
                        <a:rPr lang="en-GB" sz="1800" b="0" baseline="30000" noProof="0" dirty="0"/>
                        <a:t>st</a:t>
                      </a:r>
                      <a:r>
                        <a:rPr lang="en-GB" sz="1800" b="0" baseline="0" noProof="0" dirty="0"/>
                        <a:t> epidemics:</a:t>
                      </a:r>
                    </a:p>
                    <a:p>
                      <a:pPr algn="ctr"/>
                      <a:r>
                        <a:rPr lang="en-GB" sz="1800" b="0" baseline="0" noProof="0" dirty="0"/>
                        <a:t>small pox, measles,</a:t>
                      </a:r>
                    </a:p>
                    <a:p>
                      <a:pPr algn="ctr"/>
                      <a:r>
                        <a:rPr lang="en-GB" sz="1800" b="0" baseline="0" noProof="0" dirty="0"/>
                        <a:t>influenza, plague</a:t>
                      </a:r>
                      <a:endParaRPr lang="en-US" dirty="0"/>
                    </a:p>
                  </a:txBody>
                  <a:tcPr anchor="ctr">
                    <a:lnB w="12700" cap="flat" cmpd="sng" algn="ctr">
                      <a:noFill/>
                      <a:prstDash val="solid"/>
                      <a:round/>
                      <a:headEnd type="none" w="med" len="med"/>
                      <a:tailEnd type="none" w="med" len="med"/>
                    </a:lnB>
                    <a:solidFill>
                      <a:srgbClr val="7030A0">
                        <a:alpha val="20000"/>
                      </a:srgbClr>
                    </a:solidFill>
                  </a:tcPr>
                </a:tc>
                <a:tc>
                  <a:txBody>
                    <a:bodyPr/>
                    <a:lstStyle/>
                    <a:p>
                      <a:pPr algn="ctr"/>
                      <a:r>
                        <a:rPr lang="en-GB" sz="1800" b="0" noProof="0" dirty="0"/>
                        <a:t>1</a:t>
                      </a:r>
                      <a:r>
                        <a:rPr lang="en-GB" sz="1800" b="0" baseline="30000" noProof="0" dirty="0"/>
                        <a:t>st</a:t>
                      </a:r>
                      <a:r>
                        <a:rPr lang="en-GB" sz="1800" b="0" baseline="0" noProof="0" dirty="0"/>
                        <a:t> epidemics:</a:t>
                      </a:r>
                    </a:p>
                    <a:p>
                      <a:pPr algn="ctr"/>
                      <a:r>
                        <a:rPr lang="en-GB" sz="1800" b="0" baseline="0" noProof="0" dirty="0"/>
                        <a:t>small pox, measles,</a:t>
                      </a:r>
                    </a:p>
                    <a:p>
                      <a:pPr algn="ctr"/>
                      <a:r>
                        <a:rPr lang="en-GB" sz="1800" b="0" baseline="0" noProof="0" dirty="0"/>
                        <a:t>influenza, plague</a:t>
                      </a:r>
                      <a:endParaRPr lang="en-GB" sz="1800" b="0" noProof="0" dirty="0"/>
                    </a:p>
                    <a:p>
                      <a:pPr algn="ctr"/>
                      <a:endParaRPr lang="en-GB" sz="1600" b="0" noProof="0" dirty="0"/>
                    </a:p>
                  </a:txBody>
                  <a:tcPr marL="68580" marR="68580" marT="34290" marB="34290" anchor="ctr">
                    <a:lnB w="12700" cap="flat" cmpd="sng" algn="ctr">
                      <a:noFill/>
                      <a:prstDash val="solid"/>
                      <a:round/>
                      <a:headEnd type="none" w="med" len="med"/>
                      <a:tailEnd type="none" w="med" len="med"/>
                    </a:lnB>
                    <a:solidFill>
                      <a:srgbClr val="7030A0">
                        <a:alpha val="20000"/>
                      </a:srgbClr>
                    </a:solidFill>
                  </a:tcPr>
                </a:tc>
                <a:tc>
                  <a:txBody>
                    <a:bodyPr/>
                    <a:lstStyle/>
                    <a:p>
                      <a:pPr algn="ctr"/>
                      <a:r>
                        <a:rPr lang="en-GB" sz="1800" b="0" noProof="0" dirty="0"/>
                        <a:t>1</a:t>
                      </a:r>
                      <a:r>
                        <a:rPr lang="en-GB" sz="1800" b="0" baseline="30000" noProof="0" dirty="0"/>
                        <a:t>st</a:t>
                      </a:r>
                      <a:r>
                        <a:rPr lang="en-GB" sz="1800" b="0" noProof="0" dirty="0"/>
                        <a:t> pandemic</a:t>
                      </a:r>
                      <a:r>
                        <a:rPr lang="en-GB" sz="1800" b="0" baseline="0" noProof="0" dirty="0"/>
                        <a:t> </a:t>
                      </a:r>
                      <a:endParaRPr lang="en-GB" sz="1800" b="0" noProof="0" dirty="0"/>
                    </a:p>
                    <a:p>
                      <a:pPr algn="ctr"/>
                      <a:r>
                        <a:rPr lang="en-GB" sz="1800" b="0" noProof="0" dirty="0"/>
                        <a:t>“Spanish flu”</a:t>
                      </a:r>
                    </a:p>
                    <a:p>
                      <a:pPr algn="ctr"/>
                      <a:r>
                        <a:rPr lang="en-GB" sz="1800" b="0" noProof="0" dirty="0"/>
                        <a:t>introduction</a:t>
                      </a:r>
                      <a:r>
                        <a:rPr lang="en-GB" sz="1800" b="0" baseline="0" noProof="0" dirty="0"/>
                        <a:t> of </a:t>
                      </a:r>
                    </a:p>
                    <a:p>
                      <a:pPr algn="ctr"/>
                      <a:r>
                        <a:rPr lang="en-GB" sz="1800" b="0" baseline="0" noProof="0" dirty="0"/>
                        <a:t>antibiotics &amp; vaccines</a:t>
                      </a:r>
                      <a:endParaRPr lang="en-GB" sz="1800" b="0" noProof="0" dirty="0"/>
                    </a:p>
                  </a:txBody>
                  <a:tcPr marL="68580" marR="68580" marT="34290" marB="34290" anchor="ctr">
                    <a:lnB w="12700" cap="flat" cmpd="sng" algn="ctr">
                      <a:noFill/>
                      <a:prstDash val="solid"/>
                      <a:round/>
                      <a:headEnd type="none" w="med" len="med"/>
                      <a:tailEnd type="none" w="med" len="med"/>
                    </a:lnB>
                    <a:solidFill>
                      <a:srgbClr val="7030A0">
                        <a:alpha val="20000"/>
                      </a:srgbClr>
                    </a:solidFill>
                  </a:tcPr>
                </a:tc>
                <a:tc>
                  <a:txBody>
                    <a:bodyPr/>
                    <a:lstStyle/>
                    <a:p>
                      <a:pPr marL="0" algn="ctr" defTabSz="914400" rtl="0" eaLnBrk="1" latinLnBrk="0" hangingPunct="1">
                        <a:lnSpc>
                          <a:spcPct val="100000"/>
                        </a:lnSpc>
                      </a:pPr>
                      <a:r>
                        <a:rPr lang="en-GB" sz="1800" b="0" kern="1200" baseline="0" noProof="0" dirty="0">
                          <a:solidFill>
                            <a:schemeClr val="tx1"/>
                          </a:solidFill>
                          <a:latin typeface="+mn-lt"/>
                          <a:ea typeface="+mn-ea"/>
                          <a:cs typeface="+mn-cs"/>
                        </a:rPr>
                        <a:t>Increasing infections,</a:t>
                      </a:r>
                    </a:p>
                    <a:p>
                      <a:pPr marL="0" algn="ctr" defTabSz="914400" rtl="0" eaLnBrk="1" latinLnBrk="0" hangingPunct="1">
                        <a:lnSpc>
                          <a:spcPct val="100000"/>
                        </a:lnSpc>
                      </a:pPr>
                      <a:r>
                        <a:rPr lang="en-GB" sz="1800" b="0" baseline="0" noProof="0" dirty="0"/>
                        <a:t>ABX-resistant bacteria, COVID-19</a:t>
                      </a:r>
                    </a:p>
                  </a:txBody>
                  <a:tcPr marL="68580" marR="68580" marT="34290" marB="3429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7030A0">
                        <a:alpha val="20000"/>
                      </a:srgbClr>
                    </a:solidFill>
                  </a:tcPr>
                </a:tc>
                <a:extLst>
                  <a:ext uri="{0D108BD9-81ED-4DB2-BD59-A6C34878D82A}">
                    <a16:rowId xmlns:a16="http://schemas.microsoft.com/office/drawing/2014/main" val="1593045802"/>
                  </a:ext>
                </a:extLst>
              </a:tr>
            </a:tbl>
          </a:graphicData>
        </a:graphic>
      </p:graphicFrame>
      <p:grpSp>
        <p:nvGrpSpPr>
          <p:cNvPr id="14" name="Grafik 4">
            <a:extLst>
              <a:ext uri="{FF2B5EF4-FFF2-40B4-BE49-F238E27FC236}">
                <a16:creationId xmlns:a16="http://schemas.microsoft.com/office/drawing/2014/main" id="{0EC5573E-0FF6-EE44-AF25-2D17DDD05F3C}"/>
              </a:ext>
            </a:extLst>
          </p:cNvPr>
          <p:cNvGrpSpPr/>
          <p:nvPr/>
        </p:nvGrpSpPr>
        <p:grpSpPr>
          <a:xfrm>
            <a:off x="1208076" y="4418636"/>
            <a:ext cx="2350566" cy="2324451"/>
            <a:chOff x="-826340" y="-699409"/>
            <a:chExt cx="5999673" cy="5070080"/>
          </a:xfrm>
        </p:grpSpPr>
        <p:sp>
          <p:nvSpPr>
            <p:cNvPr id="15" name="Rectangle">
              <a:extLst>
                <a:ext uri="{FF2B5EF4-FFF2-40B4-BE49-F238E27FC236}">
                  <a16:creationId xmlns:a16="http://schemas.microsoft.com/office/drawing/2014/main" id="{45A02BC3-7D78-F348-B347-AD4302E637D6}"/>
                </a:ext>
              </a:extLst>
            </p:cNvPr>
            <p:cNvSpPr/>
            <p:nvPr/>
          </p:nvSpPr>
          <p:spPr>
            <a:xfrm>
              <a:off x="0" y="-1"/>
              <a:ext cx="5173333" cy="4370667"/>
            </a:xfrm>
            <a:prstGeom prst="rect">
              <a:avLst/>
            </a:prstGeom>
            <a:blipFill rotWithShape="1">
              <a:blip r:embed="rId5"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a:solidFill>
                  <a:srgbClr val="000000"/>
                </a:solidFill>
                <a:latin typeface="Gill Sans MT"/>
                <a:sym typeface="Gill Sans MT"/>
              </a:endParaRPr>
            </a:p>
          </p:txBody>
        </p:sp>
        <p:grpSp>
          <p:nvGrpSpPr>
            <p:cNvPr id="16" name="image20.jpeg">
              <a:extLst>
                <a:ext uri="{FF2B5EF4-FFF2-40B4-BE49-F238E27FC236}">
                  <a16:creationId xmlns:a16="http://schemas.microsoft.com/office/drawing/2014/main" id="{8D7A4572-EA51-0B4F-A43D-7FCB5DC59076}"/>
                </a:ext>
              </a:extLst>
            </p:cNvPr>
            <p:cNvGrpSpPr/>
            <p:nvPr/>
          </p:nvGrpSpPr>
          <p:grpSpPr>
            <a:xfrm>
              <a:off x="-826340" y="-699409"/>
              <a:ext cx="5990225" cy="5070080"/>
              <a:chOff x="-826339" y="-699407"/>
              <a:chExt cx="5990224" cy="5070078"/>
            </a:xfrm>
          </p:grpSpPr>
          <p:sp>
            <p:nvSpPr>
              <p:cNvPr id="17" name="Rectangle">
                <a:extLst>
                  <a:ext uri="{FF2B5EF4-FFF2-40B4-BE49-F238E27FC236}">
                    <a16:creationId xmlns:a16="http://schemas.microsoft.com/office/drawing/2014/main" id="{2FFAD94E-9E8D-0F43-9F9F-130DF5A52B08}"/>
                  </a:ext>
                </a:extLst>
              </p:cNvPr>
              <p:cNvSpPr/>
              <p:nvPr/>
            </p:nvSpPr>
            <p:spPr>
              <a:xfrm>
                <a:off x="0" y="-1"/>
                <a:ext cx="5163885" cy="4370669"/>
              </a:xfrm>
              <a:prstGeom prst="rect">
                <a:avLst/>
              </a:prstGeom>
              <a:solidFill>
                <a:schemeClr val="bg1"/>
              </a:solid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dirty="0">
                  <a:solidFill>
                    <a:srgbClr val="000000"/>
                  </a:solidFill>
                  <a:latin typeface="Gill Sans MT"/>
                  <a:sym typeface="Gill Sans MT"/>
                </a:endParaRPr>
              </a:p>
            </p:txBody>
          </p:sp>
          <p:pic>
            <p:nvPicPr>
              <p:cNvPr id="18" name="image31.jpeg" descr="image31.jpeg">
                <a:extLst>
                  <a:ext uri="{FF2B5EF4-FFF2-40B4-BE49-F238E27FC236}">
                    <a16:creationId xmlns:a16="http://schemas.microsoft.com/office/drawing/2014/main" id="{382BFFA7-B6B0-6F42-9B45-EA507F22E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339" y="-699407"/>
                <a:ext cx="5990223" cy="5070078"/>
              </a:xfrm>
              <a:prstGeom prst="ellipse">
                <a:avLst/>
              </a:prstGeom>
              <a:noFill/>
            </p:spPr>
          </p:pic>
        </p:grpSp>
      </p:grpSp>
      <p:pic>
        <p:nvPicPr>
          <p:cNvPr id="7" name="Picture 2" descr="Picture">
            <a:extLst>
              <a:ext uri="{FF2B5EF4-FFF2-40B4-BE49-F238E27FC236}">
                <a16:creationId xmlns:a16="http://schemas.microsoft.com/office/drawing/2014/main" id="{AE6AD02E-E67C-E04C-AA43-36E1335CE6A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575"/>
          <a:stretch/>
        </p:blipFill>
        <p:spPr bwMode="auto">
          <a:xfrm>
            <a:off x="3874576" y="4407431"/>
            <a:ext cx="2276764" cy="2276764"/>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2" descr="https://s3-us-west-2.amazonaws.com/oliosite-assets/uploads/imgs/industry.jpg">
            <a:extLst>
              <a:ext uri="{FF2B5EF4-FFF2-40B4-BE49-F238E27FC236}">
                <a16:creationId xmlns:a16="http://schemas.microsoft.com/office/drawing/2014/main" id="{33911D1D-6FF9-BF43-8AFC-75F83F37C9B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606526" y="4407431"/>
            <a:ext cx="2346863" cy="2346863"/>
          </a:xfrm>
          <a:prstGeom prst="ellipse">
            <a:avLst/>
          </a:prstGeom>
          <a:noFill/>
          <a:extLst>
            <a:ext uri="{909E8E84-426E-40DD-AFC4-6F175D3DCCD1}">
              <a14:hiddenFill xmlns:a14="http://schemas.microsoft.com/office/drawing/2010/main">
                <a:solidFill>
                  <a:srgbClr val="FFFFFF"/>
                </a:solidFill>
              </a14:hiddenFill>
            </a:ext>
          </a:extLst>
        </p:spPr>
      </p:pic>
      <p:sp>
        <p:nvSpPr>
          <p:cNvPr id="25" name="Text Placeholder 1">
            <a:extLst>
              <a:ext uri="{FF2B5EF4-FFF2-40B4-BE49-F238E27FC236}">
                <a16:creationId xmlns:a16="http://schemas.microsoft.com/office/drawing/2014/main" id="{11FC5095-4F66-E247-80A5-D60CB339F16D}"/>
              </a:ext>
            </a:extLst>
          </p:cNvPr>
          <p:cNvSpPr txBox="1">
            <a:spLocks/>
          </p:cNvSpPr>
          <p:nvPr/>
        </p:nvSpPr>
        <p:spPr>
          <a:xfrm>
            <a:off x="287172" y="276677"/>
            <a:ext cx="12155166" cy="571500"/>
          </a:xfrm>
          <a:prstGeom prst="rect">
            <a:avLst/>
          </a:prstGeom>
        </p:spPr>
        <p:txBody>
          <a:bodyPr vert="horz" lIns="91440" tIns="45720" rIns="91440" bIns="45720" rtlCol="0" anchor="ctr">
            <a:noAutofit/>
          </a:bodyPr>
          <a:lstStyle>
            <a:lvl1pPr>
              <a:lnSpc>
                <a:spcPct val="90000"/>
              </a:lnSpc>
              <a:spcBef>
                <a:spcPct val="0"/>
              </a:spcBef>
              <a:buNone/>
              <a:defRPr sz="3200">
                <a:solidFill>
                  <a:schemeClr val="bg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mn-lt"/>
              </a:rPr>
              <a:t>However, many diseases have increased</a:t>
            </a:r>
          </a:p>
        </p:txBody>
      </p:sp>
      <p:grpSp>
        <p:nvGrpSpPr>
          <p:cNvPr id="4" name="Group 3">
            <a:extLst>
              <a:ext uri="{FF2B5EF4-FFF2-40B4-BE49-F238E27FC236}">
                <a16:creationId xmlns:a16="http://schemas.microsoft.com/office/drawing/2014/main" id="{215FF8AF-A1A1-C447-8A1A-FCC5D7E8A01B}"/>
              </a:ext>
            </a:extLst>
          </p:cNvPr>
          <p:cNvGrpSpPr/>
          <p:nvPr/>
        </p:nvGrpSpPr>
        <p:grpSpPr>
          <a:xfrm>
            <a:off x="381647" y="3855904"/>
            <a:ext cx="11539386" cy="2794449"/>
            <a:chOff x="381647" y="3294044"/>
            <a:chExt cx="11539386" cy="3345449"/>
          </a:xfrm>
        </p:grpSpPr>
        <p:sp>
          <p:nvSpPr>
            <p:cNvPr id="30" name="Freihandform 5">
              <a:extLst>
                <a:ext uri="{FF2B5EF4-FFF2-40B4-BE49-F238E27FC236}">
                  <a16:creationId xmlns:a16="http://schemas.microsoft.com/office/drawing/2014/main" id="{F8E24339-D7BB-9F48-961B-D2439BAA12AB}"/>
                </a:ext>
              </a:extLst>
            </p:cNvPr>
            <p:cNvSpPr/>
            <p:nvPr/>
          </p:nvSpPr>
          <p:spPr>
            <a:xfrm>
              <a:off x="381647" y="3294044"/>
              <a:ext cx="11539386" cy="3149784"/>
            </a:xfrm>
            <a:custGeom>
              <a:avLst/>
              <a:gdLst>
                <a:gd name="connsiteX0" fmla="*/ 0 w 10639425"/>
                <a:gd name="connsiteY0" fmla="*/ 2114550 h 2114879"/>
                <a:gd name="connsiteX1" fmla="*/ 7791450 w 10639425"/>
                <a:gd name="connsiteY1" fmla="*/ 1971675 h 2114879"/>
                <a:gd name="connsiteX2" fmla="*/ 10058400 w 10639425"/>
                <a:gd name="connsiteY2" fmla="*/ 1238250 h 2114879"/>
                <a:gd name="connsiteX3" fmla="*/ 10639425 w 10639425"/>
                <a:gd name="connsiteY3" fmla="*/ 0 h 2114879"/>
                <a:gd name="connsiteX0" fmla="*/ 0 w 10639425"/>
                <a:gd name="connsiteY0" fmla="*/ 2114550 h 2114559"/>
                <a:gd name="connsiteX1" fmla="*/ 7768014 w 10639425"/>
                <a:gd name="connsiteY1" fmla="*/ 1761872 h 2114559"/>
                <a:gd name="connsiteX2" fmla="*/ 10058400 w 10639425"/>
                <a:gd name="connsiteY2" fmla="*/ 1238250 h 2114559"/>
                <a:gd name="connsiteX3" fmla="*/ 10639425 w 10639425"/>
                <a:gd name="connsiteY3" fmla="*/ 0 h 2114559"/>
                <a:gd name="connsiteX0" fmla="*/ 0 w 10639425"/>
                <a:gd name="connsiteY0" fmla="*/ 2114550 h 2114559"/>
                <a:gd name="connsiteX1" fmla="*/ 7768014 w 10639425"/>
                <a:gd name="connsiteY1" fmla="*/ 1761872 h 2114559"/>
                <a:gd name="connsiteX2" fmla="*/ 9999808 w 10639425"/>
                <a:gd name="connsiteY2" fmla="*/ 1115865 h 2114559"/>
                <a:gd name="connsiteX3" fmla="*/ 10639425 w 10639425"/>
                <a:gd name="connsiteY3" fmla="*/ 0 h 2114559"/>
                <a:gd name="connsiteX0" fmla="*/ 0 w 10639425"/>
                <a:gd name="connsiteY0" fmla="*/ 2114550 h 2114558"/>
                <a:gd name="connsiteX1" fmla="*/ 6373526 w 10639425"/>
                <a:gd name="connsiteY1" fmla="*/ 1726905 h 2114558"/>
                <a:gd name="connsiteX2" fmla="*/ 9999808 w 10639425"/>
                <a:gd name="connsiteY2" fmla="*/ 1115865 h 2114558"/>
                <a:gd name="connsiteX3" fmla="*/ 10639425 w 10639425"/>
                <a:gd name="connsiteY3" fmla="*/ 0 h 2114558"/>
                <a:gd name="connsiteX0" fmla="*/ 0 w 10639425"/>
                <a:gd name="connsiteY0" fmla="*/ 2114550 h 2114558"/>
                <a:gd name="connsiteX1" fmla="*/ 6373526 w 10639425"/>
                <a:gd name="connsiteY1" fmla="*/ 1726905 h 2114558"/>
                <a:gd name="connsiteX2" fmla="*/ 9941216 w 10639425"/>
                <a:gd name="connsiteY2" fmla="*/ 1045931 h 2114558"/>
                <a:gd name="connsiteX3" fmla="*/ 10639425 w 10639425"/>
                <a:gd name="connsiteY3" fmla="*/ 0 h 2114558"/>
                <a:gd name="connsiteX0" fmla="*/ 0 w 10615988"/>
                <a:gd name="connsiteY0" fmla="*/ 2324354 h 2324362"/>
                <a:gd name="connsiteX1" fmla="*/ 6373526 w 10615988"/>
                <a:gd name="connsiteY1" fmla="*/ 1936709 h 2324362"/>
                <a:gd name="connsiteX2" fmla="*/ 9941216 w 10615988"/>
                <a:gd name="connsiteY2" fmla="*/ 1255735 h 2324362"/>
                <a:gd name="connsiteX3" fmla="*/ 10615988 w 10615988"/>
                <a:gd name="connsiteY3" fmla="*/ 0 h 2324362"/>
                <a:gd name="connsiteX0" fmla="*/ 0 w 10615988"/>
                <a:gd name="connsiteY0" fmla="*/ 2324354 h 2324362"/>
                <a:gd name="connsiteX1" fmla="*/ 6373526 w 10615988"/>
                <a:gd name="connsiteY1" fmla="*/ 1936709 h 2324362"/>
                <a:gd name="connsiteX2" fmla="*/ 9191239 w 10615988"/>
                <a:gd name="connsiteY2" fmla="*/ 1308186 h 2324362"/>
                <a:gd name="connsiteX3" fmla="*/ 10615988 w 10615988"/>
                <a:gd name="connsiteY3" fmla="*/ 0 h 2324362"/>
                <a:gd name="connsiteX0" fmla="*/ 0 w 10592551"/>
                <a:gd name="connsiteY0" fmla="*/ 2866346 h 2866354"/>
                <a:gd name="connsiteX1" fmla="*/ 6373526 w 10592551"/>
                <a:gd name="connsiteY1" fmla="*/ 2478701 h 2866354"/>
                <a:gd name="connsiteX2" fmla="*/ 9191239 w 10592551"/>
                <a:gd name="connsiteY2" fmla="*/ 1850178 h 2866354"/>
                <a:gd name="connsiteX3" fmla="*/ 10592551 w 10592551"/>
                <a:gd name="connsiteY3" fmla="*/ 0 h 2866354"/>
                <a:gd name="connsiteX0" fmla="*/ 0 w 10592551"/>
                <a:gd name="connsiteY0" fmla="*/ 2866346 h 2866387"/>
                <a:gd name="connsiteX1" fmla="*/ 6467273 w 10592551"/>
                <a:gd name="connsiteY1" fmla="*/ 2653538 h 2866387"/>
                <a:gd name="connsiteX2" fmla="*/ 9191239 w 10592551"/>
                <a:gd name="connsiteY2" fmla="*/ 1850178 h 2866387"/>
                <a:gd name="connsiteX3" fmla="*/ 10592551 w 10592551"/>
                <a:gd name="connsiteY3" fmla="*/ 0 h 2866387"/>
                <a:gd name="connsiteX0" fmla="*/ 0 w 10592551"/>
                <a:gd name="connsiteY0" fmla="*/ 3775495 h 3775535"/>
                <a:gd name="connsiteX1" fmla="*/ 6467273 w 10592551"/>
                <a:gd name="connsiteY1" fmla="*/ 3562687 h 3775535"/>
                <a:gd name="connsiteX2" fmla="*/ 9191239 w 10592551"/>
                <a:gd name="connsiteY2" fmla="*/ 2759327 h 3775535"/>
                <a:gd name="connsiteX3" fmla="*/ 10592551 w 10592551"/>
                <a:gd name="connsiteY3" fmla="*/ 0 h 3775535"/>
                <a:gd name="connsiteX0" fmla="*/ 0 w 10592551"/>
                <a:gd name="connsiteY0" fmla="*/ 3775495 h 3775519"/>
                <a:gd name="connsiteX1" fmla="*/ 6467273 w 10592551"/>
                <a:gd name="connsiteY1" fmla="*/ 3562687 h 3775519"/>
                <a:gd name="connsiteX2" fmla="*/ 9249831 w 10592551"/>
                <a:gd name="connsiteY2" fmla="*/ 2916679 h 3775519"/>
                <a:gd name="connsiteX3" fmla="*/ 10592551 w 10592551"/>
                <a:gd name="connsiteY3" fmla="*/ 0 h 3775519"/>
                <a:gd name="connsiteX0" fmla="*/ 0 w 10592551"/>
                <a:gd name="connsiteY0" fmla="*/ 3775495 h 3775529"/>
                <a:gd name="connsiteX1" fmla="*/ 6467273 w 10592551"/>
                <a:gd name="connsiteY1" fmla="*/ 3562687 h 3775529"/>
                <a:gd name="connsiteX2" fmla="*/ 9135996 w 10592551"/>
                <a:gd name="connsiteY2" fmla="*/ 2806373 h 3775529"/>
                <a:gd name="connsiteX3" fmla="*/ 10592551 w 10592551"/>
                <a:gd name="connsiteY3" fmla="*/ 0 h 3775529"/>
                <a:gd name="connsiteX0" fmla="*/ 0 w 10592551"/>
                <a:gd name="connsiteY0" fmla="*/ 3775495 h 3775580"/>
                <a:gd name="connsiteX1" fmla="*/ 6467273 w 10592551"/>
                <a:gd name="connsiteY1" fmla="*/ 3562687 h 3775580"/>
                <a:gd name="connsiteX2" fmla="*/ 8971567 w 10592551"/>
                <a:gd name="connsiteY2" fmla="*/ 2601517 h 3775580"/>
                <a:gd name="connsiteX3" fmla="*/ 10592551 w 10592551"/>
                <a:gd name="connsiteY3" fmla="*/ 0 h 3775580"/>
                <a:gd name="connsiteX0" fmla="*/ 0 w 10592551"/>
                <a:gd name="connsiteY0" fmla="*/ 3775495 h 3806286"/>
                <a:gd name="connsiteX1" fmla="*/ 6530516 w 10592551"/>
                <a:gd name="connsiteY1" fmla="*/ 3688752 h 3806286"/>
                <a:gd name="connsiteX2" fmla="*/ 8971567 w 10592551"/>
                <a:gd name="connsiteY2" fmla="*/ 2601517 h 3806286"/>
                <a:gd name="connsiteX3" fmla="*/ 10592551 w 10592551"/>
                <a:gd name="connsiteY3" fmla="*/ 0 h 3806286"/>
                <a:gd name="connsiteX0" fmla="*/ 0 w 10592551"/>
                <a:gd name="connsiteY0" fmla="*/ 3775495 h 3810446"/>
                <a:gd name="connsiteX1" fmla="*/ 6530516 w 10592551"/>
                <a:gd name="connsiteY1" fmla="*/ 3688752 h 3810446"/>
                <a:gd name="connsiteX2" fmla="*/ 8908325 w 10592551"/>
                <a:gd name="connsiteY2" fmla="*/ 2538486 h 3810446"/>
                <a:gd name="connsiteX3" fmla="*/ 10592551 w 10592551"/>
                <a:gd name="connsiteY3" fmla="*/ 0 h 3810446"/>
                <a:gd name="connsiteX0" fmla="*/ 0 w 10251044"/>
                <a:gd name="connsiteY0" fmla="*/ 3948834 h 3983787"/>
                <a:gd name="connsiteX1" fmla="*/ 6530516 w 10251044"/>
                <a:gd name="connsiteY1" fmla="*/ 3862091 h 3983787"/>
                <a:gd name="connsiteX2" fmla="*/ 8908325 w 10251044"/>
                <a:gd name="connsiteY2" fmla="*/ 2711825 h 3983787"/>
                <a:gd name="connsiteX3" fmla="*/ 10251044 w 10251044"/>
                <a:gd name="connsiteY3" fmla="*/ 0 h 3983787"/>
              </a:gdLst>
              <a:ahLst/>
              <a:cxnLst>
                <a:cxn ang="0">
                  <a:pos x="connsiteX0" y="connsiteY0"/>
                </a:cxn>
                <a:cxn ang="0">
                  <a:pos x="connsiteX1" y="connsiteY1"/>
                </a:cxn>
                <a:cxn ang="0">
                  <a:pos x="connsiteX2" y="connsiteY2"/>
                </a:cxn>
                <a:cxn ang="0">
                  <a:pos x="connsiteX3" y="connsiteY3"/>
                </a:cxn>
              </a:cxnLst>
              <a:rect l="l" t="t" r="r" b="b"/>
              <a:pathLst>
                <a:path w="10251044" h="3983787">
                  <a:moveTo>
                    <a:pt x="0" y="3948834"/>
                  </a:moveTo>
                  <a:cubicBezTo>
                    <a:pt x="3057525" y="3950421"/>
                    <a:pt x="5045795" y="4068259"/>
                    <a:pt x="6530516" y="3862091"/>
                  </a:cubicBezTo>
                  <a:cubicBezTo>
                    <a:pt x="8015237" y="3655923"/>
                    <a:pt x="8433663" y="3040437"/>
                    <a:pt x="8908325" y="2711825"/>
                  </a:cubicBezTo>
                  <a:cubicBezTo>
                    <a:pt x="9382987" y="2383213"/>
                    <a:pt x="10197862" y="454819"/>
                    <a:pt x="10251044" y="0"/>
                  </a:cubicBezTo>
                </a:path>
              </a:pathLst>
            </a:custGeom>
            <a:noFill/>
            <a:ln w="473075" cmpd="sng">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de-CH" sz="1350" dirty="0">
                <a:solidFill>
                  <a:prstClr val="white"/>
                </a:solidFill>
                <a:latin typeface="Calibri" panose="020F0502020204030204"/>
                <a:cs typeface="Calibri"/>
                <a:sym typeface="Helvetica"/>
              </a:endParaRPr>
            </a:p>
          </p:txBody>
        </p:sp>
        <p:sp>
          <p:nvSpPr>
            <p:cNvPr id="2" name="TextBox 1">
              <a:extLst>
                <a:ext uri="{FF2B5EF4-FFF2-40B4-BE49-F238E27FC236}">
                  <a16:creationId xmlns:a16="http://schemas.microsoft.com/office/drawing/2014/main" id="{07C47F32-9EBA-664B-802A-8BB8531B7CA8}"/>
                </a:ext>
              </a:extLst>
            </p:cNvPr>
            <p:cNvSpPr txBox="1"/>
            <p:nvPr/>
          </p:nvSpPr>
          <p:spPr>
            <a:xfrm>
              <a:off x="3410642" y="6116273"/>
              <a:ext cx="4074848" cy="523220"/>
            </a:xfrm>
            <a:prstGeom prst="rect">
              <a:avLst/>
            </a:prstGeom>
            <a:noFill/>
          </p:spPr>
          <p:txBody>
            <a:bodyPr wrap="square" rtlCol="0">
              <a:spAutoFit/>
            </a:bodyPr>
            <a:lstStyle/>
            <a:p>
              <a:pPr algn="ctr"/>
              <a:r>
                <a:rPr lang="en-US" sz="2800" b="1" dirty="0">
                  <a:solidFill>
                    <a:schemeClr val="bg1"/>
                  </a:solidFill>
                </a:rPr>
                <a:t>Infectious diseases</a:t>
              </a:r>
            </a:p>
          </p:txBody>
        </p:sp>
      </p:grpSp>
      <p:pic>
        <p:nvPicPr>
          <p:cNvPr id="21" name="Grafik 48">
            <a:extLst>
              <a:ext uri="{FF2B5EF4-FFF2-40B4-BE49-F238E27FC236}">
                <a16:creationId xmlns:a16="http://schemas.microsoft.com/office/drawing/2014/main" id="{67AD9CC9-F0AF-8A47-8CF0-3FDF66EF1D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77481" y="6027064"/>
            <a:ext cx="515101" cy="875670"/>
          </a:xfrm>
          <a:prstGeom prst="rect">
            <a:avLst/>
          </a:prstGeom>
        </p:spPr>
      </p:pic>
    </p:spTree>
    <p:extLst>
      <p:ext uri="{BB962C8B-B14F-4D97-AF65-F5344CB8AC3E}">
        <p14:creationId xmlns:p14="http://schemas.microsoft.com/office/powerpoint/2010/main" val="28307363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A073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990F85-622F-FF4C-BBB7-7067D9158052}"/>
              </a:ext>
            </a:extLst>
          </p:cNvPr>
          <p:cNvSpPr>
            <a:spLocks noGrp="1"/>
          </p:cNvSpPr>
          <p:nvPr>
            <p:ph type="title"/>
          </p:nvPr>
        </p:nvSpPr>
        <p:spPr>
          <a:xfrm>
            <a:off x="391884" y="-82369"/>
            <a:ext cx="11635015" cy="1325563"/>
          </a:xfrm>
        </p:spPr>
        <p:txBody>
          <a:bodyPr>
            <a:normAutofit/>
          </a:bodyPr>
          <a:lstStyle/>
          <a:p>
            <a:r>
              <a:rPr lang="en-US" sz="3600" dirty="0">
                <a:solidFill>
                  <a:schemeClr val="bg1"/>
                </a:solidFill>
                <a:latin typeface="+mn-lt"/>
              </a:rPr>
              <a:t>Now we have COVID-19 virus, a new Coronavirus mutation</a:t>
            </a:r>
          </a:p>
        </p:txBody>
      </p:sp>
      <p:pic>
        <p:nvPicPr>
          <p:cNvPr id="7" name="Picture 6" descr="A picture containing table, cake, food, sitting&#10;&#10;Description automatically generated">
            <a:extLst>
              <a:ext uri="{FF2B5EF4-FFF2-40B4-BE49-F238E27FC236}">
                <a16:creationId xmlns:a16="http://schemas.microsoft.com/office/drawing/2014/main" id="{6A78310B-4C54-2D4C-AB40-83E320417B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3183" y="1135412"/>
            <a:ext cx="10173488" cy="5722588"/>
          </a:xfrm>
          <a:prstGeom prst="rect">
            <a:avLst/>
          </a:prstGeom>
        </p:spPr>
      </p:pic>
    </p:spTree>
    <p:extLst>
      <p:ext uri="{BB962C8B-B14F-4D97-AF65-F5344CB8AC3E}">
        <p14:creationId xmlns:p14="http://schemas.microsoft.com/office/powerpoint/2010/main" val="146894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2468" y="157037"/>
            <a:ext cx="10391985" cy="762000"/>
          </a:xfrm>
        </p:spPr>
        <p:txBody>
          <a:bodyPr/>
          <a:lstStyle/>
          <a:p>
            <a:r>
              <a:rPr lang="en-US" dirty="0"/>
              <a:t>What have previous pandemics taught us?</a:t>
            </a:r>
            <a:endParaRPr lang="en-CA" dirty="0"/>
          </a:p>
        </p:txBody>
      </p:sp>
      <p:pic>
        <p:nvPicPr>
          <p:cNvPr id="11" name="Picture 10" descr="A picture containing indoor, cup, front, window&#10;&#10;Description automatically generated">
            <a:extLst>
              <a:ext uri="{FF2B5EF4-FFF2-40B4-BE49-F238E27FC236}">
                <a16:creationId xmlns:a16="http://schemas.microsoft.com/office/drawing/2014/main" id="{14CE620F-2276-5A43-822F-6CA05C57B5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13"/>
          <a:stretch/>
        </p:blipFill>
        <p:spPr>
          <a:xfrm>
            <a:off x="8410983" y="1362806"/>
            <a:ext cx="3507822" cy="3938060"/>
          </a:xfrm>
          <a:prstGeom prst="rect">
            <a:avLst/>
          </a:prstGeom>
        </p:spPr>
      </p:pic>
      <p:sp>
        <p:nvSpPr>
          <p:cNvPr id="12" name="TextBox 11">
            <a:extLst>
              <a:ext uri="{FF2B5EF4-FFF2-40B4-BE49-F238E27FC236}">
                <a16:creationId xmlns:a16="http://schemas.microsoft.com/office/drawing/2014/main" id="{C39E1110-1D96-6144-995B-8246DAB6B04A}"/>
              </a:ext>
            </a:extLst>
          </p:cNvPr>
          <p:cNvSpPr txBox="1"/>
          <p:nvPr/>
        </p:nvSpPr>
        <p:spPr>
          <a:xfrm>
            <a:off x="787801" y="5555011"/>
            <a:ext cx="2218877"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Bubonic plague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1347</a:t>
            </a:r>
          </a:p>
        </p:txBody>
      </p:sp>
      <p:sp>
        <p:nvSpPr>
          <p:cNvPr id="13" name="TextBox 12">
            <a:extLst>
              <a:ext uri="{FF2B5EF4-FFF2-40B4-BE49-F238E27FC236}">
                <a16:creationId xmlns:a16="http://schemas.microsoft.com/office/drawing/2014/main" id="{9B18DE14-7276-D94C-BA2D-5235A1EF7BA9}"/>
              </a:ext>
            </a:extLst>
          </p:cNvPr>
          <p:cNvSpPr txBox="1"/>
          <p:nvPr/>
        </p:nvSpPr>
        <p:spPr>
          <a:xfrm>
            <a:off x="4779657" y="5555010"/>
            <a:ext cx="2420086" cy="830997"/>
          </a:xfrm>
          <a:prstGeom prst="rect">
            <a:avLst/>
          </a:prstGeom>
          <a:noFill/>
        </p:spPr>
        <p:txBody>
          <a:bodyPr wrap="none" rtlCol="0">
            <a:spAutoFit/>
          </a:bodyPr>
          <a:lstStyle>
            <a:defPPr>
              <a:defRPr lang="en-US"/>
            </a:defPPr>
            <a:lvl1pPr>
              <a:defRPr sz="2400" b="1">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Spanish Influenza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1918</a:t>
            </a:r>
          </a:p>
        </p:txBody>
      </p:sp>
      <p:sp>
        <p:nvSpPr>
          <p:cNvPr id="14" name="TextBox 13">
            <a:extLst>
              <a:ext uri="{FF2B5EF4-FFF2-40B4-BE49-F238E27FC236}">
                <a16:creationId xmlns:a16="http://schemas.microsoft.com/office/drawing/2014/main" id="{D386F819-EBA0-B943-BF37-D1B31A8A08D1}"/>
              </a:ext>
            </a:extLst>
          </p:cNvPr>
          <p:cNvSpPr txBox="1"/>
          <p:nvPr/>
        </p:nvSpPr>
        <p:spPr>
          <a:xfrm>
            <a:off x="9458354" y="5555010"/>
            <a:ext cx="141307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COVID-19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2020</a:t>
            </a:r>
          </a:p>
        </p:txBody>
      </p:sp>
      <p:pic>
        <p:nvPicPr>
          <p:cNvPr id="16" name="Picture 15" descr="A picture containing text, book, photo, posing&#10;&#10;Description automatically generated">
            <a:extLst>
              <a:ext uri="{FF2B5EF4-FFF2-40B4-BE49-F238E27FC236}">
                <a16:creationId xmlns:a16="http://schemas.microsoft.com/office/drawing/2014/main" id="{16009B77-2F9F-EA4A-8131-E667BFE77E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448" y="1362806"/>
            <a:ext cx="3334624" cy="3938061"/>
          </a:xfrm>
          <a:prstGeom prst="rect">
            <a:avLst/>
          </a:prstGeom>
        </p:spPr>
      </p:pic>
      <p:pic>
        <p:nvPicPr>
          <p:cNvPr id="18" name="Picture 17" descr="A person standing in a room&#10;&#10;Description automatically generated">
            <a:extLst>
              <a:ext uri="{FF2B5EF4-FFF2-40B4-BE49-F238E27FC236}">
                <a16:creationId xmlns:a16="http://schemas.microsoft.com/office/drawing/2014/main" id="{09BAC8D1-F8A4-B544-BB61-8C2961FC48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45954" y="1362807"/>
            <a:ext cx="4320102" cy="3938060"/>
          </a:xfrm>
          <a:prstGeom prst="rect">
            <a:avLst/>
          </a:prstGeom>
        </p:spPr>
      </p:pic>
    </p:spTree>
    <p:extLst>
      <p:ext uri="{BB962C8B-B14F-4D97-AF65-F5344CB8AC3E}">
        <p14:creationId xmlns:p14="http://schemas.microsoft.com/office/powerpoint/2010/main" val="132045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972350-964A-3943-A2E3-724D51BC46B9}"/>
              </a:ext>
            </a:extLst>
          </p:cNvPr>
          <p:cNvSpPr>
            <a:spLocks noGrp="1"/>
          </p:cNvSpPr>
          <p:nvPr>
            <p:ph type="body" sz="quarter" idx="10"/>
          </p:nvPr>
        </p:nvSpPr>
        <p:spPr>
          <a:xfrm>
            <a:off x="353912" y="-100163"/>
            <a:ext cx="8130332" cy="762000"/>
          </a:xfrm>
          <a:noFill/>
          <a:ln>
            <a:noFill/>
          </a:ln>
        </p:spPr>
        <p:txBody>
          <a:bodyPr spcFirstLastPara="1" wrap="square" lIns="121900" tIns="121900" rIns="121900" bIns="121900" anchor="t" anchorCtr="0">
            <a:noAutofit/>
          </a:bodyPr>
          <a:lstStyle/>
          <a:p>
            <a:r>
              <a:rPr lang="en-US" sz="3200" b="0" dirty="0">
                <a:solidFill>
                  <a:srgbClr val="FFFFFF"/>
                </a:solidFill>
                <a:latin typeface="+mn-lt"/>
              </a:rPr>
              <a:t>Yet, airborne transmission has been forever down-played</a:t>
            </a:r>
          </a:p>
        </p:txBody>
      </p:sp>
      <p:sp>
        <p:nvSpPr>
          <p:cNvPr id="3" name="Rectangle 2">
            <a:extLst>
              <a:ext uri="{FF2B5EF4-FFF2-40B4-BE49-F238E27FC236}">
                <a16:creationId xmlns:a16="http://schemas.microsoft.com/office/drawing/2014/main" id="{E870BE65-8E51-6241-8783-EAAB97817833}"/>
              </a:ext>
            </a:extLst>
          </p:cNvPr>
          <p:cNvSpPr/>
          <p:nvPr/>
        </p:nvSpPr>
        <p:spPr>
          <a:xfrm>
            <a:off x="6658244" y="3149175"/>
            <a:ext cx="5286704" cy="3046988"/>
          </a:xfrm>
          <a:prstGeom prst="rect">
            <a:avLst/>
          </a:prstGeom>
        </p:spPr>
        <p:txBody>
          <a:bodyPr wrap="square">
            <a:spAutoFit/>
          </a:bodyPr>
          <a:lstStyle/>
          <a:p>
            <a:r>
              <a:rPr lang="en-US" sz="2400" dirty="0">
                <a:latin typeface="Times" pitchFamily="2" charset="0"/>
                <a:ea typeface="Times New Roman" panose="02020603050405020304" pitchFamily="18" charset="0"/>
              </a:rPr>
              <a:t>”It is impossible to teach people to avoid contact infection while they are firmly convinced that the air is the chief vehicle of infection. </a:t>
            </a:r>
          </a:p>
          <a:p>
            <a:endParaRPr lang="en-US" sz="2400" dirty="0">
              <a:latin typeface="Times" pitchFamily="2" charset="0"/>
              <a:ea typeface="Times New Roman" panose="02020603050405020304" pitchFamily="18" charset="0"/>
            </a:endParaRPr>
          </a:p>
          <a:p>
            <a:r>
              <a:rPr lang="en-US" sz="2400" b="1" dirty="0">
                <a:latin typeface="Times" pitchFamily="2" charset="0"/>
                <a:ea typeface="Times New Roman" panose="02020603050405020304" pitchFamily="18" charset="0"/>
              </a:rPr>
              <a:t>It will be a great relief to most persons to be freed from the specter of infected air.”</a:t>
            </a:r>
            <a:r>
              <a:rPr lang="en-US" sz="2400" b="1" dirty="0">
                <a:latin typeface="Times" pitchFamily="2" charset="0"/>
              </a:rPr>
              <a:t> </a:t>
            </a:r>
          </a:p>
        </p:txBody>
      </p:sp>
      <p:pic>
        <p:nvPicPr>
          <p:cNvPr id="5" name="Picture 4" descr="A screenshot of a computer screen&#10;&#10;Description automatically generated">
            <a:extLst>
              <a:ext uri="{FF2B5EF4-FFF2-40B4-BE49-F238E27FC236}">
                <a16:creationId xmlns:a16="http://schemas.microsoft.com/office/drawing/2014/main" id="{4A01ACF1-8A5F-BE4C-A082-86E48F34B0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8372" y="1760851"/>
            <a:ext cx="5179848" cy="2057844"/>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CD54EEAF-C2BD-EE41-A35E-4F39995328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911" y="3818695"/>
            <a:ext cx="5179847" cy="1707947"/>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A01AF077-3A06-C747-8FBA-61392D74D4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3911" y="5467054"/>
            <a:ext cx="5179846" cy="601527"/>
          </a:xfrm>
          <a:prstGeom prst="rect">
            <a:avLst/>
          </a:prstGeom>
        </p:spPr>
      </p:pic>
      <p:sp>
        <p:nvSpPr>
          <p:cNvPr id="4" name="TextBox 3">
            <a:extLst>
              <a:ext uri="{FF2B5EF4-FFF2-40B4-BE49-F238E27FC236}">
                <a16:creationId xmlns:a16="http://schemas.microsoft.com/office/drawing/2014/main" id="{18AF5232-AB03-534C-AB56-FCE99CC5658D}"/>
              </a:ext>
            </a:extLst>
          </p:cNvPr>
          <p:cNvSpPr txBox="1"/>
          <p:nvPr/>
        </p:nvSpPr>
        <p:spPr>
          <a:xfrm>
            <a:off x="6789565" y="1397285"/>
            <a:ext cx="5024063" cy="1200329"/>
          </a:xfrm>
          <a:prstGeom prst="rect">
            <a:avLst/>
          </a:prstGeom>
          <a:noFill/>
        </p:spPr>
        <p:txBody>
          <a:bodyPr wrap="square" rtlCol="0">
            <a:spAutoFit/>
          </a:bodyPr>
          <a:lstStyle/>
          <a:p>
            <a:pPr algn="ctr">
              <a:spcBef>
                <a:spcPts val="200"/>
              </a:spcBef>
            </a:pPr>
            <a:r>
              <a:rPr lang="en-US" sz="2400" b="1" u="sng" dirty="0"/>
              <a:t>An influential physician discounted airborne transmission of germs, and then the Spanish Influenza hit…..</a:t>
            </a:r>
          </a:p>
        </p:txBody>
      </p:sp>
    </p:spTree>
    <p:extLst>
      <p:ext uri="{BB962C8B-B14F-4D97-AF65-F5344CB8AC3E}">
        <p14:creationId xmlns:p14="http://schemas.microsoft.com/office/powerpoint/2010/main" val="3952275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23FC815-6754-3047-A725-D9DE0DE21374}"/>
              </a:ext>
            </a:extLst>
          </p:cNvPr>
          <p:cNvSpPr/>
          <p:nvPr/>
        </p:nvSpPr>
        <p:spPr>
          <a:xfrm>
            <a:off x="196242" y="3481206"/>
            <a:ext cx="5411244" cy="1078075"/>
          </a:xfrm>
          <a:prstGeom prst="round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i="1" dirty="0">
                <a:solidFill>
                  <a:prstClr val="white"/>
                </a:solidFill>
                <a:latin typeface="Calibri" panose="020F0502020204030204"/>
                <a:cs typeface="Arial" panose="020B0604020202020204" pitchFamily="34" charset="0"/>
              </a:rPr>
              <a:t>Homo </a:t>
            </a:r>
            <a:r>
              <a:rPr lang="en-US" sz="3200" i="1" dirty="0" err="1">
                <a:solidFill>
                  <a:prstClr val="white"/>
                </a:solidFill>
                <a:latin typeface="Calibri" panose="020F0502020204030204"/>
                <a:cs typeface="Arial" panose="020B0604020202020204" pitchFamily="34" charset="0"/>
              </a:rPr>
              <a:t>Indooris</a:t>
            </a:r>
            <a:endParaRPr lang="en-US" sz="3200" i="1" dirty="0">
              <a:solidFill>
                <a:prstClr val="white"/>
              </a:solidFill>
              <a:latin typeface="Calibri" panose="020F0502020204030204"/>
              <a:cs typeface="Arial" panose="020B0604020202020204" pitchFamily="34" charset="0"/>
            </a:endParaRPr>
          </a:p>
        </p:txBody>
      </p:sp>
      <p:sp>
        <p:nvSpPr>
          <p:cNvPr id="5" name="Rounded Rectangle 4">
            <a:extLst>
              <a:ext uri="{FF2B5EF4-FFF2-40B4-BE49-F238E27FC236}">
                <a16:creationId xmlns:a16="http://schemas.microsoft.com/office/drawing/2014/main" id="{C483592F-D298-2547-91E8-F674ABB77404}"/>
              </a:ext>
            </a:extLst>
          </p:cNvPr>
          <p:cNvSpPr/>
          <p:nvPr/>
        </p:nvSpPr>
        <p:spPr>
          <a:xfrm>
            <a:off x="196242" y="5163627"/>
            <a:ext cx="5411244" cy="107807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prstClr val="white"/>
                </a:solidFill>
                <a:latin typeface="Calibri" panose="020F0502020204030204"/>
                <a:cs typeface="Arial" panose="020B0604020202020204" pitchFamily="34" charset="0"/>
              </a:rPr>
              <a:t>COVID and Beyond</a:t>
            </a:r>
          </a:p>
        </p:txBody>
      </p:sp>
      <p:sp>
        <p:nvSpPr>
          <p:cNvPr id="13" name="TextBox 12">
            <a:extLst>
              <a:ext uri="{FF2B5EF4-FFF2-40B4-BE49-F238E27FC236}">
                <a16:creationId xmlns:a16="http://schemas.microsoft.com/office/drawing/2014/main" id="{B76DB591-6BBF-8745-8A50-6D358DDFF505}"/>
              </a:ext>
            </a:extLst>
          </p:cNvPr>
          <p:cNvSpPr txBox="1"/>
          <p:nvPr/>
        </p:nvSpPr>
        <p:spPr>
          <a:xfrm>
            <a:off x="5876838" y="3482063"/>
            <a:ext cx="6214389"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t>Studies on indoor humans and microbes</a:t>
            </a:r>
          </a:p>
        </p:txBody>
      </p:sp>
      <p:sp>
        <p:nvSpPr>
          <p:cNvPr id="9" name="Rounded Rectangle 8">
            <a:extLst>
              <a:ext uri="{FF2B5EF4-FFF2-40B4-BE49-F238E27FC236}">
                <a16:creationId xmlns:a16="http://schemas.microsoft.com/office/drawing/2014/main" id="{7841605E-358A-9940-9023-DD349724C8CF}"/>
              </a:ext>
            </a:extLst>
          </p:cNvPr>
          <p:cNvSpPr/>
          <p:nvPr/>
        </p:nvSpPr>
        <p:spPr>
          <a:xfrm>
            <a:off x="222469" y="1832648"/>
            <a:ext cx="5385016" cy="107807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prstClr val="white"/>
                </a:solidFill>
                <a:latin typeface="Calibri" panose="020F0502020204030204"/>
                <a:cs typeface="Arial" panose="020B0604020202020204" pitchFamily="34" charset="0"/>
              </a:rPr>
              <a:t>My journey to you</a:t>
            </a:r>
          </a:p>
        </p:txBody>
      </p:sp>
      <p:sp>
        <p:nvSpPr>
          <p:cNvPr id="10" name="TextBox 9">
            <a:extLst>
              <a:ext uri="{FF2B5EF4-FFF2-40B4-BE49-F238E27FC236}">
                <a16:creationId xmlns:a16="http://schemas.microsoft.com/office/drawing/2014/main" id="{17D4794E-F0B0-4949-B0D0-F3BB4F910D1C}"/>
              </a:ext>
            </a:extLst>
          </p:cNvPr>
          <p:cNvSpPr txBox="1"/>
          <p:nvPr/>
        </p:nvSpPr>
        <p:spPr>
          <a:xfrm>
            <a:off x="5890078" y="2079297"/>
            <a:ext cx="6301922"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solidFill>
                  <a:schemeClr val="bg2">
                    <a:lumMod val="75000"/>
                  </a:schemeClr>
                </a:solidFill>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t>Bridging divides</a:t>
            </a:r>
          </a:p>
        </p:txBody>
      </p:sp>
      <p:sp>
        <p:nvSpPr>
          <p:cNvPr id="11" name="Text Placeholder 2">
            <a:extLst>
              <a:ext uri="{FF2B5EF4-FFF2-40B4-BE49-F238E27FC236}">
                <a16:creationId xmlns:a16="http://schemas.microsoft.com/office/drawing/2014/main" id="{4F66014C-2B10-A04B-82BA-A1531683CF46}"/>
              </a:ext>
            </a:extLst>
          </p:cNvPr>
          <p:cNvSpPr>
            <a:spLocks noGrp="1"/>
          </p:cNvSpPr>
          <p:nvPr>
            <p:ph type="body" sz="quarter" idx="10"/>
          </p:nvPr>
        </p:nvSpPr>
        <p:spPr>
          <a:xfrm>
            <a:off x="222469" y="157037"/>
            <a:ext cx="7239000" cy="762000"/>
          </a:xfrm>
        </p:spPr>
        <p:txBody>
          <a:bodyPr/>
          <a:lstStyle/>
          <a:p>
            <a:pPr>
              <a:spcBef>
                <a:spcPct val="0"/>
              </a:spcBef>
            </a:pPr>
            <a:r>
              <a:rPr lang="en-US" dirty="0">
                <a:ea typeface="+mj-ea"/>
                <a:cs typeface="+mj-cs"/>
              </a:rPr>
              <a:t>Presentation Summary</a:t>
            </a:r>
            <a:endParaRPr lang="en-CA" dirty="0">
              <a:ea typeface="+mj-ea"/>
              <a:cs typeface="+mj-cs"/>
            </a:endParaRPr>
          </a:p>
        </p:txBody>
      </p:sp>
      <p:sp>
        <p:nvSpPr>
          <p:cNvPr id="14" name="TextBox 13">
            <a:extLst>
              <a:ext uri="{FF2B5EF4-FFF2-40B4-BE49-F238E27FC236}">
                <a16:creationId xmlns:a16="http://schemas.microsoft.com/office/drawing/2014/main" id="{D05BC9B9-80FE-BF4B-BB9A-E38FD3BF8035}"/>
              </a:ext>
            </a:extLst>
          </p:cNvPr>
          <p:cNvSpPr txBox="1"/>
          <p:nvPr/>
        </p:nvSpPr>
        <p:spPr>
          <a:xfrm>
            <a:off x="5890078" y="5175531"/>
            <a:ext cx="7031166"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solidFill>
                  <a:schemeClr val="bg2">
                    <a:lumMod val="75000"/>
                  </a:schemeClr>
                </a:solidFill>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sym typeface="Arial"/>
              </a:rPr>
              <a:t>Work like you will save the world, because you can</a:t>
            </a:r>
            <a:endParaRPr lang="en-US" dirty="0"/>
          </a:p>
        </p:txBody>
      </p:sp>
    </p:spTree>
    <p:extLst>
      <p:ext uri="{BB962C8B-B14F-4D97-AF65-F5344CB8AC3E}">
        <p14:creationId xmlns:p14="http://schemas.microsoft.com/office/powerpoint/2010/main" val="2190136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7"/>
          <p:cNvSpPr txBox="1">
            <a:spLocks/>
          </p:cNvSpPr>
          <p:nvPr/>
        </p:nvSpPr>
        <p:spPr>
          <a:xfrm>
            <a:off x="401575" y="-133374"/>
            <a:ext cx="10030944" cy="1311128"/>
          </a:xfrm>
          <a:prstGeom prst="rect">
            <a:avLst/>
          </a:prstGeom>
        </p:spPr>
        <p:txBody>
          <a:bodyPr vert="horz" lIns="68581" tIns="34290" rIns="68581" bIns="3429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825480">
              <a:spcBef>
                <a:spcPts val="5902"/>
              </a:spcBef>
              <a:buSzPct val="75000"/>
              <a:defRPr sz="6600" kern="1200">
                <a:solidFill>
                  <a:srgbClr val="204282"/>
                </a:solidFill>
                <a:latin typeface="Arial" panose="020B0604020202020204" pitchFamily="34" charset="0"/>
                <a:ea typeface="Helvetica Neue"/>
                <a:cs typeface="Arial" panose="020B0604020202020204" pitchFamily="34" charset="0"/>
              </a:defRPr>
            </a:lvl1pPr>
            <a:lvl2pPr>
              <a:defRPr sz="11200"/>
            </a:lvl2pPr>
            <a:lvl3pPr>
              <a:defRPr sz="11200"/>
            </a:lvl3pPr>
            <a:lvl4pPr>
              <a:defRPr sz="11200"/>
            </a:lvl4pPr>
            <a:lvl5pPr>
              <a:defRPr sz="11200"/>
            </a:lvl5pPr>
            <a:lvl6pPr>
              <a:defRPr sz="11200"/>
            </a:lvl6pPr>
            <a:lvl7pPr>
              <a:defRPr sz="11200"/>
            </a:lvl7pPr>
            <a:lvl8pPr>
              <a:defRPr sz="11200"/>
            </a:lvl8pPr>
            <a:lvl9pPr>
              <a:defRPr sz="11200"/>
            </a:lvl9pPr>
          </a:lstStyle>
          <a:p>
            <a:r>
              <a:rPr lang="en-US" sz="3600" dirty="0">
                <a:solidFill>
                  <a:schemeClr val="bg1"/>
                </a:solidFill>
                <a:latin typeface="+mn-lt"/>
              </a:rPr>
              <a:t>What can you do to protect yourself? </a:t>
            </a:r>
          </a:p>
        </p:txBody>
      </p:sp>
      <p:pic>
        <p:nvPicPr>
          <p:cNvPr id="7" name="SneezeGIF.gif">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9665" y="1177754"/>
            <a:ext cx="9364986" cy="5528096"/>
          </a:xfrm>
          <a:prstGeom prst="rect">
            <a:avLst/>
          </a:prstGeom>
        </p:spPr>
      </p:pic>
    </p:spTree>
    <p:extLst>
      <p:ext uri="{BB962C8B-B14F-4D97-AF65-F5344CB8AC3E}">
        <p14:creationId xmlns:p14="http://schemas.microsoft.com/office/powerpoint/2010/main" val="1343146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6E333B-3644-204F-ADC5-842623D1CC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856" t="9215" r="27794" b="73674"/>
          <a:stretch/>
        </p:blipFill>
        <p:spPr>
          <a:xfrm>
            <a:off x="7982353" y="1990376"/>
            <a:ext cx="2884345" cy="2198318"/>
          </a:xfrm>
          <a:prstGeom prst="rect">
            <a:avLst/>
          </a:prstGeom>
        </p:spPr>
      </p:pic>
      <p:sp>
        <p:nvSpPr>
          <p:cNvPr id="3" name="TextBox 2">
            <a:extLst>
              <a:ext uri="{FF2B5EF4-FFF2-40B4-BE49-F238E27FC236}">
                <a16:creationId xmlns:a16="http://schemas.microsoft.com/office/drawing/2014/main" id="{7025F9A2-62AE-2A47-A0F7-E374BB228329}"/>
              </a:ext>
            </a:extLst>
          </p:cNvPr>
          <p:cNvSpPr txBox="1"/>
          <p:nvPr/>
        </p:nvSpPr>
        <p:spPr>
          <a:xfrm>
            <a:off x="1683515" y="5540148"/>
            <a:ext cx="140378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Behaviors</a:t>
            </a:r>
          </a:p>
        </p:txBody>
      </p:sp>
      <p:sp>
        <p:nvSpPr>
          <p:cNvPr id="8" name="TextBox 7">
            <a:extLst>
              <a:ext uri="{FF2B5EF4-FFF2-40B4-BE49-F238E27FC236}">
                <a16:creationId xmlns:a16="http://schemas.microsoft.com/office/drawing/2014/main" id="{9FF5DED8-0928-1F42-A9D9-98E1C9AD4A18}"/>
              </a:ext>
            </a:extLst>
          </p:cNvPr>
          <p:cNvSpPr txBox="1"/>
          <p:nvPr/>
        </p:nvSpPr>
        <p:spPr>
          <a:xfrm>
            <a:off x="4422719"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Indoor environment</a:t>
            </a:r>
          </a:p>
        </p:txBody>
      </p:sp>
      <p:sp>
        <p:nvSpPr>
          <p:cNvPr id="9" name="TextBox 8">
            <a:extLst>
              <a:ext uri="{FF2B5EF4-FFF2-40B4-BE49-F238E27FC236}">
                <a16:creationId xmlns:a16="http://schemas.microsoft.com/office/drawing/2014/main" id="{8DCB5D21-764B-FC49-9C72-341E6D02500B}"/>
              </a:ext>
            </a:extLst>
          </p:cNvPr>
          <p:cNvSpPr txBox="1"/>
          <p:nvPr/>
        </p:nvSpPr>
        <p:spPr>
          <a:xfrm>
            <a:off x="7952805"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H</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ealth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immunity</a:t>
            </a:r>
          </a:p>
        </p:txBody>
      </p:sp>
      <p:sp>
        <p:nvSpPr>
          <p:cNvPr id="4" name="TextBox 3">
            <a:extLst>
              <a:ext uri="{FF2B5EF4-FFF2-40B4-BE49-F238E27FC236}">
                <a16:creationId xmlns:a16="http://schemas.microsoft.com/office/drawing/2014/main" id="{FD02A0C2-A1CA-5147-BD5F-F99E75992410}"/>
              </a:ext>
            </a:extLst>
          </p:cNvPr>
          <p:cNvSpPr txBox="1"/>
          <p:nvPr/>
        </p:nvSpPr>
        <p:spPr>
          <a:xfrm>
            <a:off x="2182762" y="5049089"/>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2" name="TextBox 11">
            <a:extLst>
              <a:ext uri="{FF2B5EF4-FFF2-40B4-BE49-F238E27FC236}">
                <a16:creationId xmlns:a16="http://schemas.microsoft.com/office/drawing/2014/main" id="{B30FA03E-F470-FC44-8086-E4B11CC44DD6}"/>
              </a:ext>
            </a:extLst>
          </p:cNvPr>
          <p:cNvSpPr txBox="1"/>
          <p:nvPr/>
        </p:nvSpPr>
        <p:spPr>
          <a:xfrm>
            <a:off x="5707779" y="5029876"/>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61909B3E-6F7D-334C-95CA-203658315D4C}"/>
              </a:ext>
            </a:extLst>
          </p:cNvPr>
          <p:cNvSpPr txBox="1"/>
          <p:nvPr/>
        </p:nvSpPr>
        <p:spPr>
          <a:xfrm>
            <a:off x="9188552" y="5019368"/>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5" name="Rounded Rectangle 4"/>
          <p:cNvSpPr/>
          <p:nvPr/>
        </p:nvSpPr>
        <p:spPr>
          <a:xfrm>
            <a:off x="855406"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4364439"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7855188"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B56E333B-3644-204F-ADC5-842623D1CC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128" t="9702" r="66609" b="79979"/>
          <a:stretch/>
        </p:blipFill>
        <p:spPr>
          <a:xfrm>
            <a:off x="1309081" y="2327535"/>
            <a:ext cx="2152650" cy="1524000"/>
          </a:xfrm>
          <a:prstGeom prst="rect">
            <a:avLst/>
          </a:prstGeom>
        </p:spPr>
      </p:pic>
      <p:pic>
        <p:nvPicPr>
          <p:cNvPr id="18" name="Picture 17">
            <a:extLst>
              <a:ext uri="{FF2B5EF4-FFF2-40B4-BE49-F238E27FC236}">
                <a16:creationId xmlns:a16="http://schemas.microsoft.com/office/drawing/2014/main" id="{B56E333B-3644-204F-ADC5-842623D1CC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581" t="9459" r="46869" b="75063"/>
          <a:stretch/>
        </p:blipFill>
        <p:spPr>
          <a:xfrm>
            <a:off x="4484739" y="1794859"/>
            <a:ext cx="2971800" cy="2286001"/>
          </a:xfrm>
          <a:prstGeom prst="rect">
            <a:avLst/>
          </a:prstGeom>
        </p:spPr>
      </p:pic>
      <p:sp>
        <p:nvSpPr>
          <p:cNvPr id="22" name="TextBox 21">
            <a:extLst>
              <a:ext uri="{FF2B5EF4-FFF2-40B4-BE49-F238E27FC236}">
                <a16:creationId xmlns:a16="http://schemas.microsoft.com/office/drawing/2014/main" id="{7025F9A2-62AE-2A47-A0F7-E374BB228329}"/>
              </a:ext>
            </a:extLst>
          </p:cNvPr>
          <p:cNvSpPr txBox="1"/>
          <p:nvPr/>
        </p:nvSpPr>
        <p:spPr>
          <a:xfrm>
            <a:off x="1098240" y="3966951"/>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Viral load from infected person</a:t>
            </a:r>
          </a:p>
        </p:txBody>
      </p:sp>
      <p:sp>
        <p:nvSpPr>
          <p:cNvPr id="23" name="TextBox 22">
            <a:extLst>
              <a:ext uri="{FF2B5EF4-FFF2-40B4-BE49-F238E27FC236}">
                <a16:creationId xmlns:a16="http://schemas.microsoft.com/office/drawing/2014/main" id="{7025F9A2-62AE-2A47-A0F7-E374BB228329}"/>
              </a:ext>
            </a:extLst>
          </p:cNvPr>
          <p:cNvSpPr txBox="1"/>
          <p:nvPr/>
        </p:nvSpPr>
        <p:spPr>
          <a:xfrm>
            <a:off x="4607273" y="4164645"/>
            <a:ext cx="25743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Virus</a:t>
            </a:r>
            <a:r>
              <a:rPr kumimoji="0" lang="en-US" sz="2400" b="0" i="0" u="none" strike="noStrike" kern="1200" cap="none" spc="0" normalizeH="0" noProof="0" dirty="0">
                <a:ln>
                  <a:noFill/>
                </a:ln>
                <a:solidFill>
                  <a:srgbClr val="FF0000"/>
                </a:solidFill>
                <a:effectLst/>
                <a:uLnTx/>
                <a:uFillTx/>
                <a:latin typeface="Calibri" panose="020F0502020204030204"/>
                <a:ea typeface="+mn-ea"/>
                <a:cs typeface="+mn-cs"/>
              </a:rPr>
              <a:t> Transmission</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025F9A2-62AE-2A47-A0F7-E374BB228329}"/>
              </a:ext>
            </a:extLst>
          </p:cNvPr>
          <p:cNvSpPr txBox="1"/>
          <p:nvPr/>
        </p:nvSpPr>
        <p:spPr>
          <a:xfrm>
            <a:off x="8098022" y="4129256"/>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Vulnerability of secondary host</a:t>
            </a:r>
          </a:p>
        </p:txBody>
      </p:sp>
      <p:sp>
        <p:nvSpPr>
          <p:cNvPr id="25" name="Text Placeholder 16">
            <a:extLst>
              <a:ext uri="{FF2B5EF4-FFF2-40B4-BE49-F238E27FC236}">
                <a16:creationId xmlns:a16="http://schemas.microsoft.com/office/drawing/2014/main" id="{CE6CAA2E-FD26-AF47-B8D9-2D449E79FA2D}"/>
              </a:ext>
            </a:extLst>
          </p:cNvPr>
          <p:cNvSpPr>
            <a:spLocks noGrp="1"/>
          </p:cNvSpPr>
          <p:nvPr>
            <p:ph type="body" sz="quarter" idx="10"/>
          </p:nvPr>
        </p:nvSpPr>
        <p:spPr>
          <a:xfrm>
            <a:off x="222468" y="157037"/>
            <a:ext cx="11969532" cy="762000"/>
          </a:xfrm>
        </p:spPr>
        <p:txBody>
          <a:bodyPr vert="horz" lIns="91440" tIns="45720" rIns="91440" bIns="45720" rtlCol="0" anchor="ctr">
            <a:noAutofit/>
          </a:bodyPr>
          <a:lstStyle/>
          <a:p>
            <a:pPr defTabSz="457200">
              <a:spcBef>
                <a:spcPct val="0"/>
              </a:spcBef>
            </a:pPr>
            <a:r>
              <a:rPr lang="en-US" b="0" dirty="0">
                <a:latin typeface="+mn-lt"/>
                <a:ea typeface="+mj-ea"/>
                <a:cs typeface="+mj-cs"/>
              </a:rPr>
              <a:t>There are 3 </a:t>
            </a:r>
            <a:r>
              <a:rPr lang="en-US" dirty="0">
                <a:ea typeface="+mj-ea"/>
                <a:cs typeface="+mj-cs"/>
              </a:rPr>
              <a:t>steps where you can reduce the spread of </a:t>
            </a:r>
            <a:r>
              <a:rPr lang="en-US" b="0" dirty="0">
                <a:latin typeface="+mn-lt"/>
                <a:ea typeface="+mj-ea"/>
                <a:cs typeface="+mj-cs"/>
              </a:rPr>
              <a:t>COVID-19 disease</a:t>
            </a:r>
          </a:p>
        </p:txBody>
      </p:sp>
    </p:spTree>
    <p:extLst>
      <p:ext uri="{BB962C8B-B14F-4D97-AF65-F5344CB8AC3E}">
        <p14:creationId xmlns:p14="http://schemas.microsoft.com/office/powerpoint/2010/main" val="3234205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6E333B-3644-204F-ADC5-842623D1CC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856" t="9215" r="27794" b="73674"/>
          <a:stretch/>
        </p:blipFill>
        <p:spPr>
          <a:xfrm>
            <a:off x="7982353" y="1990376"/>
            <a:ext cx="2884345" cy="2198318"/>
          </a:xfrm>
          <a:prstGeom prst="rect">
            <a:avLst/>
          </a:prstGeom>
        </p:spPr>
      </p:pic>
      <p:sp>
        <p:nvSpPr>
          <p:cNvPr id="3" name="TextBox 2">
            <a:extLst>
              <a:ext uri="{FF2B5EF4-FFF2-40B4-BE49-F238E27FC236}">
                <a16:creationId xmlns:a16="http://schemas.microsoft.com/office/drawing/2014/main" id="{7025F9A2-62AE-2A47-A0F7-E374BB228329}"/>
              </a:ext>
            </a:extLst>
          </p:cNvPr>
          <p:cNvSpPr txBox="1"/>
          <p:nvPr/>
        </p:nvSpPr>
        <p:spPr>
          <a:xfrm>
            <a:off x="1683515" y="5678354"/>
            <a:ext cx="140378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Behaviors</a:t>
            </a:r>
          </a:p>
        </p:txBody>
      </p:sp>
      <p:sp>
        <p:nvSpPr>
          <p:cNvPr id="8" name="TextBox 7">
            <a:extLst>
              <a:ext uri="{FF2B5EF4-FFF2-40B4-BE49-F238E27FC236}">
                <a16:creationId xmlns:a16="http://schemas.microsoft.com/office/drawing/2014/main" id="{9FF5DED8-0928-1F42-A9D9-98E1C9AD4A18}"/>
              </a:ext>
            </a:extLst>
          </p:cNvPr>
          <p:cNvSpPr txBox="1"/>
          <p:nvPr/>
        </p:nvSpPr>
        <p:spPr>
          <a:xfrm>
            <a:off x="4422719"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Indoor environment</a:t>
            </a:r>
          </a:p>
        </p:txBody>
      </p:sp>
      <p:sp>
        <p:nvSpPr>
          <p:cNvPr id="9" name="TextBox 8">
            <a:extLst>
              <a:ext uri="{FF2B5EF4-FFF2-40B4-BE49-F238E27FC236}">
                <a16:creationId xmlns:a16="http://schemas.microsoft.com/office/drawing/2014/main" id="{8DCB5D21-764B-FC49-9C72-341E6D02500B}"/>
              </a:ext>
            </a:extLst>
          </p:cNvPr>
          <p:cNvSpPr txBox="1"/>
          <p:nvPr/>
        </p:nvSpPr>
        <p:spPr>
          <a:xfrm>
            <a:off x="7952805"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H</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ealth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immunity</a:t>
            </a:r>
          </a:p>
        </p:txBody>
      </p:sp>
      <p:sp>
        <p:nvSpPr>
          <p:cNvPr id="4" name="TextBox 3">
            <a:extLst>
              <a:ext uri="{FF2B5EF4-FFF2-40B4-BE49-F238E27FC236}">
                <a16:creationId xmlns:a16="http://schemas.microsoft.com/office/drawing/2014/main" id="{FD02A0C2-A1CA-5147-BD5F-F99E75992410}"/>
              </a:ext>
            </a:extLst>
          </p:cNvPr>
          <p:cNvSpPr txBox="1"/>
          <p:nvPr/>
        </p:nvSpPr>
        <p:spPr>
          <a:xfrm>
            <a:off x="2182762" y="5049089"/>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2" name="TextBox 11">
            <a:extLst>
              <a:ext uri="{FF2B5EF4-FFF2-40B4-BE49-F238E27FC236}">
                <a16:creationId xmlns:a16="http://schemas.microsoft.com/office/drawing/2014/main" id="{B30FA03E-F470-FC44-8086-E4B11CC44DD6}"/>
              </a:ext>
            </a:extLst>
          </p:cNvPr>
          <p:cNvSpPr txBox="1"/>
          <p:nvPr/>
        </p:nvSpPr>
        <p:spPr>
          <a:xfrm>
            <a:off x="5707779" y="5029876"/>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61909B3E-6F7D-334C-95CA-203658315D4C}"/>
              </a:ext>
            </a:extLst>
          </p:cNvPr>
          <p:cNvSpPr txBox="1"/>
          <p:nvPr/>
        </p:nvSpPr>
        <p:spPr>
          <a:xfrm>
            <a:off x="9188552" y="5019368"/>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5" name="Rounded Rectangle 4"/>
          <p:cNvSpPr/>
          <p:nvPr/>
        </p:nvSpPr>
        <p:spPr>
          <a:xfrm>
            <a:off x="855406"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4364439"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7855188"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B56E333B-3644-204F-ADC5-842623D1CC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128" t="9702" r="66609" b="79979"/>
          <a:stretch/>
        </p:blipFill>
        <p:spPr>
          <a:xfrm>
            <a:off x="1309081" y="2327535"/>
            <a:ext cx="2152650" cy="1524000"/>
          </a:xfrm>
          <a:prstGeom prst="rect">
            <a:avLst/>
          </a:prstGeom>
        </p:spPr>
      </p:pic>
      <p:pic>
        <p:nvPicPr>
          <p:cNvPr id="18" name="Picture 17">
            <a:extLst>
              <a:ext uri="{FF2B5EF4-FFF2-40B4-BE49-F238E27FC236}">
                <a16:creationId xmlns:a16="http://schemas.microsoft.com/office/drawing/2014/main" id="{B56E333B-3644-204F-ADC5-842623D1CC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581" t="9459" r="46869" b="75063"/>
          <a:stretch/>
        </p:blipFill>
        <p:spPr>
          <a:xfrm>
            <a:off x="4484739" y="1794859"/>
            <a:ext cx="2971800" cy="2286001"/>
          </a:xfrm>
          <a:prstGeom prst="rect">
            <a:avLst/>
          </a:prstGeom>
        </p:spPr>
      </p:pic>
      <p:sp>
        <p:nvSpPr>
          <p:cNvPr id="22" name="TextBox 21">
            <a:extLst>
              <a:ext uri="{FF2B5EF4-FFF2-40B4-BE49-F238E27FC236}">
                <a16:creationId xmlns:a16="http://schemas.microsoft.com/office/drawing/2014/main" id="{7025F9A2-62AE-2A47-A0F7-E374BB228329}"/>
              </a:ext>
            </a:extLst>
          </p:cNvPr>
          <p:cNvSpPr txBox="1"/>
          <p:nvPr/>
        </p:nvSpPr>
        <p:spPr>
          <a:xfrm>
            <a:off x="1098240" y="3966951"/>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Viral load from infected person</a:t>
            </a:r>
          </a:p>
        </p:txBody>
      </p:sp>
      <p:sp>
        <p:nvSpPr>
          <p:cNvPr id="23" name="TextBox 22">
            <a:extLst>
              <a:ext uri="{FF2B5EF4-FFF2-40B4-BE49-F238E27FC236}">
                <a16:creationId xmlns:a16="http://schemas.microsoft.com/office/drawing/2014/main" id="{7025F9A2-62AE-2A47-A0F7-E374BB228329}"/>
              </a:ext>
            </a:extLst>
          </p:cNvPr>
          <p:cNvSpPr txBox="1"/>
          <p:nvPr/>
        </p:nvSpPr>
        <p:spPr>
          <a:xfrm>
            <a:off x="4607273" y="4164645"/>
            <a:ext cx="25743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Virus</a:t>
            </a:r>
            <a:r>
              <a:rPr kumimoji="0" lang="en-US" sz="2400" b="0" i="0" u="none" strike="noStrike" kern="1200" cap="none" spc="0" normalizeH="0" noProof="0" dirty="0">
                <a:ln>
                  <a:noFill/>
                </a:ln>
                <a:solidFill>
                  <a:srgbClr val="FF0000"/>
                </a:solidFill>
                <a:effectLst/>
                <a:uLnTx/>
                <a:uFillTx/>
                <a:latin typeface="Calibri" panose="020F0502020204030204"/>
                <a:ea typeface="+mn-ea"/>
                <a:cs typeface="+mn-cs"/>
              </a:rPr>
              <a:t> Transmission</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025F9A2-62AE-2A47-A0F7-E374BB228329}"/>
              </a:ext>
            </a:extLst>
          </p:cNvPr>
          <p:cNvSpPr txBox="1"/>
          <p:nvPr/>
        </p:nvSpPr>
        <p:spPr>
          <a:xfrm>
            <a:off x="8098022" y="4129256"/>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Vulnerability of secondary host</a:t>
            </a:r>
          </a:p>
        </p:txBody>
      </p:sp>
      <p:sp>
        <p:nvSpPr>
          <p:cNvPr id="25" name="Text Placeholder 16">
            <a:extLst>
              <a:ext uri="{FF2B5EF4-FFF2-40B4-BE49-F238E27FC236}">
                <a16:creationId xmlns:a16="http://schemas.microsoft.com/office/drawing/2014/main" id="{CE6CAA2E-FD26-AF47-B8D9-2D449E79FA2D}"/>
              </a:ext>
            </a:extLst>
          </p:cNvPr>
          <p:cNvSpPr>
            <a:spLocks noGrp="1"/>
          </p:cNvSpPr>
          <p:nvPr>
            <p:ph type="body" sz="quarter" idx="10"/>
          </p:nvPr>
        </p:nvSpPr>
        <p:spPr>
          <a:xfrm>
            <a:off x="222468" y="157037"/>
            <a:ext cx="11969532" cy="762000"/>
          </a:xfrm>
        </p:spPr>
        <p:txBody>
          <a:bodyPr vert="horz" lIns="91440" tIns="45720" rIns="91440" bIns="45720" rtlCol="0" anchor="ctr">
            <a:noAutofit/>
          </a:bodyPr>
          <a:lstStyle/>
          <a:p>
            <a:pPr defTabSz="457200">
              <a:spcBef>
                <a:spcPct val="0"/>
              </a:spcBef>
            </a:pPr>
            <a:r>
              <a:rPr lang="en-US" b="0" dirty="0">
                <a:latin typeface="+mn-lt"/>
                <a:ea typeface="+mj-ea"/>
                <a:cs typeface="+mj-cs"/>
              </a:rPr>
              <a:t>Reduce the load of infectious viruses </a:t>
            </a:r>
          </a:p>
        </p:txBody>
      </p:sp>
      <p:sp>
        <p:nvSpPr>
          <p:cNvPr id="21" name="Rectangle 20">
            <a:extLst>
              <a:ext uri="{FF2B5EF4-FFF2-40B4-BE49-F238E27FC236}">
                <a16:creationId xmlns:a16="http://schemas.microsoft.com/office/drawing/2014/main" id="{22329FF2-50A2-FD4D-BFE9-C308310226F0}"/>
              </a:ext>
            </a:extLst>
          </p:cNvPr>
          <p:cNvSpPr/>
          <p:nvPr/>
        </p:nvSpPr>
        <p:spPr>
          <a:xfrm>
            <a:off x="493129" y="1324651"/>
            <a:ext cx="3625211" cy="5284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350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2469" y="157037"/>
            <a:ext cx="10042408" cy="762000"/>
          </a:xfrm>
        </p:spPr>
        <p:txBody>
          <a:bodyPr/>
          <a:lstStyle/>
          <a:p>
            <a:r>
              <a:rPr lang="en-CA" dirty="0"/>
              <a:t>Social distancing, hand hygiene, face masks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4450" y="1329107"/>
            <a:ext cx="9563100" cy="5378975"/>
          </a:xfrm>
          <a:prstGeom prst="rect">
            <a:avLst/>
          </a:prstGeom>
        </p:spPr>
      </p:pic>
    </p:spTree>
    <p:extLst>
      <p:ext uri="{BB962C8B-B14F-4D97-AF65-F5344CB8AC3E}">
        <p14:creationId xmlns:p14="http://schemas.microsoft.com/office/powerpoint/2010/main" val="932555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011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9F921-8116-C244-A6E1-7E4A44F25545}"/>
              </a:ext>
            </a:extLst>
          </p:cNvPr>
          <p:cNvSpPr>
            <a:spLocks noGrp="1"/>
          </p:cNvSpPr>
          <p:nvPr>
            <p:ph type="body" sz="quarter" idx="10"/>
          </p:nvPr>
        </p:nvSpPr>
        <p:spPr>
          <a:xfrm>
            <a:off x="281846" y="157037"/>
            <a:ext cx="7239000" cy="762000"/>
          </a:xfrm>
        </p:spPr>
        <p:txBody>
          <a:bodyPr/>
          <a:lstStyle/>
          <a:p>
            <a:r>
              <a:rPr lang="en-US" sz="3200" b="0" dirty="0">
                <a:latin typeface="Calibri" panose="020F0502020204030204" pitchFamily="34" charset="0"/>
                <a:cs typeface="Calibri" panose="020F0502020204030204" pitchFamily="34" charset="0"/>
              </a:rPr>
              <a:t>Guidance on this has been a bit confusing!</a:t>
            </a:r>
          </a:p>
        </p:txBody>
      </p:sp>
      <p:pic>
        <p:nvPicPr>
          <p:cNvPr id="4" name="Picture 3" descr="A hand holding an object in his hand&#10;&#10;Description automatically generated">
            <a:extLst>
              <a:ext uri="{FF2B5EF4-FFF2-40B4-BE49-F238E27FC236}">
                <a16:creationId xmlns:a16="http://schemas.microsoft.com/office/drawing/2014/main" id="{57634B48-3A7C-B04F-A7FC-3832702BA4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0214" y="1274512"/>
            <a:ext cx="8378351" cy="5583488"/>
          </a:xfrm>
          <a:prstGeom prst="rect">
            <a:avLst/>
          </a:prstGeom>
        </p:spPr>
      </p:pic>
    </p:spTree>
    <p:extLst>
      <p:ext uri="{BB962C8B-B14F-4D97-AF65-F5344CB8AC3E}">
        <p14:creationId xmlns:p14="http://schemas.microsoft.com/office/powerpoint/2010/main" val="2021759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Text Placeholder 2"/>
          <p:cNvSpPr txBox="1">
            <a:spLocks noGrp="1"/>
          </p:cNvSpPr>
          <p:nvPr>
            <p:ph type="body" sz="quarter" idx="1"/>
          </p:nvPr>
        </p:nvSpPr>
        <p:spPr>
          <a:xfrm>
            <a:off x="426924" y="1291721"/>
            <a:ext cx="5033977" cy="268165"/>
          </a:xfrm>
          <a:prstGeom prst="rect">
            <a:avLst/>
          </a:prstGeom>
        </p:spPr>
        <p:txBody>
          <a:bodyPr vert="horz" lIns="91440" tIns="45720" rIns="91440" bIns="45720" rtlCol="0">
            <a:noAutofit/>
          </a:bodyPr>
          <a:lstStyle>
            <a:lvl1pPr defTabSz="704087">
              <a:spcBef>
                <a:spcPts val="700"/>
              </a:spcBef>
              <a:defRPr sz="2000">
                <a:solidFill>
                  <a:srgbClr val="058633"/>
                </a:solidFill>
                <a:latin typeface="Arial"/>
                <a:ea typeface="Arial"/>
                <a:cs typeface="Arial"/>
                <a:sym typeface="Arial"/>
              </a:defRPr>
            </a:lvl1pPr>
          </a:lstStyle>
          <a:p>
            <a:r>
              <a:rPr lang="en-US" sz="2800" b="0" dirty="0">
                <a:solidFill>
                  <a:srgbClr val="001E36"/>
                </a:solidFill>
              </a:rPr>
              <a:t>Stephanie Taylor, MD, M Arch</a:t>
            </a:r>
          </a:p>
          <a:p>
            <a:endParaRPr lang="en-US" sz="1600" b="0" dirty="0">
              <a:solidFill>
                <a:srgbClr val="001E36"/>
              </a:solidFill>
            </a:endParaRPr>
          </a:p>
          <a:p>
            <a:pPr algn="ctr"/>
            <a:r>
              <a:rPr lang="en-US" sz="2400" b="0" dirty="0">
                <a:solidFill>
                  <a:srgbClr val="001E36"/>
                </a:solidFill>
              </a:rPr>
              <a:t>Harvard Medical School </a:t>
            </a:r>
          </a:p>
          <a:p>
            <a:pPr algn="ctr"/>
            <a:r>
              <a:rPr lang="en-US" sz="2400" b="0" dirty="0" err="1">
                <a:solidFill>
                  <a:srgbClr val="001E36"/>
                </a:solidFill>
              </a:rPr>
              <a:t>InCite</a:t>
            </a:r>
            <a:r>
              <a:rPr lang="en-US" sz="2400" b="0" dirty="0">
                <a:solidFill>
                  <a:srgbClr val="001E36"/>
                </a:solidFill>
              </a:rPr>
              <a:t> Health Fellow</a:t>
            </a:r>
          </a:p>
          <a:p>
            <a:pPr algn="ctr"/>
            <a:endParaRPr lang="en-US" sz="1800" b="0" dirty="0">
              <a:solidFill>
                <a:srgbClr val="001E36"/>
              </a:solidFill>
            </a:endParaRPr>
          </a:p>
          <a:p>
            <a:pPr algn="ctr"/>
            <a:r>
              <a:rPr lang="en-US" sz="2400" b="0" dirty="0">
                <a:solidFill>
                  <a:srgbClr val="001E36"/>
                </a:solidFill>
              </a:rPr>
              <a:t>ASHRAE Distinguished Lecturer </a:t>
            </a:r>
          </a:p>
          <a:p>
            <a:pPr algn="ctr"/>
            <a:r>
              <a:rPr lang="en-US" sz="2400" b="0" dirty="0">
                <a:solidFill>
                  <a:srgbClr val="001E36"/>
                </a:solidFill>
              </a:rPr>
              <a:t>Epidemic Task Force </a:t>
            </a:r>
          </a:p>
          <a:p>
            <a:pPr algn="ctr"/>
            <a:r>
              <a:rPr lang="en-US" sz="2400" b="0" dirty="0">
                <a:solidFill>
                  <a:srgbClr val="001E36"/>
                </a:solidFill>
              </a:rPr>
              <a:t>Environmental Health Committee</a:t>
            </a:r>
          </a:p>
          <a:p>
            <a:pPr algn="ctr"/>
            <a:endParaRPr lang="en-US" sz="1600" b="0" dirty="0">
              <a:solidFill>
                <a:srgbClr val="001E36"/>
              </a:solidFill>
            </a:endParaRPr>
          </a:p>
          <a:p>
            <a:pPr algn="ctr"/>
            <a:r>
              <a:rPr lang="en-US" sz="2400" b="0" dirty="0">
                <a:solidFill>
                  <a:srgbClr val="001E36"/>
                </a:solidFill>
              </a:rPr>
              <a:t>President and Founder</a:t>
            </a:r>
          </a:p>
          <a:p>
            <a:pPr algn="ctr"/>
            <a:r>
              <a:rPr lang="en-US" sz="2400" dirty="0">
                <a:solidFill>
                  <a:srgbClr val="001E36"/>
                </a:solidFill>
              </a:rPr>
              <a:t> Building </a:t>
            </a:r>
            <a:r>
              <a:rPr lang="en-US" sz="2400" dirty="0">
                <a:solidFill>
                  <a:srgbClr val="00B0F0"/>
                </a:solidFill>
              </a:rPr>
              <a:t>4</a:t>
            </a:r>
            <a:r>
              <a:rPr lang="en-US" sz="2400" dirty="0">
                <a:solidFill>
                  <a:srgbClr val="001E36"/>
                </a:solidFill>
              </a:rPr>
              <a:t> Health</a:t>
            </a:r>
            <a:endParaRPr sz="2400" dirty="0">
              <a:solidFill>
                <a:srgbClr val="001E36"/>
              </a:solidFill>
            </a:endParaRPr>
          </a:p>
        </p:txBody>
      </p:sp>
      <p:sp>
        <p:nvSpPr>
          <p:cNvPr id="561" name="Title 1"/>
          <p:cNvSpPr txBox="1">
            <a:spLocks noGrp="1"/>
          </p:cNvSpPr>
          <p:nvPr>
            <p:ph type="title" idx="4294967295"/>
          </p:nvPr>
        </p:nvSpPr>
        <p:spPr>
          <a:xfrm>
            <a:off x="306649" y="305333"/>
            <a:ext cx="9585495" cy="539750"/>
          </a:xfrm>
          <a:prstGeom prst="rect">
            <a:avLst/>
          </a:prstGeom>
        </p:spPr>
        <p:txBody>
          <a:bodyPr vert="horz" lIns="91440" tIns="45720" rIns="91440" bIns="45720" rtlCol="0" anchor="ctr">
            <a:noAutofit/>
          </a:bodyPr>
          <a:lstStyle>
            <a:lvl1pPr defTabSz="859536">
              <a:defRPr sz="4700"/>
            </a:lvl1pPr>
          </a:lstStyle>
          <a:p>
            <a:r>
              <a:rPr lang="en-US" sz="3600" dirty="0">
                <a:solidFill>
                  <a:schemeClr val="bg1"/>
                </a:solidFill>
                <a:latin typeface="+mn-lt"/>
              </a:rPr>
              <a:t>Hello! I am happy to be here with you today</a:t>
            </a:r>
            <a:endParaRPr sz="3600" dirty="0">
              <a:solidFill>
                <a:schemeClr val="bg1"/>
              </a:solidFill>
              <a:latin typeface="+mn-lt"/>
            </a:endParaRPr>
          </a:p>
        </p:txBody>
      </p:sp>
      <p:pic>
        <p:nvPicPr>
          <p:cNvPr id="4" name="Picture 3" descr="A person posing for the camera&#10;&#10;Description automatically generated">
            <a:extLst>
              <a:ext uri="{FF2B5EF4-FFF2-40B4-BE49-F238E27FC236}">
                <a16:creationId xmlns:a16="http://schemas.microsoft.com/office/drawing/2014/main" id="{D7E49B9D-98A9-CE4A-B2C8-2B9F21EF67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8286" y="1105504"/>
            <a:ext cx="6313714" cy="5781524"/>
          </a:xfrm>
          <a:prstGeom prst="rect">
            <a:avLst/>
          </a:prstGeom>
        </p:spPr>
      </p:pic>
      <p:grpSp>
        <p:nvGrpSpPr>
          <p:cNvPr id="5" name="Group 4">
            <a:extLst>
              <a:ext uri="{FF2B5EF4-FFF2-40B4-BE49-F238E27FC236}">
                <a16:creationId xmlns:a16="http://schemas.microsoft.com/office/drawing/2014/main" id="{79DD72FC-AABB-8D4C-B816-91D79F2AEE65}"/>
              </a:ext>
            </a:extLst>
          </p:cNvPr>
          <p:cNvGrpSpPr/>
          <p:nvPr/>
        </p:nvGrpSpPr>
        <p:grpSpPr>
          <a:xfrm>
            <a:off x="1576257" y="6092022"/>
            <a:ext cx="2735310" cy="660400"/>
            <a:chOff x="399566" y="341917"/>
            <a:chExt cx="1841540" cy="535136"/>
          </a:xfrm>
        </p:grpSpPr>
        <p:sp>
          <p:nvSpPr>
            <p:cNvPr id="6" name="Rectangle 5">
              <a:extLst>
                <a:ext uri="{FF2B5EF4-FFF2-40B4-BE49-F238E27FC236}">
                  <a16:creationId xmlns:a16="http://schemas.microsoft.com/office/drawing/2014/main" id="{D429022D-1967-7C42-95A2-485748895A20}"/>
                </a:ext>
              </a:extLst>
            </p:cNvPr>
            <p:cNvSpPr/>
            <p:nvPr/>
          </p:nvSpPr>
          <p:spPr>
            <a:xfrm>
              <a:off x="399566" y="341917"/>
              <a:ext cx="1841540" cy="535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6BFDEFE-4EBC-EA44-9161-949CD1A98D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316" y="378321"/>
              <a:ext cx="1722924" cy="483776"/>
            </a:xfrm>
            <a:prstGeom prst="rect">
              <a:avLst/>
            </a:prstGeom>
          </p:spPr>
        </p:pic>
      </p:grpSp>
    </p:spTree>
    <p:extLst>
      <p:ext uri="{BB962C8B-B14F-4D97-AF65-F5344CB8AC3E}">
        <p14:creationId xmlns:p14="http://schemas.microsoft.com/office/powerpoint/2010/main" val="375467525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6E333B-3644-204F-ADC5-842623D1CC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856" t="9215" r="27794" b="73674"/>
          <a:stretch/>
        </p:blipFill>
        <p:spPr>
          <a:xfrm>
            <a:off x="7982353" y="1990376"/>
            <a:ext cx="2884345" cy="2198318"/>
          </a:xfrm>
          <a:prstGeom prst="rect">
            <a:avLst/>
          </a:prstGeom>
        </p:spPr>
      </p:pic>
      <p:sp>
        <p:nvSpPr>
          <p:cNvPr id="3" name="TextBox 2">
            <a:extLst>
              <a:ext uri="{FF2B5EF4-FFF2-40B4-BE49-F238E27FC236}">
                <a16:creationId xmlns:a16="http://schemas.microsoft.com/office/drawing/2014/main" id="{7025F9A2-62AE-2A47-A0F7-E374BB228329}"/>
              </a:ext>
            </a:extLst>
          </p:cNvPr>
          <p:cNvSpPr txBox="1"/>
          <p:nvPr/>
        </p:nvSpPr>
        <p:spPr>
          <a:xfrm>
            <a:off x="1683515" y="5678354"/>
            <a:ext cx="140378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Behaviors</a:t>
            </a:r>
          </a:p>
        </p:txBody>
      </p:sp>
      <p:sp>
        <p:nvSpPr>
          <p:cNvPr id="8" name="TextBox 7">
            <a:extLst>
              <a:ext uri="{FF2B5EF4-FFF2-40B4-BE49-F238E27FC236}">
                <a16:creationId xmlns:a16="http://schemas.microsoft.com/office/drawing/2014/main" id="{9FF5DED8-0928-1F42-A9D9-98E1C9AD4A18}"/>
              </a:ext>
            </a:extLst>
          </p:cNvPr>
          <p:cNvSpPr txBox="1"/>
          <p:nvPr/>
        </p:nvSpPr>
        <p:spPr>
          <a:xfrm>
            <a:off x="4422719"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Indoor environment</a:t>
            </a:r>
          </a:p>
        </p:txBody>
      </p:sp>
      <p:sp>
        <p:nvSpPr>
          <p:cNvPr id="9" name="TextBox 8">
            <a:extLst>
              <a:ext uri="{FF2B5EF4-FFF2-40B4-BE49-F238E27FC236}">
                <a16:creationId xmlns:a16="http://schemas.microsoft.com/office/drawing/2014/main" id="{8DCB5D21-764B-FC49-9C72-341E6D02500B}"/>
              </a:ext>
            </a:extLst>
          </p:cNvPr>
          <p:cNvSpPr txBox="1"/>
          <p:nvPr/>
        </p:nvSpPr>
        <p:spPr>
          <a:xfrm>
            <a:off x="7913468"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H</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ealth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immunity</a:t>
            </a:r>
          </a:p>
        </p:txBody>
      </p:sp>
      <p:sp>
        <p:nvSpPr>
          <p:cNvPr id="4" name="TextBox 3">
            <a:extLst>
              <a:ext uri="{FF2B5EF4-FFF2-40B4-BE49-F238E27FC236}">
                <a16:creationId xmlns:a16="http://schemas.microsoft.com/office/drawing/2014/main" id="{FD02A0C2-A1CA-5147-BD5F-F99E75992410}"/>
              </a:ext>
            </a:extLst>
          </p:cNvPr>
          <p:cNvSpPr txBox="1"/>
          <p:nvPr/>
        </p:nvSpPr>
        <p:spPr>
          <a:xfrm>
            <a:off x="2182762" y="5049089"/>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2" name="TextBox 11">
            <a:extLst>
              <a:ext uri="{FF2B5EF4-FFF2-40B4-BE49-F238E27FC236}">
                <a16:creationId xmlns:a16="http://schemas.microsoft.com/office/drawing/2014/main" id="{B30FA03E-F470-FC44-8086-E4B11CC44DD6}"/>
              </a:ext>
            </a:extLst>
          </p:cNvPr>
          <p:cNvSpPr txBox="1"/>
          <p:nvPr/>
        </p:nvSpPr>
        <p:spPr>
          <a:xfrm>
            <a:off x="5707779" y="5029876"/>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61909B3E-6F7D-334C-95CA-203658315D4C}"/>
              </a:ext>
            </a:extLst>
          </p:cNvPr>
          <p:cNvSpPr txBox="1"/>
          <p:nvPr/>
        </p:nvSpPr>
        <p:spPr>
          <a:xfrm>
            <a:off x="9188552" y="5019368"/>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5" name="Rounded Rectangle 4"/>
          <p:cNvSpPr/>
          <p:nvPr/>
        </p:nvSpPr>
        <p:spPr>
          <a:xfrm>
            <a:off x="855406"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4364439"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7855188"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B56E333B-3644-204F-ADC5-842623D1CC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128" t="9702" r="66609" b="79979"/>
          <a:stretch/>
        </p:blipFill>
        <p:spPr>
          <a:xfrm>
            <a:off x="1309081" y="2327535"/>
            <a:ext cx="2152650" cy="1524000"/>
          </a:xfrm>
          <a:prstGeom prst="rect">
            <a:avLst/>
          </a:prstGeom>
        </p:spPr>
      </p:pic>
      <p:pic>
        <p:nvPicPr>
          <p:cNvPr id="18" name="Picture 17">
            <a:extLst>
              <a:ext uri="{FF2B5EF4-FFF2-40B4-BE49-F238E27FC236}">
                <a16:creationId xmlns:a16="http://schemas.microsoft.com/office/drawing/2014/main" id="{B56E333B-3644-204F-ADC5-842623D1CC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581" t="9459" r="46869" b="75063"/>
          <a:stretch/>
        </p:blipFill>
        <p:spPr>
          <a:xfrm>
            <a:off x="4484739" y="1794859"/>
            <a:ext cx="2971800" cy="2286001"/>
          </a:xfrm>
          <a:prstGeom prst="rect">
            <a:avLst/>
          </a:prstGeom>
        </p:spPr>
      </p:pic>
      <p:sp>
        <p:nvSpPr>
          <p:cNvPr id="22" name="TextBox 21">
            <a:extLst>
              <a:ext uri="{FF2B5EF4-FFF2-40B4-BE49-F238E27FC236}">
                <a16:creationId xmlns:a16="http://schemas.microsoft.com/office/drawing/2014/main" id="{7025F9A2-62AE-2A47-A0F7-E374BB228329}"/>
              </a:ext>
            </a:extLst>
          </p:cNvPr>
          <p:cNvSpPr txBox="1"/>
          <p:nvPr/>
        </p:nvSpPr>
        <p:spPr>
          <a:xfrm>
            <a:off x="1098240" y="3966951"/>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Viral load from infected person</a:t>
            </a:r>
          </a:p>
        </p:txBody>
      </p:sp>
      <p:sp>
        <p:nvSpPr>
          <p:cNvPr id="23" name="TextBox 22">
            <a:extLst>
              <a:ext uri="{FF2B5EF4-FFF2-40B4-BE49-F238E27FC236}">
                <a16:creationId xmlns:a16="http://schemas.microsoft.com/office/drawing/2014/main" id="{7025F9A2-62AE-2A47-A0F7-E374BB228329}"/>
              </a:ext>
            </a:extLst>
          </p:cNvPr>
          <p:cNvSpPr txBox="1"/>
          <p:nvPr/>
        </p:nvSpPr>
        <p:spPr>
          <a:xfrm>
            <a:off x="4607273" y="4164645"/>
            <a:ext cx="25743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Virus</a:t>
            </a:r>
            <a:r>
              <a:rPr kumimoji="0" lang="en-US" sz="2400" b="0" i="0" u="none" strike="noStrike" kern="1200" cap="none" spc="0" normalizeH="0" noProof="0" dirty="0">
                <a:ln>
                  <a:noFill/>
                </a:ln>
                <a:solidFill>
                  <a:srgbClr val="FF0000"/>
                </a:solidFill>
                <a:effectLst/>
                <a:uLnTx/>
                <a:uFillTx/>
                <a:latin typeface="Calibri" panose="020F0502020204030204"/>
                <a:ea typeface="+mn-ea"/>
                <a:cs typeface="+mn-cs"/>
              </a:rPr>
              <a:t> Transmission</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025F9A2-62AE-2A47-A0F7-E374BB228329}"/>
              </a:ext>
            </a:extLst>
          </p:cNvPr>
          <p:cNvSpPr txBox="1"/>
          <p:nvPr/>
        </p:nvSpPr>
        <p:spPr>
          <a:xfrm>
            <a:off x="8098022" y="4129256"/>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Vulnerability of secondary host</a:t>
            </a:r>
          </a:p>
        </p:txBody>
      </p:sp>
      <p:sp>
        <p:nvSpPr>
          <p:cNvPr id="25" name="Text Placeholder 16">
            <a:extLst>
              <a:ext uri="{FF2B5EF4-FFF2-40B4-BE49-F238E27FC236}">
                <a16:creationId xmlns:a16="http://schemas.microsoft.com/office/drawing/2014/main" id="{CE6CAA2E-FD26-AF47-B8D9-2D449E79FA2D}"/>
              </a:ext>
            </a:extLst>
          </p:cNvPr>
          <p:cNvSpPr>
            <a:spLocks noGrp="1"/>
          </p:cNvSpPr>
          <p:nvPr>
            <p:ph type="body" sz="quarter" idx="10"/>
          </p:nvPr>
        </p:nvSpPr>
        <p:spPr>
          <a:xfrm>
            <a:off x="222468" y="157037"/>
            <a:ext cx="11969532" cy="762000"/>
          </a:xfrm>
        </p:spPr>
        <p:txBody>
          <a:bodyPr vert="horz" lIns="91440" tIns="45720" rIns="91440" bIns="45720" rtlCol="0" anchor="ctr">
            <a:noAutofit/>
          </a:bodyPr>
          <a:lstStyle/>
          <a:p>
            <a:pPr defTabSz="457200">
              <a:spcBef>
                <a:spcPct val="0"/>
              </a:spcBef>
            </a:pPr>
            <a:r>
              <a:rPr lang="en-US" b="0" dirty="0">
                <a:latin typeface="+mn-lt"/>
                <a:ea typeface="+mj-ea"/>
                <a:cs typeface="+mj-cs"/>
              </a:rPr>
              <a:t>Manage your building properly</a:t>
            </a:r>
          </a:p>
        </p:txBody>
      </p:sp>
      <p:sp>
        <p:nvSpPr>
          <p:cNvPr id="21" name="Rectangle 20">
            <a:extLst>
              <a:ext uri="{FF2B5EF4-FFF2-40B4-BE49-F238E27FC236}">
                <a16:creationId xmlns:a16="http://schemas.microsoft.com/office/drawing/2014/main" id="{22329FF2-50A2-FD4D-BFE9-C308310226F0}"/>
              </a:ext>
            </a:extLst>
          </p:cNvPr>
          <p:cNvSpPr/>
          <p:nvPr/>
        </p:nvSpPr>
        <p:spPr>
          <a:xfrm>
            <a:off x="4132631" y="1209235"/>
            <a:ext cx="3625211" cy="5284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396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2">
                <a:lumMod val="50000"/>
              </a:schemeClr>
            </a:gs>
            <a:gs pos="83000">
              <a:schemeClr val="bg2">
                <a:lumMod val="8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1CEDF32-1131-824E-A20A-278B8E6656DA}"/>
              </a:ext>
            </a:extLst>
          </p:cNvPr>
          <p:cNvSpPr txBox="1">
            <a:spLocks/>
          </p:cNvSpPr>
          <p:nvPr/>
        </p:nvSpPr>
        <p:spPr>
          <a:xfrm>
            <a:off x="0" y="0"/>
            <a:ext cx="12370873" cy="1335353"/>
          </a:xfrm>
          <a:prstGeom prst="rect">
            <a:avLst/>
          </a:prstGeom>
        </p:spPr>
        <p:txBody>
          <a:bodyPr vert="horz" lIns="91440" tIns="45720" rIns="91440" bIns="45720" rtlCol="0" anchor="ctr">
            <a:noAutofit/>
          </a:bodyPr>
          <a:lstStyle>
            <a:defPPr>
              <a:defRPr lang="en-US"/>
            </a:defPPr>
            <a:lvl1pPr defTabSz="859536">
              <a:lnSpc>
                <a:spcPct val="90000"/>
              </a:lnSpc>
              <a:spcBef>
                <a:spcPct val="0"/>
              </a:spcBef>
              <a:buNone/>
              <a:defRPr sz="3600">
                <a:solidFill>
                  <a:schemeClr val="bg1"/>
                </a:solidFill>
                <a:ea typeface="+mj-ea"/>
                <a:cs typeface="+mj-cs"/>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r>
              <a:rPr lang="en-US" sz="3200" dirty="0"/>
              <a:t>  Even Dr. </a:t>
            </a:r>
            <a:r>
              <a:rPr lang="en-US" sz="3200" dirty="0" err="1"/>
              <a:t>Fauci</a:t>
            </a:r>
            <a:r>
              <a:rPr lang="en-US" sz="3200" dirty="0"/>
              <a:t> was surprised by the power of indoor air management</a:t>
            </a:r>
          </a:p>
        </p:txBody>
      </p:sp>
      <p:pic>
        <p:nvPicPr>
          <p:cNvPr id="3" name="Picture 2" descr="A screenshot of a person&#10;&#10;Description automatically generated">
            <a:extLst>
              <a:ext uri="{FF2B5EF4-FFF2-40B4-BE49-F238E27FC236}">
                <a16:creationId xmlns:a16="http://schemas.microsoft.com/office/drawing/2014/main" id="{8B944CA8-6DA0-8344-A075-FCCBACF140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51" y="1085804"/>
            <a:ext cx="12287351" cy="5772195"/>
          </a:xfrm>
          <a:prstGeom prst="rect">
            <a:avLst/>
          </a:prstGeom>
        </p:spPr>
      </p:pic>
      <p:sp>
        <p:nvSpPr>
          <p:cNvPr id="7" name="TextBox 6">
            <a:extLst>
              <a:ext uri="{FF2B5EF4-FFF2-40B4-BE49-F238E27FC236}">
                <a16:creationId xmlns:a16="http://schemas.microsoft.com/office/drawing/2014/main" id="{62F0BCBF-DB6E-F34C-B480-14E145EAEE90}"/>
              </a:ext>
            </a:extLst>
          </p:cNvPr>
          <p:cNvSpPr txBox="1"/>
          <p:nvPr/>
        </p:nvSpPr>
        <p:spPr>
          <a:xfrm>
            <a:off x="1570892" y="1699846"/>
            <a:ext cx="5158154" cy="369332"/>
          </a:xfrm>
          <a:prstGeom prst="rect">
            <a:avLst/>
          </a:prstGeom>
          <a:noFill/>
        </p:spPr>
        <p:txBody>
          <a:bodyPr wrap="square" rtlCol="0">
            <a:spAutoFit/>
          </a:bodyPr>
          <a:lstStyle/>
          <a:p>
            <a:r>
              <a:rPr lang="en-US" dirty="0"/>
              <a:t>Conference with Harvard hospitals </a:t>
            </a:r>
          </a:p>
        </p:txBody>
      </p:sp>
    </p:spTree>
    <p:extLst>
      <p:ext uri="{BB962C8B-B14F-4D97-AF65-F5344CB8AC3E}">
        <p14:creationId xmlns:p14="http://schemas.microsoft.com/office/powerpoint/2010/main" val="3379788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 name="Picture 7" descr="A picture containing person, indoor, window, person&#10;&#10;Description automatically generated">
            <a:extLst>
              <a:ext uri="{FF2B5EF4-FFF2-40B4-BE49-F238E27FC236}">
                <a16:creationId xmlns:a16="http://schemas.microsoft.com/office/drawing/2014/main" id="{FF44D734-764D-5848-B65B-7631E9144858}"/>
              </a:ext>
            </a:extLst>
          </p:cNvPr>
          <p:cNvPicPr>
            <a:picLocks noChangeAspect="1"/>
          </p:cNvPicPr>
          <p:nvPr/>
        </p:nvPicPr>
        <p:blipFill>
          <a:blip r:embed="rId3"/>
          <a:stretch>
            <a:fillRect/>
          </a:stretch>
        </p:blipFill>
        <p:spPr>
          <a:xfrm>
            <a:off x="0" y="1117600"/>
            <a:ext cx="12192000" cy="6584103"/>
          </a:xfrm>
          <a:prstGeom prst="rect">
            <a:avLst/>
          </a:prstGeom>
        </p:spPr>
      </p:pic>
      <p:sp>
        <p:nvSpPr>
          <p:cNvPr id="10" name="Google Shape;14;p3">
            <a:extLst>
              <a:ext uri="{FF2B5EF4-FFF2-40B4-BE49-F238E27FC236}">
                <a16:creationId xmlns:a16="http://schemas.microsoft.com/office/drawing/2014/main" id="{BA0F4792-E4E0-F745-939E-5422F405CD63}"/>
              </a:ext>
            </a:extLst>
          </p:cNvPr>
          <p:cNvSpPr txBox="1"/>
          <p:nvPr/>
        </p:nvSpPr>
        <p:spPr>
          <a:xfrm>
            <a:off x="348066" y="267970"/>
            <a:ext cx="9518400" cy="622800"/>
          </a:xfrm>
          <a:prstGeom prst="rect">
            <a:avLst/>
          </a:prstGeom>
          <a:noFill/>
          <a:ln>
            <a:noFill/>
          </a:ln>
        </p:spPr>
        <p:txBody>
          <a:bodyPr spcFirstLastPara="1" wrap="square" lIns="121900" tIns="121900" rIns="121900" bIns="121900" anchor="t" anchorCtr="0">
            <a:noAutofit/>
          </a:bodyPr>
          <a:lstStyle/>
          <a:p>
            <a:pPr lvl="0"/>
            <a:r>
              <a:rPr lang="en" sz="3200" dirty="0">
                <a:solidFill>
                  <a:srgbClr val="FFFFFF"/>
                </a:solidFill>
              </a:rPr>
              <a:t>Are we managing our indoor air correctly?</a:t>
            </a:r>
            <a:endParaRPr sz="3200" b="1" i="1" dirty="0">
              <a:solidFill>
                <a:srgbClr val="FFFFFF"/>
              </a:solidFill>
            </a:endParaRPr>
          </a:p>
        </p:txBody>
      </p:sp>
    </p:spTree>
    <p:extLst>
      <p:ext uri="{BB962C8B-B14F-4D97-AF65-F5344CB8AC3E}">
        <p14:creationId xmlns:p14="http://schemas.microsoft.com/office/powerpoint/2010/main" val="1021965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0" name="Title 7"/>
          <p:cNvSpPr txBox="1"/>
          <p:nvPr/>
        </p:nvSpPr>
        <p:spPr>
          <a:xfrm>
            <a:off x="1545372" y="6349455"/>
            <a:ext cx="10589649" cy="4755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defPPr>
              <a:defRPr lang="en-US"/>
            </a:defPPr>
            <a:lvl1pPr>
              <a:lnSpc>
                <a:spcPct val="90000"/>
              </a:lnSpc>
              <a:spcBef>
                <a:spcPct val="0"/>
              </a:spcBef>
              <a:buNone/>
              <a:defRPr sz="2200">
                <a:solidFill>
                  <a:schemeClr val="bg1"/>
                </a:solidFill>
                <a:ea typeface="+mj-ea"/>
                <a:cs typeface="+mj-cs"/>
              </a:defRPr>
            </a:lvl1pPr>
            <a:lvl2pPr marL="685800" indent="-228600" defTabSz="914400">
              <a:lnSpc>
                <a:spcPct val="90000"/>
              </a:lnSpc>
              <a:spcBef>
                <a:spcPts val="500"/>
              </a:spcBef>
              <a:buFont typeface="Arial" panose="020B0604020202020204" pitchFamily="34" charset="0"/>
              <a:buChar char="•"/>
              <a:defRPr sz="2400">
                <a:solidFill>
                  <a:schemeClr val="tx1">
                    <a:lumMod val="75000"/>
                    <a:lumOff val="25000"/>
                  </a:schemeClr>
                </a:solidFill>
              </a:defRPr>
            </a:lvl2pPr>
            <a:lvl3pPr marL="1143000" indent="-228600" defTabSz="914400">
              <a:lnSpc>
                <a:spcPct val="90000"/>
              </a:lnSpc>
              <a:spcBef>
                <a:spcPts val="500"/>
              </a:spcBef>
              <a:buFont typeface="Arial" panose="020B0604020202020204" pitchFamily="34" charset="0"/>
              <a:buChar char="•"/>
              <a:defRPr sz="2000">
                <a:solidFill>
                  <a:schemeClr val="tx1">
                    <a:lumMod val="75000"/>
                    <a:lumOff val="25000"/>
                  </a:schemeClr>
                </a:solidFill>
              </a:defRPr>
            </a:lvl3pPr>
            <a:lvl4pPr marL="1600200" indent="-228600" defTabSz="914400">
              <a:lnSpc>
                <a:spcPct val="90000"/>
              </a:lnSpc>
              <a:spcBef>
                <a:spcPts val="500"/>
              </a:spcBef>
              <a:buFont typeface="Arial" panose="020B0604020202020204" pitchFamily="34" charset="0"/>
              <a:buChar char="•"/>
              <a:defRPr>
                <a:solidFill>
                  <a:schemeClr val="tx1">
                    <a:lumMod val="75000"/>
                    <a:lumOff val="25000"/>
                  </a:schemeClr>
                </a:solidFill>
              </a:defRPr>
            </a:lvl4pPr>
            <a:lvl5pPr marL="2057400" indent="-228600" defTabSz="914400">
              <a:lnSpc>
                <a:spcPct val="90000"/>
              </a:lnSpc>
              <a:spcBef>
                <a:spcPts val="500"/>
              </a:spcBef>
              <a:buFont typeface="Arial" panose="020B0604020202020204" pitchFamily="34" charset="0"/>
              <a:buChar char="•"/>
              <a:defRPr>
                <a:solidFill>
                  <a:schemeClr val="tx1">
                    <a:lumMod val="75000"/>
                    <a:lumOff val="25000"/>
                  </a:schemeClr>
                </a:solidFil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1219170"/>
            <a:r>
              <a:rPr lang="en-US" sz="3200" dirty="0">
                <a:solidFill>
                  <a:schemeClr val="tx1"/>
                </a:solidFill>
                <a:latin typeface="Open Sans"/>
              </a:rPr>
              <a:t>Academic hospital: 10 rooms, 13 months, 8M datapoints</a:t>
            </a:r>
            <a:endParaRPr sz="3200" dirty="0">
              <a:solidFill>
                <a:schemeClr val="tx1"/>
              </a:solidFill>
              <a:latin typeface="Open Sans"/>
            </a:endParaRPr>
          </a:p>
        </p:txBody>
      </p:sp>
      <p:grpSp>
        <p:nvGrpSpPr>
          <p:cNvPr id="2655" name="Cube 7"/>
          <p:cNvGrpSpPr/>
          <p:nvPr/>
        </p:nvGrpSpPr>
        <p:grpSpPr>
          <a:xfrm>
            <a:off x="8918691" y="3682874"/>
            <a:ext cx="2572803" cy="1394895"/>
            <a:chOff x="0" y="0"/>
            <a:chExt cx="3430401" cy="1859857"/>
          </a:xfrm>
        </p:grpSpPr>
        <p:sp>
          <p:nvSpPr>
            <p:cNvPr id="2651" name="Shape"/>
            <p:cNvSpPr/>
            <p:nvPr/>
          </p:nvSpPr>
          <p:spPr>
            <a:xfrm>
              <a:off x="-1" y="-1"/>
              <a:ext cx="3430403" cy="185985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928" y="0"/>
                  </a:lnTo>
                  <a:lnTo>
                    <a:pt x="21600" y="0"/>
                  </a:lnTo>
                  <a:lnTo>
                    <a:pt x="21600" y="16200"/>
                  </a:lnTo>
                  <a:lnTo>
                    <a:pt x="18672" y="21600"/>
                  </a:lnTo>
                  <a:lnTo>
                    <a:pt x="0" y="21600"/>
                  </a:lnTo>
                  <a:close/>
                </a:path>
              </a:pathLst>
            </a:custGeom>
            <a:solidFill>
              <a:srgbClr val="C1E1FE">
                <a:alpha val="15000"/>
              </a:srgbClr>
            </a:solidFill>
            <a:ln w="12700" cap="flat">
              <a:noFill/>
              <a:miter lim="400000"/>
            </a:ln>
            <a:effectLst/>
          </p:spPr>
          <p:txBody>
            <a:bodyPr wrap="square" lIns="34289" tIns="34289" rIns="34289" bIns="34289" numCol="1" anchor="ctr">
              <a:noAutofit/>
            </a:bodyPr>
            <a:lstStyle/>
            <a:p>
              <a:pPr algn="ctr" defTabSz="385753" hangingPunct="0">
                <a:defRPr sz="1600">
                  <a:solidFill>
                    <a:srgbClr val="FFFFFF"/>
                  </a:solidFill>
                  <a:latin typeface="Arial"/>
                  <a:ea typeface="Arial"/>
                  <a:cs typeface="Arial"/>
                  <a:sym typeface="Arial"/>
                </a:defRPr>
              </a:pPr>
              <a:endParaRPr sz="1200" kern="0">
                <a:solidFill>
                  <a:srgbClr val="FFFFFF"/>
                </a:solidFill>
                <a:latin typeface="Arial"/>
                <a:cs typeface="Arial"/>
                <a:sym typeface="Arial"/>
              </a:endParaRPr>
            </a:p>
          </p:txBody>
        </p:sp>
        <p:sp>
          <p:nvSpPr>
            <p:cNvPr id="2652" name="Shape"/>
            <p:cNvSpPr/>
            <p:nvPr/>
          </p:nvSpPr>
          <p:spPr>
            <a:xfrm>
              <a:off x="2965437" y="-1"/>
              <a:ext cx="464965" cy="185985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defTabSz="385753" hangingPunct="0">
                <a:defRPr sz="1600">
                  <a:solidFill>
                    <a:srgbClr val="FFFFFF"/>
                  </a:solidFill>
                  <a:latin typeface="Arial"/>
                  <a:ea typeface="Arial"/>
                  <a:cs typeface="Arial"/>
                  <a:sym typeface="Arial"/>
                </a:defRPr>
              </a:pPr>
              <a:endParaRPr sz="1200" kern="0">
                <a:solidFill>
                  <a:srgbClr val="FFFFFF"/>
                </a:solidFill>
                <a:latin typeface="Arial"/>
                <a:cs typeface="Arial"/>
                <a:sym typeface="Arial"/>
              </a:endParaRPr>
            </a:p>
          </p:txBody>
        </p:sp>
        <p:sp>
          <p:nvSpPr>
            <p:cNvPr id="2653" name="Shape"/>
            <p:cNvSpPr/>
            <p:nvPr/>
          </p:nvSpPr>
          <p:spPr>
            <a:xfrm>
              <a:off x="-1" y="-1"/>
              <a:ext cx="3430403" cy="4649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928" y="0"/>
                  </a:lnTo>
                  <a:lnTo>
                    <a:pt x="21600" y="0"/>
                  </a:lnTo>
                  <a:lnTo>
                    <a:pt x="18672" y="21600"/>
                  </a:lnTo>
                  <a:close/>
                </a:path>
              </a:pathLst>
            </a:custGeom>
            <a:solidFill>
              <a:srgbClr val="FFFFFF">
                <a:alpha val="20000"/>
              </a:srgbClr>
            </a:solidFill>
            <a:ln w="12700" cap="flat">
              <a:noFill/>
              <a:miter lim="400000"/>
            </a:ln>
            <a:effectLst/>
          </p:spPr>
          <p:txBody>
            <a:bodyPr wrap="square" lIns="34289" tIns="34289" rIns="34289" bIns="34289" numCol="1" anchor="ctr">
              <a:noAutofit/>
            </a:bodyPr>
            <a:lstStyle/>
            <a:p>
              <a:pPr algn="ctr" defTabSz="385753" hangingPunct="0">
                <a:defRPr sz="1600">
                  <a:solidFill>
                    <a:srgbClr val="FFFFFF"/>
                  </a:solidFill>
                  <a:latin typeface="Arial"/>
                  <a:ea typeface="Arial"/>
                  <a:cs typeface="Arial"/>
                  <a:sym typeface="Arial"/>
                </a:defRPr>
              </a:pPr>
              <a:endParaRPr sz="1200" kern="0">
                <a:solidFill>
                  <a:srgbClr val="FFFFFF"/>
                </a:solidFill>
                <a:latin typeface="Arial"/>
                <a:cs typeface="Arial"/>
                <a:sym typeface="Arial"/>
              </a:endParaRPr>
            </a:p>
          </p:txBody>
        </p:sp>
        <p:sp>
          <p:nvSpPr>
            <p:cNvPr id="2654" name="Shape"/>
            <p:cNvSpPr/>
            <p:nvPr/>
          </p:nvSpPr>
          <p:spPr>
            <a:xfrm>
              <a:off x="-1" y="-1"/>
              <a:ext cx="3430403" cy="185985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928" y="0"/>
                  </a:lnTo>
                  <a:lnTo>
                    <a:pt x="21600" y="0"/>
                  </a:lnTo>
                  <a:lnTo>
                    <a:pt x="21600" y="16200"/>
                  </a:lnTo>
                  <a:lnTo>
                    <a:pt x="18672" y="21600"/>
                  </a:lnTo>
                  <a:lnTo>
                    <a:pt x="0" y="21600"/>
                  </a:lnTo>
                  <a:close/>
                  <a:moveTo>
                    <a:pt x="0" y="5400"/>
                  </a:moveTo>
                  <a:lnTo>
                    <a:pt x="18672" y="5400"/>
                  </a:lnTo>
                  <a:lnTo>
                    <a:pt x="21600" y="0"/>
                  </a:lnTo>
                  <a:moveTo>
                    <a:pt x="18672" y="5400"/>
                  </a:moveTo>
                  <a:lnTo>
                    <a:pt x="18672" y="21600"/>
                  </a:lnTo>
                </a:path>
              </a:pathLst>
            </a:custGeom>
            <a:noFill/>
            <a:ln w="25400" cap="flat">
              <a:solidFill>
                <a:srgbClr val="024A8C"/>
              </a:solidFill>
              <a:prstDash val="solid"/>
              <a:round/>
            </a:ln>
            <a:effectLst/>
          </p:spPr>
          <p:txBody>
            <a:bodyPr wrap="square" lIns="34289" tIns="34289" rIns="34289" bIns="34289" numCol="1" anchor="ctr">
              <a:noAutofit/>
            </a:bodyPr>
            <a:lstStyle/>
            <a:p>
              <a:pPr algn="ctr" defTabSz="385753" hangingPunct="0">
                <a:defRPr sz="1600">
                  <a:solidFill>
                    <a:srgbClr val="FFFFFF"/>
                  </a:solidFill>
                  <a:latin typeface="Arial"/>
                  <a:ea typeface="Arial"/>
                  <a:cs typeface="Arial"/>
                  <a:sym typeface="Arial"/>
                </a:defRPr>
              </a:pPr>
              <a:endParaRPr sz="1200" kern="0">
                <a:solidFill>
                  <a:srgbClr val="FFFFFF"/>
                </a:solidFill>
                <a:latin typeface="Arial"/>
                <a:cs typeface="Arial"/>
                <a:sym typeface="Arial"/>
              </a:endParaRPr>
            </a:p>
          </p:txBody>
        </p:sp>
      </p:grpSp>
      <p:sp>
        <p:nvSpPr>
          <p:cNvPr id="2656" name="Straight Arrow Connector 8"/>
          <p:cNvSpPr/>
          <p:nvPr/>
        </p:nvSpPr>
        <p:spPr>
          <a:xfrm>
            <a:off x="7226433" y="3117043"/>
            <a:ext cx="1563039" cy="511324"/>
          </a:xfrm>
          <a:prstGeom prst="line">
            <a:avLst/>
          </a:prstGeom>
          <a:ln w="25400">
            <a:solidFill>
              <a:srgbClr val="FF0000"/>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kern="0">
              <a:solidFill>
                <a:srgbClr val="000000"/>
              </a:solidFill>
              <a:latin typeface="Calibri" panose="020F0502020204030204"/>
              <a:sym typeface="Helvetica"/>
            </a:endParaRPr>
          </a:p>
        </p:txBody>
      </p:sp>
      <p:sp>
        <p:nvSpPr>
          <p:cNvPr id="2657" name="Straight Arrow Connector 10"/>
          <p:cNvSpPr/>
          <p:nvPr/>
        </p:nvSpPr>
        <p:spPr>
          <a:xfrm flipV="1">
            <a:off x="7220803" y="5030701"/>
            <a:ext cx="1568668" cy="541623"/>
          </a:xfrm>
          <a:prstGeom prst="line">
            <a:avLst/>
          </a:prstGeom>
          <a:ln w="25400">
            <a:solidFill>
              <a:srgbClr val="408000"/>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kern="0">
              <a:solidFill>
                <a:srgbClr val="000000"/>
              </a:solidFill>
              <a:latin typeface="Calibri" panose="020F0502020204030204"/>
              <a:sym typeface="Helvetica"/>
            </a:endParaRPr>
          </a:p>
        </p:txBody>
      </p:sp>
      <p:sp>
        <p:nvSpPr>
          <p:cNvPr id="2658" name="Rectangle 11"/>
          <p:cNvSpPr txBox="1"/>
          <p:nvPr/>
        </p:nvSpPr>
        <p:spPr>
          <a:xfrm>
            <a:off x="4267201" y="2912955"/>
            <a:ext cx="2890092"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403" tIns="9403" rIns="9403" bIns="9403">
            <a:spAutoFit/>
          </a:bodyPr>
          <a:lstStyle>
            <a:lvl1pPr algn="r" defTabSz="160723">
              <a:defRPr>
                <a:solidFill>
                  <a:srgbClr val="C00000"/>
                </a:solidFill>
                <a:latin typeface="Arial"/>
                <a:ea typeface="Arial"/>
                <a:cs typeface="Arial"/>
                <a:sym typeface="Arial"/>
              </a:defRPr>
            </a:lvl1pPr>
          </a:lstStyle>
          <a:p>
            <a:pPr defTabSz="120540" hangingPunct="0">
              <a:defRPr/>
            </a:pPr>
            <a:r>
              <a:rPr kern="0" dirty="0">
                <a:latin typeface="Arial" panose="020B0604020202020204" pitchFamily="34" charset="0"/>
                <a:cs typeface="Arial" panose="020B0604020202020204" pitchFamily="34" charset="0"/>
              </a:rPr>
              <a:t>Staff &amp; visitor hand cleaning</a:t>
            </a:r>
          </a:p>
        </p:txBody>
      </p:sp>
      <p:sp>
        <p:nvSpPr>
          <p:cNvPr id="2659" name="Rectangle 12"/>
          <p:cNvSpPr txBox="1"/>
          <p:nvPr/>
        </p:nvSpPr>
        <p:spPr>
          <a:xfrm>
            <a:off x="5782897" y="5059195"/>
            <a:ext cx="1374396"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403" tIns="9403" rIns="9403" bIns="9403">
            <a:spAutoFit/>
          </a:bodyPr>
          <a:lstStyle>
            <a:lvl1pPr algn="r" defTabSz="160723">
              <a:defRPr>
                <a:solidFill>
                  <a:srgbClr val="804000"/>
                </a:solidFill>
                <a:latin typeface="Arial"/>
                <a:ea typeface="Arial"/>
                <a:cs typeface="Arial"/>
                <a:sym typeface="Arial"/>
              </a:defRPr>
            </a:lvl1pPr>
          </a:lstStyle>
          <a:p>
            <a:pPr defTabSz="120540" hangingPunct="0">
              <a:defRPr/>
            </a:pPr>
            <a:r>
              <a:rPr kern="0" dirty="0">
                <a:latin typeface="Arial" panose="020B0604020202020204" pitchFamily="34" charset="0"/>
                <a:cs typeface="Arial" panose="020B0604020202020204" pitchFamily="34" charset="0"/>
              </a:rPr>
              <a:t>Room traffic</a:t>
            </a:r>
          </a:p>
        </p:txBody>
      </p:sp>
      <p:sp>
        <p:nvSpPr>
          <p:cNvPr id="2660" name="Rectangle 13"/>
          <p:cNvSpPr txBox="1"/>
          <p:nvPr/>
        </p:nvSpPr>
        <p:spPr>
          <a:xfrm>
            <a:off x="5014764" y="5774612"/>
            <a:ext cx="2142528"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403" tIns="9403" rIns="9403" bIns="9403">
            <a:spAutoFit/>
          </a:bodyPr>
          <a:lstStyle>
            <a:lvl1pPr algn="r" defTabSz="160723">
              <a:defRPr>
                <a:solidFill>
                  <a:srgbClr val="30B4EE"/>
                </a:solidFill>
                <a:latin typeface="Arial"/>
                <a:ea typeface="Arial"/>
                <a:cs typeface="Arial"/>
                <a:sym typeface="Arial"/>
              </a:defRPr>
            </a:lvl1pPr>
          </a:lstStyle>
          <a:p>
            <a:pPr defTabSz="120540" hangingPunct="0">
              <a:defRPr/>
            </a:pPr>
            <a:r>
              <a:rPr kern="0" dirty="0">
                <a:solidFill>
                  <a:srgbClr val="0070C0"/>
                </a:solidFill>
                <a:latin typeface="Arial" panose="020B0604020202020204" pitchFamily="34" charset="0"/>
                <a:cs typeface="Arial" panose="020B0604020202020204" pitchFamily="34" charset="0"/>
              </a:rPr>
              <a:t>Outdoor air fractions</a:t>
            </a:r>
          </a:p>
        </p:txBody>
      </p:sp>
      <p:sp>
        <p:nvSpPr>
          <p:cNvPr id="2661" name="Straight Arrow Connector 14"/>
          <p:cNvSpPr/>
          <p:nvPr/>
        </p:nvSpPr>
        <p:spPr>
          <a:xfrm>
            <a:off x="7226435" y="2705260"/>
            <a:ext cx="1563036" cy="720189"/>
          </a:xfrm>
          <a:prstGeom prst="line">
            <a:avLst/>
          </a:prstGeom>
          <a:ln w="25400">
            <a:solidFill>
              <a:srgbClr val="FF8000"/>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sz="1351" kern="0">
              <a:solidFill>
                <a:srgbClr val="000000"/>
              </a:solidFill>
              <a:latin typeface="Calibri" panose="020F0502020204030204"/>
              <a:sym typeface="Helvetica"/>
            </a:endParaRPr>
          </a:p>
        </p:txBody>
      </p:sp>
      <p:sp>
        <p:nvSpPr>
          <p:cNvPr id="2662" name="Rectangle 15"/>
          <p:cNvSpPr txBox="1"/>
          <p:nvPr/>
        </p:nvSpPr>
        <p:spPr>
          <a:xfrm>
            <a:off x="5759140" y="2555248"/>
            <a:ext cx="1398153"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403" tIns="9403" rIns="9403" bIns="9403">
            <a:spAutoFit/>
          </a:bodyPr>
          <a:lstStyle>
            <a:lvl1pPr algn="r" defTabSz="160723">
              <a:defRPr>
                <a:solidFill>
                  <a:srgbClr val="FF8000"/>
                </a:solidFill>
                <a:latin typeface="Arial"/>
                <a:ea typeface="Arial"/>
                <a:cs typeface="Arial"/>
                <a:sym typeface="Arial"/>
              </a:defRPr>
            </a:lvl1pPr>
          </a:lstStyle>
          <a:p>
            <a:pPr defTabSz="120540" hangingPunct="0">
              <a:defRPr/>
            </a:pPr>
            <a:r>
              <a:rPr kern="0" dirty="0">
                <a:latin typeface="Arial" panose="020B0604020202020204" pitchFamily="34" charset="0"/>
                <a:cs typeface="Arial" panose="020B0604020202020204" pitchFamily="34" charset="0"/>
              </a:rPr>
              <a:t>Temperature</a:t>
            </a:r>
          </a:p>
        </p:txBody>
      </p:sp>
      <p:sp>
        <p:nvSpPr>
          <p:cNvPr id="2663" name="Straight Arrow Connector 16"/>
          <p:cNvSpPr/>
          <p:nvPr/>
        </p:nvSpPr>
        <p:spPr>
          <a:xfrm>
            <a:off x="7226432" y="3810811"/>
            <a:ext cx="1580373" cy="147587"/>
          </a:xfrm>
          <a:prstGeom prst="line">
            <a:avLst/>
          </a:prstGeom>
          <a:ln w="25400">
            <a:solidFill>
              <a:srgbClr val="7030A0"/>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kern="0">
              <a:solidFill>
                <a:srgbClr val="000000"/>
              </a:solidFill>
              <a:latin typeface="Calibri" panose="020F0502020204030204"/>
              <a:sym typeface="Helvetica"/>
            </a:endParaRPr>
          </a:p>
        </p:txBody>
      </p:sp>
      <p:sp>
        <p:nvSpPr>
          <p:cNvPr id="2664" name="Straight Arrow Connector 17"/>
          <p:cNvSpPr/>
          <p:nvPr/>
        </p:nvSpPr>
        <p:spPr>
          <a:xfrm>
            <a:off x="7226432" y="4112328"/>
            <a:ext cx="1580373" cy="20912"/>
          </a:xfrm>
          <a:prstGeom prst="line">
            <a:avLst/>
          </a:prstGeom>
          <a:ln w="25400">
            <a:solidFill>
              <a:srgbClr val="006B6C"/>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kern="0">
              <a:solidFill>
                <a:srgbClr val="000000"/>
              </a:solidFill>
              <a:latin typeface="Calibri" panose="020F0502020204030204"/>
              <a:sym typeface="Helvetica"/>
            </a:endParaRPr>
          </a:p>
        </p:txBody>
      </p:sp>
      <p:sp>
        <p:nvSpPr>
          <p:cNvPr id="2665" name="Rectangle 18"/>
          <p:cNvSpPr txBox="1"/>
          <p:nvPr/>
        </p:nvSpPr>
        <p:spPr>
          <a:xfrm>
            <a:off x="6086057" y="3986075"/>
            <a:ext cx="1071235"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403" tIns="9403" rIns="9403" bIns="9403">
            <a:spAutoFit/>
          </a:bodyPr>
          <a:lstStyle/>
          <a:p>
            <a:pPr algn="r" defTabSz="120540" hangingPunct="0">
              <a:defRPr>
                <a:solidFill>
                  <a:srgbClr val="006B6C"/>
                </a:solidFill>
                <a:latin typeface="Arial"/>
                <a:ea typeface="Arial"/>
                <a:cs typeface="Arial"/>
                <a:sym typeface="Arial"/>
              </a:defRPr>
            </a:pPr>
            <a:r>
              <a:rPr kern="0" dirty="0">
                <a:solidFill>
                  <a:srgbClr val="006B6C"/>
                </a:solidFill>
                <a:latin typeface="Arial" panose="020B0604020202020204" pitchFamily="34" charset="0"/>
                <a:cs typeface="Arial" panose="020B0604020202020204" pitchFamily="34" charset="0"/>
                <a:sym typeface="Arial"/>
              </a:rPr>
              <a:t>CO</a:t>
            </a:r>
            <a:r>
              <a:rPr kern="0" baseline="-25000" dirty="0">
                <a:solidFill>
                  <a:srgbClr val="006B6C"/>
                </a:solidFill>
                <a:latin typeface="Arial" panose="020B0604020202020204" pitchFamily="34" charset="0"/>
                <a:cs typeface="Arial" panose="020B0604020202020204" pitchFamily="34" charset="0"/>
                <a:sym typeface="Arial"/>
              </a:rPr>
              <a:t>2 </a:t>
            </a:r>
            <a:r>
              <a:rPr kern="0" dirty="0">
                <a:solidFill>
                  <a:srgbClr val="006B6C"/>
                </a:solidFill>
                <a:latin typeface="Arial" panose="020B0604020202020204" pitchFamily="34" charset="0"/>
                <a:cs typeface="Arial" panose="020B0604020202020204" pitchFamily="34" charset="0"/>
                <a:sym typeface="Arial"/>
              </a:rPr>
              <a:t>level</a:t>
            </a:r>
          </a:p>
        </p:txBody>
      </p:sp>
      <p:sp>
        <p:nvSpPr>
          <p:cNvPr id="2666" name="Rectangle 19"/>
          <p:cNvSpPr txBox="1"/>
          <p:nvPr/>
        </p:nvSpPr>
        <p:spPr>
          <a:xfrm>
            <a:off x="5265996" y="5416902"/>
            <a:ext cx="1891297"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403" tIns="9403" rIns="9403" bIns="9403">
            <a:spAutoFit/>
          </a:bodyPr>
          <a:lstStyle>
            <a:lvl1pPr algn="r" defTabSz="160723">
              <a:defRPr>
                <a:solidFill>
                  <a:srgbClr val="408000"/>
                </a:solidFill>
                <a:latin typeface="Arial"/>
                <a:ea typeface="Arial"/>
                <a:cs typeface="Arial"/>
                <a:sym typeface="Arial"/>
              </a:defRPr>
            </a:lvl1pPr>
          </a:lstStyle>
          <a:p>
            <a:pPr defTabSz="120540" hangingPunct="0">
              <a:defRPr/>
            </a:pPr>
            <a:r>
              <a:rPr kern="0" dirty="0">
                <a:latin typeface="Arial" panose="020B0604020202020204" pitchFamily="34" charset="0"/>
                <a:cs typeface="Arial" panose="020B0604020202020204" pitchFamily="34" charset="0"/>
              </a:rPr>
              <a:t>Room air changes</a:t>
            </a:r>
          </a:p>
        </p:txBody>
      </p:sp>
      <p:sp>
        <p:nvSpPr>
          <p:cNvPr id="2667" name="Straight Arrow Connector 20"/>
          <p:cNvSpPr/>
          <p:nvPr/>
        </p:nvSpPr>
        <p:spPr>
          <a:xfrm flipV="1">
            <a:off x="7233923" y="5289440"/>
            <a:ext cx="1555548" cy="679384"/>
          </a:xfrm>
          <a:prstGeom prst="line">
            <a:avLst/>
          </a:prstGeom>
          <a:ln w="25400">
            <a:solidFill>
              <a:srgbClr val="30B4EE"/>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kern="0">
              <a:solidFill>
                <a:srgbClr val="000000"/>
              </a:solidFill>
              <a:latin typeface="Calibri" panose="020F0502020204030204"/>
              <a:sym typeface="Helvetica"/>
            </a:endParaRPr>
          </a:p>
        </p:txBody>
      </p:sp>
      <p:sp>
        <p:nvSpPr>
          <p:cNvPr id="2668" name="Rectangle 21"/>
          <p:cNvSpPr txBox="1"/>
          <p:nvPr/>
        </p:nvSpPr>
        <p:spPr>
          <a:xfrm>
            <a:off x="6701702" y="3628368"/>
            <a:ext cx="455591"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403" tIns="9403" rIns="9403" bIns="9403">
            <a:spAutoFit/>
          </a:bodyPr>
          <a:lstStyle>
            <a:lvl1pPr algn="r" defTabSz="160723">
              <a:defRPr>
                <a:solidFill>
                  <a:srgbClr val="7030A0"/>
                </a:solidFill>
                <a:latin typeface="Arial"/>
                <a:ea typeface="Arial"/>
                <a:cs typeface="Arial"/>
                <a:sym typeface="Arial"/>
              </a:defRPr>
            </a:lvl1pPr>
          </a:lstStyle>
          <a:p>
            <a:pPr defTabSz="120540" hangingPunct="0">
              <a:defRPr/>
            </a:pPr>
            <a:r>
              <a:rPr kern="0" dirty="0">
                <a:latin typeface="Arial" panose="020B0604020202020204" pitchFamily="34" charset="0"/>
                <a:cs typeface="Arial" panose="020B0604020202020204" pitchFamily="34" charset="0"/>
              </a:rPr>
              <a:t>Lux</a:t>
            </a:r>
          </a:p>
        </p:txBody>
      </p:sp>
      <p:sp>
        <p:nvSpPr>
          <p:cNvPr id="2669" name="TextBox 22"/>
          <p:cNvSpPr txBox="1"/>
          <p:nvPr/>
        </p:nvSpPr>
        <p:spPr>
          <a:xfrm>
            <a:off x="4877654" y="3270662"/>
            <a:ext cx="2279639"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403" tIns="9403" rIns="9403" bIns="9403">
            <a:spAutoFit/>
          </a:bodyPr>
          <a:lstStyle>
            <a:lvl1pPr algn="r" defTabSz="160723">
              <a:defRPr>
                <a:latin typeface="Arial"/>
                <a:ea typeface="Arial"/>
                <a:cs typeface="Arial"/>
                <a:sym typeface="Arial"/>
              </a:defRPr>
            </a:lvl1pPr>
          </a:lstStyle>
          <a:p>
            <a:pPr defTabSz="120540" hangingPunct="0">
              <a:defRPr/>
            </a:pPr>
            <a:r>
              <a:rPr kern="0" dirty="0">
                <a:solidFill>
                  <a:srgbClr val="000000"/>
                </a:solidFill>
                <a:latin typeface="Arial" panose="020B0604020202020204" pitchFamily="34" charset="0"/>
                <a:cs typeface="Arial" panose="020B0604020202020204" pitchFamily="34" charset="0"/>
              </a:rPr>
              <a:t>Room pressurization</a:t>
            </a:r>
          </a:p>
        </p:txBody>
      </p:sp>
      <p:sp>
        <p:nvSpPr>
          <p:cNvPr id="2670" name="Straight Arrow Connector 23"/>
          <p:cNvSpPr/>
          <p:nvPr/>
        </p:nvSpPr>
        <p:spPr>
          <a:xfrm>
            <a:off x="7226432" y="3446534"/>
            <a:ext cx="1574744" cy="343193"/>
          </a:xfrm>
          <a:prstGeom prst="line">
            <a:avLst/>
          </a:prstGeom>
          <a:ln w="25400">
            <a:solidFill>
              <a:srgbClr val="000000"/>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kern="0">
              <a:solidFill>
                <a:srgbClr val="000000"/>
              </a:solidFill>
              <a:latin typeface="Calibri" panose="020F0502020204030204"/>
              <a:sym typeface="Helvetica"/>
            </a:endParaRPr>
          </a:p>
        </p:txBody>
      </p:sp>
      <p:sp>
        <p:nvSpPr>
          <p:cNvPr id="2671" name="Straight Arrow Connector 24"/>
          <p:cNvSpPr/>
          <p:nvPr/>
        </p:nvSpPr>
        <p:spPr>
          <a:xfrm flipV="1">
            <a:off x="7202712" y="4701487"/>
            <a:ext cx="1598464" cy="515077"/>
          </a:xfrm>
          <a:prstGeom prst="line">
            <a:avLst/>
          </a:prstGeom>
          <a:ln w="25400">
            <a:solidFill>
              <a:srgbClr val="803F00"/>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kern="0">
              <a:solidFill>
                <a:srgbClr val="000000"/>
              </a:solidFill>
              <a:latin typeface="Calibri" panose="020F0502020204030204"/>
              <a:sym typeface="Helvetica"/>
            </a:endParaRPr>
          </a:p>
        </p:txBody>
      </p:sp>
      <p:pic>
        <p:nvPicPr>
          <p:cNvPr id="2672" name="Picture 25" descr="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0338" y="4148821"/>
            <a:ext cx="1100813" cy="718163"/>
          </a:xfrm>
          <a:prstGeom prst="rect">
            <a:avLst/>
          </a:prstGeom>
          <a:ln w="12700">
            <a:miter lim="400000"/>
          </a:ln>
        </p:spPr>
      </p:pic>
      <p:sp>
        <p:nvSpPr>
          <p:cNvPr id="2673" name="Rectangle 26"/>
          <p:cNvSpPr txBox="1"/>
          <p:nvPr/>
        </p:nvSpPr>
        <p:spPr>
          <a:xfrm>
            <a:off x="5265996" y="4343782"/>
            <a:ext cx="1891297"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403" tIns="9403" rIns="9403" bIns="9403">
            <a:spAutoFit/>
          </a:bodyPr>
          <a:lstStyle>
            <a:lvl1pPr algn="r" defTabSz="160723">
              <a:defRPr>
                <a:solidFill>
                  <a:srgbClr val="571FFC"/>
                </a:solidFill>
                <a:latin typeface="Arial"/>
                <a:ea typeface="Arial"/>
                <a:cs typeface="Arial"/>
                <a:sym typeface="Arial"/>
              </a:defRPr>
            </a:lvl1pPr>
          </a:lstStyle>
          <a:p>
            <a:pPr defTabSz="120540" hangingPunct="0">
              <a:defRPr/>
            </a:pPr>
            <a:r>
              <a:rPr lang="en-US" kern="0" dirty="0">
                <a:latin typeface="Arial" panose="020B0604020202020204" pitchFamily="34" charset="0"/>
                <a:cs typeface="Arial" panose="020B0604020202020204" pitchFamily="34" charset="0"/>
              </a:rPr>
              <a:t>Absolute humidity</a:t>
            </a:r>
          </a:p>
        </p:txBody>
      </p:sp>
      <p:sp>
        <p:nvSpPr>
          <p:cNvPr id="2674" name="Straight Arrow Connector 51"/>
          <p:cNvSpPr/>
          <p:nvPr/>
        </p:nvSpPr>
        <p:spPr>
          <a:xfrm flipV="1">
            <a:off x="7220803" y="4544382"/>
            <a:ext cx="1580372" cy="323460"/>
          </a:xfrm>
          <a:prstGeom prst="line">
            <a:avLst/>
          </a:prstGeom>
          <a:ln w="25400">
            <a:solidFill>
              <a:srgbClr val="571FFC"/>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kern="0">
              <a:solidFill>
                <a:srgbClr val="000000"/>
              </a:solidFill>
              <a:latin typeface="Calibri" panose="020F0502020204030204"/>
              <a:sym typeface="Helvetica"/>
            </a:endParaRPr>
          </a:p>
        </p:txBody>
      </p:sp>
      <p:pic>
        <p:nvPicPr>
          <p:cNvPr id="33" name="Content Placeholder 3">
            <a:extLst>
              <a:ext uri="{FF2B5EF4-FFF2-40B4-BE49-F238E27FC236}">
                <a16:creationId xmlns:a16="http://schemas.microsoft.com/office/drawing/2014/main" id="{FA9332A7-E9AB-D24C-BB0F-EF73B30090B7}"/>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94215" y="1147706"/>
            <a:ext cx="3011308" cy="4922895"/>
          </a:xfrm>
          <a:prstGeom prst="rect">
            <a:avLst/>
          </a:prstGeom>
        </p:spPr>
      </p:pic>
      <p:sp>
        <p:nvSpPr>
          <p:cNvPr id="35" name="TextBox 13">
            <a:extLst>
              <a:ext uri="{FF2B5EF4-FFF2-40B4-BE49-F238E27FC236}">
                <a16:creationId xmlns:a16="http://schemas.microsoft.com/office/drawing/2014/main" id="{49FAD33F-E2AC-4B76-959A-B41FB8C79EC2}"/>
              </a:ext>
            </a:extLst>
          </p:cNvPr>
          <p:cNvSpPr txBox="1"/>
          <p:nvPr/>
        </p:nvSpPr>
        <p:spPr>
          <a:xfrm>
            <a:off x="6929497" y="1272656"/>
            <a:ext cx="4749552" cy="1241622"/>
          </a:xfrm>
          <a:prstGeom prst="rect">
            <a:avLst/>
          </a:prstGeom>
          <a:ln w="12700">
            <a:solidFill>
              <a:srgbClr val="00206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514345">
              <a:defRPr sz="2000">
                <a:latin typeface="Arial"/>
                <a:ea typeface="Arial"/>
                <a:cs typeface="Arial"/>
                <a:sym typeface="Arial"/>
              </a:defRPr>
            </a:lvl1pPr>
          </a:lstStyle>
          <a:p>
            <a:pPr defTabSz="514332" hangingPunct="0">
              <a:defRPr/>
            </a:pPr>
            <a:r>
              <a:rPr lang="en-US" sz="1867" b="1" u="sng" kern="0" dirty="0">
                <a:solidFill>
                  <a:srgbClr val="0F6FC6">
                    <a:lumMod val="50000"/>
                  </a:srgbClr>
                </a:solidFill>
              </a:rPr>
              <a:t>Study design</a:t>
            </a:r>
          </a:p>
          <a:p>
            <a:pPr defTabSz="514332" hangingPunct="0">
              <a:defRPr/>
            </a:pPr>
            <a:r>
              <a:rPr lang="en-US" sz="1867" kern="0" dirty="0">
                <a:solidFill>
                  <a:srgbClr val="0F6FC6">
                    <a:lumMod val="50000"/>
                  </a:srgbClr>
                </a:solidFill>
              </a:rPr>
              <a:t>Compared patient room data to hospital associated infections to determine key drivers</a:t>
            </a:r>
            <a:endParaRPr sz="1867" kern="0" dirty="0">
              <a:solidFill>
                <a:srgbClr val="0F6FC6">
                  <a:lumMod val="50000"/>
                </a:srgbClr>
              </a:solidFill>
            </a:endParaRPr>
          </a:p>
        </p:txBody>
      </p:sp>
      <p:sp>
        <p:nvSpPr>
          <p:cNvPr id="38" name="Rectangle 26">
            <a:extLst>
              <a:ext uri="{FF2B5EF4-FFF2-40B4-BE49-F238E27FC236}">
                <a16:creationId xmlns:a16="http://schemas.microsoft.com/office/drawing/2014/main" id="{1D554EC0-9967-487B-BBCA-92AC3985159D}"/>
              </a:ext>
            </a:extLst>
          </p:cNvPr>
          <p:cNvSpPr txBox="1"/>
          <p:nvPr/>
        </p:nvSpPr>
        <p:spPr>
          <a:xfrm>
            <a:off x="5292937" y="4701488"/>
            <a:ext cx="1864355" cy="29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403" tIns="9403" rIns="9403" bIns="9403">
            <a:spAutoFit/>
          </a:bodyPr>
          <a:lstStyle>
            <a:lvl1pPr algn="r" defTabSz="160723">
              <a:defRPr>
                <a:solidFill>
                  <a:srgbClr val="571FFC"/>
                </a:solidFill>
                <a:latin typeface="Arial"/>
                <a:ea typeface="Arial"/>
                <a:cs typeface="Arial"/>
                <a:sym typeface="Arial"/>
              </a:defRPr>
            </a:lvl1pPr>
          </a:lstStyle>
          <a:p>
            <a:pPr defTabSz="120540" hangingPunct="0">
              <a:defRPr/>
            </a:pPr>
            <a:r>
              <a:rPr kern="0" dirty="0">
                <a:latin typeface="Arial" panose="020B0604020202020204" pitchFamily="34" charset="0"/>
                <a:cs typeface="Arial" panose="020B0604020202020204" pitchFamily="34" charset="0"/>
              </a:rPr>
              <a:t>Relative humidity</a:t>
            </a:r>
            <a:endParaRPr lang="en-US" kern="0" dirty="0">
              <a:latin typeface="Arial" panose="020B0604020202020204" pitchFamily="34" charset="0"/>
              <a:cs typeface="Arial" panose="020B0604020202020204" pitchFamily="34" charset="0"/>
            </a:endParaRPr>
          </a:p>
        </p:txBody>
      </p:sp>
      <p:sp>
        <p:nvSpPr>
          <p:cNvPr id="39" name="Straight Arrow Connector 51">
            <a:extLst>
              <a:ext uri="{FF2B5EF4-FFF2-40B4-BE49-F238E27FC236}">
                <a16:creationId xmlns:a16="http://schemas.microsoft.com/office/drawing/2014/main" id="{961F98AE-9714-428E-888E-D0133FA58775}"/>
              </a:ext>
            </a:extLst>
          </p:cNvPr>
          <p:cNvSpPr/>
          <p:nvPr/>
        </p:nvSpPr>
        <p:spPr>
          <a:xfrm flipV="1">
            <a:off x="7220805" y="4298642"/>
            <a:ext cx="1580372" cy="239985"/>
          </a:xfrm>
          <a:prstGeom prst="line">
            <a:avLst/>
          </a:prstGeom>
          <a:ln w="25400">
            <a:solidFill>
              <a:srgbClr val="571FFC"/>
            </a:solidFill>
            <a:tailEnd type="triangle"/>
          </a:ln>
          <a:effectLst>
            <a:outerShdw blurRad="38100" dist="25400" dir="5400000" rotWithShape="0">
              <a:srgbClr val="000000">
                <a:alpha val="50000"/>
              </a:srgbClr>
            </a:outerShdw>
          </a:effectLst>
        </p:spPr>
        <p:txBody>
          <a:bodyPr lIns="34289" rIns="34289"/>
          <a:lstStyle/>
          <a:p>
            <a:pPr defTabSz="685783" hangingPunct="0">
              <a:defRPr/>
            </a:pPr>
            <a:endParaRPr kern="0">
              <a:solidFill>
                <a:srgbClr val="000000"/>
              </a:solidFill>
              <a:latin typeface="Calibri" panose="020F0502020204030204"/>
              <a:sym typeface="Helvetica"/>
            </a:endParaRPr>
          </a:p>
        </p:txBody>
      </p:sp>
      <p:sp>
        <p:nvSpPr>
          <p:cNvPr id="36" name="Title 7">
            <a:extLst>
              <a:ext uri="{FF2B5EF4-FFF2-40B4-BE49-F238E27FC236}">
                <a16:creationId xmlns:a16="http://schemas.microsoft.com/office/drawing/2014/main" id="{35D59EC7-CE44-A442-90D1-A0AA241754BD}"/>
              </a:ext>
            </a:extLst>
          </p:cNvPr>
          <p:cNvSpPr txBox="1"/>
          <p:nvPr/>
        </p:nvSpPr>
        <p:spPr>
          <a:xfrm>
            <a:off x="489906" y="320483"/>
            <a:ext cx="11397293" cy="56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5" tIns="34285" rIns="34285" bIns="34285">
            <a:spAutoFit/>
          </a:bodyPr>
          <a:lstStyle>
            <a:defPPr>
              <a:defRPr lang="en-US"/>
            </a:defPPr>
            <a:lvl1pPr>
              <a:lnSpc>
                <a:spcPct val="90000"/>
              </a:lnSpc>
              <a:defRPr sz="3200">
                <a:solidFill>
                  <a:schemeClr val="bg1"/>
                </a:solidFill>
                <a:latin typeface="+mj-lt"/>
                <a:ea typeface="+mj-ea"/>
                <a:cs typeface="+mj-cs"/>
              </a:defRPr>
            </a:lvl1pPr>
          </a:lstStyle>
          <a:p>
            <a:r>
              <a:rPr lang="en-US" sz="3600" dirty="0">
                <a:latin typeface="+mn-lt"/>
              </a:rPr>
              <a:t>Indoor factors contribute to infections</a:t>
            </a:r>
            <a:endParaRPr sz="3600" dirty="0">
              <a:latin typeface="+mn-lt"/>
            </a:endParaRPr>
          </a:p>
        </p:txBody>
      </p:sp>
    </p:spTree>
    <p:extLst>
      <p:ext uri="{BB962C8B-B14F-4D97-AF65-F5344CB8AC3E}">
        <p14:creationId xmlns:p14="http://schemas.microsoft.com/office/powerpoint/2010/main" val="29696741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89" name="Picture 2" descr="Picture 2"/>
          <p:cNvPicPr>
            <a:picLocks noChangeAspect="1"/>
          </p:cNvPicPr>
          <p:nvPr/>
        </p:nvPicPr>
        <p:blipFill>
          <a:blip r:embed="rId3"/>
          <a:stretch>
            <a:fillRect/>
          </a:stretch>
        </p:blipFill>
        <p:spPr>
          <a:xfrm>
            <a:off x="2027382" y="1159087"/>
            <a:ext cx="10047499" cy="5612416"/>
          </a:xfrm>
          <a:prstGeom prst="rect">
            <a:avLst/>
          </a:prstGeom>
          <a:ln w="12700">
            <a:miter lim="400000"/>
          </a:ln>
        </p:spPr>
      </p:pic>
      <p:sp>
        <p:nvSpPr>
          <p:cNvPr id="690" name="Rectangle"/>
          <p:cNvSpPr/>
          <p:nvPr/>
        </p:nvSpPr>
        <p:spPr>
          <a:xfrm>
            <a:off x="4149116" y="2510354"/>
            <a:ext cx="1278935" cy="272123"/>
          </a:xfrm>
          <a:prstGeom prst="rect">
            <a:avLst/>
          </a:prstGeom>
          <a:solidFill>
            <a:srgbClr val="FFFFFF"/>
          </a:solidFill>
          <a:ln w="12700">
            <a:miter lim="400000"/>
          </a:ln>
        </p:spPr>
        <p:txBody>
          <a:bodyPr lIns="34289" rIns="34289"/>
          <a:lstStyle/>
          <a:p>
            <a:pPr algn="ctr" defTabSz="120542">
              <a:defRPr sz="1100"/>
            </a:pPr>
            <a:endParaRPr sz="825"/>
          </a:p>
        </p:txBody>
      </p:sp>
      <p:sp>
        <p:nvSpPr>
          <p:cNvPr id="691" name="Average RH for all patient rooms"/>
          <p:cNvSpPr txBox="1"/>
          <p:nvPr/>
        </p:nvSpPr>
        <p:spPr>
          <a:xfrm>
            <a:off x="4149116" y="2510354"/>
            <a:ext cx="1278935" cy="272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402" tIns="9402" rIns="9402" bIns="9402">
            <a:spAutoFit/>
          </a:bodyPr>
          <a:lstStyle>
            <a:lvl1pPr algn="ctr" defTabSz="160723">
              <a:defRPr sz="1100" b="1">
                <a:solidFill>
                  <a:srgbClr val="0432FF"/>
                </a:solidFill>
                <a:latin typeface="Arial"/>
                <a:ea typeface="Arial"/>
                <a:cs typeface="Arial"/>
                <a:sym typeface="Arial"/>
              </a:defRPr>
            </a:lvl1pPr>
          </a:lstStyle>
          <a:p>
            <a:r>
              <a:rPr sz="825"/>
              <a:t>Average RH for all patient rooms</a:t>
            </a:r>
          </a:p>
        </p:txBody>
      </p:sp>
      <p:grpSp>
        <p:nvGrpSpPr>
          <p:cNvPr id="694" name="Group 9"/>
          <p:cNvGrpSpPr/>
          <p:nvPr/>
        </p:nvGrpSpPr>
        <p:grpSpPr>
          <a:xfrm>
            <a:off x="117119" y="1458371"/>
            <a:ext cx="1892354" cy="1188044"/>
            <a:chOff x="0" y="0"/>
            <a:chExt cx="1820509" cy="1379879"/>
          </a:xfrm>
        </p:grpSpPr>
        <p:pic>
          <p:nvPicPr>
            <p:cNvPr id="692" name="Picture 10" descr="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1793602" cy="1379877"/>
            </a:xfrm>
            <a:prstGeom prst="rect">
              <a:avLst/>
            </a:prstGeom>
            <a:ln w="12700" cap="flat">
              <a:noFill/>
              <a:miter lim="400000"/>
            </a:ln>
            <a:effectLst/>
          </p:spPr>
        </p:pic>
        <p:sp>
          <p:nvSpPr>
            <p:cNvPr id="693" name="Oval 11"/>
            <p:cNvSpPr/>
            <p:nvPr/>
          </p:nvSpPr>
          <p:spPr>
            <a:xfrm>
              <a:off x="1328907" y="1118227"/>
              <a:ext cx="491603" cy="261653"/>
            </a:xfrm>
            <a:prstGeom prst="ellipse">
              <a:avLst/>
            </a:prstGeom>
            <a:noFill/>
            <a:ln w="28575" cap="flat">
              <a:solidFill>
                <a:srgbClr val="FF0000"/>
              </a:solidFill>
              <a:prstDash val="solid"/>
              <a:round/>
            </a:ln>
            <a:effectLst/>
          </p:spPr>
          <p:txBody>
            <a:bodyPr wrap="square" lIns="34289" tIns="34289" rIns="34289" bIns="34289" numCol="1" anchor="ctr">
              <a:noAutofit/>
            </a:bodyPr>
            <a:lstStyle/>
            <a:p>
              <a:pPr algn="ctr">
                <a:defRPr>
                  <a:solidFill>
                    <a:srgbClr val="FFFFFF"/>
                  </a:solidFill>
                </a:defRPr>
              </a:pPr>
              <a:endParaRPr sz="1350"/>
            </a:p>
          </p:txBody>
        </p:sp>
      </p:grpSp>
      <p:sp>
        <p:nvSpPr>
          <p:cNvPr id="695" name="Text Placeholder 1"/>
          <p:cNvSpPr txBox="1"/>
          <p:nvPr/>
        </p:nvSpPr>
        <p:spPr>
          <a:xfrm>
            <a:off x="405194" y="321213"/>
            <a:ext cx="10449853" cy="5678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5" tIns="34285" rIns="34285" bIns="34285">
            <a:spAutoFit/>
          </a:bodyPr>
          <a:lstStyle>
            <a:defPPr>
              <a:defRPr lang="en-US"/>
            </a:defPPr>
            <a:lvl1pPr>
              <a:lnSpc>
                <a:spcPct val="90000"/>
              </a:lnSpc>
              <a:defRPr sz="3600">
                <a:solidFill>
                  <a:schemeClr val="bg1"/>
                </a:solidFill>
                <a:ea typeface="+mj-ea"/>
                <a:cs typeface="+mj-cs"/>
              </a:defRPr>
            </a:lvl1pPr>
          </a:lstStyle>
          <a:p>
            <a:r>
              <a:rPr dirty="0"/>
              <a:t>As patient room RH went down, </a:t>
            </a:r>
            <a:r>
              <a:rPr lang="en-US" dirty="0"/>
              <a:t>infections</a:t>
            </a:r>
            <a:r>
              <a:rPr dirty="0"/>
              <a:t> went up!</a:t>
            </a:r>
          </a:p>
        </p:txBody>
      </p:sp>
    </p:spTree>
    <p:extLst>
      <p:ext uri="{BB962C8B-B14F-4D97-AF65-F5344CB8AC3E}">
        <p14:creationId xmlns:p14="http://schemas.microsoft.com/office/powerpoint/2010/main" val="172968257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1" name="TextBox 12"/>
          <p:cNvSpPr txBox="1"/>
          <p:nvPr/>
        </p:nvSpPr>
        <p:spPr>
          <a:xfrm>
            <a:off x="-11633" y="3194844"/>
            <a:ext cx="1075697" cy="623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lgn="r" defTabSz="385749">
              <a:defRPr>
                <a:latin typeface="Arial"/>
                <a:ea typeface="Arial"/>
                <a:cs typeface="Arial"/>
                <a:sym typeface="Arial"/>
              </a:defRPr>
            </a:lvl1pPr>
          </a:lstStyle>
          <a:p>
            <a:r>
              <a:rPr dirty="0"/>
              <a:t>avg # of infections</a:t>
            </a:r>
          </a:p>
        </p:txBody>
      </p:sp>
      <p:grpSp>
        <p:nvGrpSpPr>
          <p:cNvPr id="716" name="Group 24"/>
          <p:cNvGrpSpPr/>
          <p:nvPr/>
        </p:nvGrpSpPr>
        <p:grpSpPr>
          <a:xfrm>
            <a:off x="1064064" y="1099786"/>
            <a:ext cx="8316506" cy="5402053"/>
            <a:chOff x="-90894" y="9827"/>
            <a:chExt cx="7755401" cy="5420443"/>
          </a:xfrm>
        </p:grpSpPr>
        <p:grpSp>
          <p:nvGrpSpPr>
            <p:cNvPr id="714" name="Picture 11"/>
            <p:cNvGrpSpPr/>
            <p:nvPr/>
          </p:nvGrpSpPr>
          <p:grpSpPr>
            <a:xfrm>
              <a:off x="-90894" y="9829"/>
              <a:ext cx="7755401" cy="5420441"/>
              <a:chOff x="-90894" y="-1"/>
              <a:chExt cx="7755400" cy="5420439"/>
            </a:xfrm>
          </p:grpSpPr>
          <p:sp>
            <p:nvSpPr>
              <p:cNvPr id="712" name="Rectangle"/>
              <p:cNvSpPr/>
              <p:nvPr/>
            </p:nvSpPr>
            <p:spPr>
              <a:xfrm>
                <a:off x="-1" y="-1"/>
                <a:ext cx="7420510" cy="5186375"/>
              </a:xfrm>
              <a:prstGeom prst="rect">
                <a:avLst/>
              </a:prstGeom>
              <a:solidFill>
                <a:srgbClr val="FFFFFF"/>
              </a:solidFill>
              <a:ln w="12700" cap="flat">
                <a:noFill/>
                <a:miter lim="400000"/>
              </a:ln>
              <a:effectLst/>
            </p:spPr>
            <p:txBody>
              <a:bodyPr wrap="square" lIns="34289" tIns="34289" rIns="34289" bIns="34289" numCol="1" anchor="ctr">
                <a:noAutofit/>
              </a:bodyPr>
              <a:lstStyle/>
              <a:p>
                <a:endParaRPr sz="1350"/>
              </a:p>
            </p:txBody>
          </p:sp>
          <p:pic>
            <p:nvPicPr>
              <p:cNvPr id="713" name="image50.pdf" descr="image50.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894" y="-1"/>
                <a:ext cx="7755400" cy="5420439"/>
              </a:xfrm>
              <a:prstGeom prst="rect">
                <a:avLst/>
              </a:prstGeom>
              <a:ln w="12700" cap="flat">
                <a:noFill/>
                <a:miter lim="400000"/>
              </a:ln>
              <a:effectLst/>
            </p:spPr>
          </p:pic>
        </p:grpSp>
        <p:sp>
          <p:nvSpPr>
            <p:cNvPr id="715" name="Rectangle 8"/>
            <p:cNvSpPr/>
            <p:nvPr/>
          </p:nvSpPr>
          <p:spPr>
            <a:xfrm>
              <a:off x="4394688" y="9827"/>
              <a:ext cx="2087764" cy="4586640"/>
            </a:xfrm>
            <a:prstGeom prst="rect">
              <a:avLst/>
            </a:prstGeom>
            <a:solidFill>
              <a:srgbClr val="BDD7EE">
                <a:alpha val="43000"/>
              </a:srgbClr>
            </a:solidFill>
            <a:ln w="12700" cap="flat">
              <a:noFill/>
              <a:miter lim="400000"/>
            </a:ln>
            <a:effectLst/>
          </p:spPr>
          <p:txBody>
            <a:bodyPr wrap="square" lIns="34289" tIns="34289" rIns="34289" bIns="34289" numCol="1" anchor="ctr">
              <a:noAutofit/>
            </a:bodyPr>
            <a:lstStyle/>
            <a:p>
              <a:pPr defTabSz="289312">
                <a:defRPr sz="700">
                  <a:solidFill>
                    <a:srgbClr val="FFFFFF"/>
                  </a:solidFill>
                </a:defRPr>
              </a:pPr>
              <a:endParaRPr sz="525"/>
            </a:p>
          </p:txBody>
        </p:sp>
      </p:grpSp>
      <p:sp>
        <p:nvSpPr>
          <p:cNvPr id="717" name="TextBox 4"/>
          <p:cNvSpPr txBox="1"/>
          <p:nvPr/>
        </p:nvSpPr>
        <p:spPr>
          <a:xfrm>
            <a:off x="10242325" y="2227405"/>
            <a:ext cx="2274119" cy="3393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defTabSz="514336">
              <a:defRPr>
                <a:latin typeface="Arial"/>
                <a:ea typeface="Arial"/>
                <a:cs typeface="Arial"/>
                <a:sym typeface="Arial"/>
              </a:defRPr>
            </a:pPr>
            <a:r>
              <a:rPr dirty="0"/>
              <a:t>Respiratory </a:t>
            </a:r>
          </a:p>
          <a:p>
            <a:pPr defTabSz="514336">
              <a:defRPr>
                <a:latin typeface="Arial"/>
                <a:ea typeface="Arial"/>
                <a:cs typeface="Arial"/>
                <a:sym typeface="Arial"/>
              </a:defRPr>
            </a:pPr>
            <a:r>
              <a:rPr dirty="0"/>
              <a:t>(bacterial &amp; viral)</a:t>
            </a:r>
          </a:p>
          <a:p>
            <a:pPr defTabSz="514336">
              <a:defRPr>
                <a:latin typeface="游ゴシック"/>
                <a:ea typeface="游ゴシック"/>
                <a:cs typeface="游ゴシック"/>
                <a:sym typeface="游ゴシック"/>
              </a:defRPr>
            </a:pPr>
            <a:r>
              <a:rPr dirty="0"/>
              <a:t>　　　</a:t>
            </a:r>
            <a:endParaRPr dirty="0">
              <a:ea typeface="Arial"/>
              <a:cs typeface="Arial"/>
              <a:sym typeface="Arial"/>
            </a:endParaRPr>
          </a:p>
          <a:p>
            <a:pPr defTabSz="514336">
              <a:defRPr>
                <a:latin typeface="Arial"/>
                <a:ea typeface="Arial"/>
                <a:cs typeface="Arial"/>
                <a:sym typeface="Arial"/>
              </a:defRPr>
            </a:pPr>
            <a:r>
              <a:rPr dirty="0"/>
              <a:t>Gastrointestinal  </a:t>
            </a:r>
          </a:p>
          <a:p>
            <a:pPr defTabSz="514336">
              <a:defRPr>
                <a:latin typeface="Arial"/>
                <a:ea typeface="Arial"/>
                <a:cs typeface="Arial"/>
                <a:sym typeface="Arial"/>
              </a:defRPr>
            </a:pPr>
            <a:r>
              <a:rPr lang="en-US" dirty="0"/>
              <a:t>(</a:t>
            </a:r>
            <a:r>
              <a:rPr dirty="0"/>
              <a:t>Noro-virus, C diff) </a:t>
            </a:r>
          </a:p>
          <a:p>
            <a:pPr defTabSz="514336">
              <a:defRPr>
                <a:latin typeface="Arial"/>
                <a:ea typeface="Arial"/>
                <a:cs typeface="Arial"/>
                <a:sym typeface="Arial"/>
              </a:defRPr>
            </a:pPr>
            <a:endParaRPr dirty="0"/>
          </a:p>
          <a:p>
            <a:pPr defTabSz="514336">
              <a:defRPr>
                <a:latin typeface="Arial"/>
                <a:ea typeface="Arial"/>
                <a:cs typeface="Arial"/>
                <a:sym typeface="Arial"/>
              </a:defRPr>
            </a:pPr>
            <a:r>
              <a:rPr dirty="0"/>
              <a:t>Urinary tract infections</a:t>
            </a:r>
            <a:r>
              <a:rPr dirty="0">
                <a:ea typeface="游ゴシック"/>
                <a:cs typeface="游ゴシック"/>
                <a:sym typeface="游ゴシック"/>
              </a:rPr>
              <a:t>　　　　　 　</a:t>
            </a:r>
          </a:p>
          <a:p>
            <a:pPr defTabSz="514336">
              <a:defRPr>
                <a:latin typeface="游ゴシック"/>
                <a:ea typeface="游ゴシック"/>
                <a:cs typeface="游ゴシック"/>
                <a:sym typeface="游ゴシック"/>
              </a:defRPr>
            </a:pPr>
            <a:endParaRPr dirty="0">
              <a:ea typeface="游ゴシック"/>
              <a:cs typeface="游ゴシック"/>
              <a:sym typeface="游ゴシック"/>
            </a:endParaRPr>
          </a:p>
          <a:p>
            <a:pPr defTabSz="514336">
              <a:defRPr>
                <a:latin typeface="Arial"/>
                <a:ea typeface="Arial"/>
                <a:cs typeface="Arial"/>
                <a:sym typeface="Arial"/>
              </a:defRPr>
            </a:pPr>
            <a:r>
              <a:rPr dirty="0"/>
              <a:t>Cellulitis</a:t>
            </a:r>
            <a:r>
              <a:rPr dirty="0">
                <a:ea typeface="游ゴシック"/>
                <a:cs typeface="游ゴシック"/>
                <a:sym typeface="游ゴシック"/>
              </a:rPr>
              <a:t>　　　　</a:t>
            </a:r>
          </a:p>
          <a:p>
            <a:pPr defTabSz="514336">
              <a:defRPr>
                <a:latin typeface="游ゴシック"/>
                <a:ea typeface="游ゴシック"/>
                <a:cs typeface="游ゴシック"/>
                <a:sym typeface="游ゴシック"/>
              </a:defRPr>
            </a:pPr>
            <a:endParaRPr dirty="0">
              <a:ea typeface="游ゴシック"/>
              <a:cs typeface="游ゴシック"/>
              <a:sym typeface="游ゴシック"/>
            </a:endParaRPr>
          </a:p>
          <a:p>
            <a:pPr defTabSz="514336">
              <a:defRPr>
                <a:latin typeface="Arial"/>
                <a:ea typeface="Arial"/>
                <a:cs typeface="Arial"/>
                <a:sym typeface="Arial"/>
              </a:defRPr>
            </a:pPr>
            <a:r>
              <a:rPr dirty="0"/>
              <a:t>Eye infections</a:t>
            </a:r>
            <a:r>
              <a:rPr dirty="0">
                <a:ea typeface="游ゴシック"/>
                <a:cs typeface="游ゴシック"/>
                <a:sym typeface="游ゴシック"/>
              </a:rPr>
              <a:t>　　　　　　</a:t>
            </a:r>
          </a:p>
        </p:txBody>
      </p:sp>
      <p:sp>
        <p:nvSpPr>
          <p:cNvPr id="723" name="Text Placeholder 1"/>
          <p:cNvSpPr txBox="1"/>
          <p:nvPr/>
        </p:nvSpPr>
        <p:spPr>
          <a:xfrm>
            <a:off x="398658" y="56213"/>
            <a:ext cx="10181095" cy="1066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5" tIns="34285" rIns="34285" bIns="34285">
            <a:spAutoFit/>
          </a:bodyPr>
          <a:lstStyle>
            <a:defPPr>
              <a:defRPr lang="en-US"/>
            </a:defPPr>
            <a:lvl1pPr>
              <a:lnSpc>
                <a:spcPct val="90000"/>
              </a:lnSpc>
              <a:defRPr sz="3600">
                <a:solidFill>
                  <a:schemeClr val="bg1"/>
                </a:solidFill>
                <a:ea typeface="+mj-ea"/>
                <a:cs typeface="+mj-cs"/>
              </a:defRPr>
            </a:lvl1pPr>
          </a:lstStyle>
          <a:p>
            <a:r>
              <a:rPr lang="en-US" dirty="0"/>
              <a:t>Nursing home study: Inf</a:t>
            </a:r>
            <a:r>
              <a:rPr dirty="0"/>
              <a:t>ection </a:t>
            </a:r>
            <a:r>
              <a:rPr lang="en-US" dirty="0"/>
              <a:t>rates</a:t>
            </a:r>
            <a:r>
              <a:rPr dirty="0"/>
              <a:t> were lowest when </a:t>
            </a:r>
            <a:r>
              <a:rPr lang="en-US" dirty="0"/>
              <a:t>indoor </a:t>
            </a:r>
            <a:r>
              <a:rPr dirty="0"/>
              <a:t>RH = 40-60%</a:t>
            </a:r>
          </a:p>
        </p:txBody>
      </p:sp>
      <p:sp>
        <p:nvSpPr>
          <p:cNvPr id="724" name="TextBox 2"/>
          <p:cNvSpPr txBox="1"/>
          <p:nvPr/>
        </p:nvSpPr>
        <p:spPr>
          <a:xfrm>
            <a:off x="5591642" y="5952036"/>
            <a:ext cx="636560" cy="346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289317">
              <a:defRPr>
                <a:latin typeface="Arial"/>
                <a:ea typeface="Arial"/>
                <a:cs typeface="Arial"/>
                <a:sym typeface="Arial"/>
              </a:defRPr>
            </a:lvl1pPr>
          </a:lstStyle>
          <a:p>
            <a:r>
              <a:rPr dirty="0"/>
              <a:t>40 %</a:t>
            </a:r>
          </a:p>
        </p:txBody>
      </p:sp>
      <p:sp>
        <p:nvSpPr>
          <p:cNvPr id="725" name="TextBox 2"/>
          <p:cNvSpPr txBox="1"/>
          <p:nvPr/>
        </p:nvSpPr>
        <p:spPr>
          <a:xfrm>
            <a:off x="7737310" y="5964288"/>
            <a:ext cx="643250" cy="346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289317">
              <a:defRPr>
                <a:latin typeface="Arial"/>
                <a:ea typeface="Arial"/>
                <a:cs typeface="Arial"/>
                <a:sym typeface="Arial"/>
              </a:defRPr>
            </a:lvl1pPr>
          </a:lstStyle>
          <a:p>
            <a:r>
              <a:rPr dirty="0"/>
              <a:t>60 %</a:t>
            </a:r>
          </a:p>
        </p:txBody>
      </p:sp>
      <p:sp>
        <p:nvSpPr>
          <p:cNvPr id="726" name="Straight Connector 17"/>
          <p:cNvSpPr/>
          <p:nvPr/>
        </p:nvSpPr>
        <p:spPr>
          <a:xfrm flipV="1">
            <a:off x="2320190" y="3806618"/>
            <a:ext cx="6453108" cy="472488"/>
          </a:xfrm>
          <a:prstGeom prst="line">
            <a:avLst/>
          </a:prstGeom>
          <a:ln w="41275">
            <a:solidFill>
              <a:srgbClr val="00B050">
                <a:alpha val="62000"/>
              </a:srgbClr>
            </a:solidFill>
            <a:prstDash val="dash"/>
            <a:miter/>
          </a:ln>
        </p:spPr>
        <p:txBody>
          <a:bodyPr lIns="34289" rIns="34289"/>
          <a:lstStyle/>
          <a:p>
            <a:endParaRPr sz="1350"/>
          </a:p>
        </p:txBody>
      </p:sp>
      <p:sp>
        <p:nvSpPr>
          <p:cNvPr id="727" name="Straight Connector 21"/>
          <p:cNvSpPr/>
          <p:nvPr/>
        </p:nvSpPr>
        <p:spPr>
          <a:xfrm>
            <a:off x="2320189" y="4007644"/>
            <a:ext cx="6338035" cy="1408734"/>
          </a:xfrm>
          <a:prstGeom prst="line">
            <a:avLst/>
          </a:prstGeom>
          <a:ln w="31750">
            <a:solidFill>
              <a:srgbClr val="7030A0">
                <a:alpha val="49000"/>
              </a:srgbClr>
            </a:solidFill>
            <a:prstDash val="lgDashDot"/>
            <a:miter/>
          </a:ln>
        </p:spPr>
        <p:txBody>
          <a:bodyPr lIns="34289" rIns="34289"/>
          <a:lstStyle/>
          <a:p>
            <a:endParaRPr sz="1350"/>
          </a:p>
        </p:txBody>
      </p:sp>
      <p:sp>
        <p:nvSpPr>
          <p:cNvPr id="728" name="TextBox 2"/>
          <p:cNvSpPr txBox="1"/>
          <p:nvPr/>
        </p:nvSpPr>
        <p:spPr>
          <a:xfrm>
            <a:off x="3776931" y="5960050"/>
            <a:ext cx="1363295" cy="346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385749">
              <a:defRPr>
                <a:latin typeface="Arial"/>
                <a:ea typeface="Arial"/>
                <a:cs typeface="Arial"/>
                <a:sym typeface="Arial"/>
              </a:defRPr>
            </a:lvl1pPr>
          </a:lstStyle>
          <a:p>
            <a:r>
              <a:rPr dirty="0"/>
              <a:t>Indoor RH</a:t>
            </a:r>
          </a:p>
        </p:txBody>
      </p:sp>
      <p:cxnSp>
        <p:nvCxnSpPr>
          <p:cNvPr id="3" name="Straight Connector 2">
            <a:extLst>
              <a:ext uri="{FF2B5EF4-FFF2-40B4-BE49-F238E27FC236}">
                <a16:creationId xmlns:a16="http://schemas.microsoft.com/office/drawing/2014/main" id="{8DD0B83A-E2B9-5946-9B2D-C68FF1C6FF83}"/>
              </a:ext>
            </a:extLst>
          </p:cNvPr>
          <p:cNvCxnSpPr/>
          <p:nvPr/>
        </p:nvCxnSpPr>
        <p:spPr>
          <a:xfrm>
            <a:off x="9430799" y="2434281"/>
            <a:ext cx="578176" cy="0"/>
          </a:xfrm>
          <a:prstGeom prst="line">
            <a:avLst/>
          </a:prstGeom>
          <a:ln w="539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092546-222C-4F44-90D8-1F795CC7CDD0}"/>
              </a:ext>
            </a:extLst>
          </p:cNvPr>
          <p:cNvCxnSpPr/>
          <p:nvPr/>
        </p:nvCxnSpPr>
        <p:spPr>
          <a:xfrm>
            <a:off x="9445619" y="3241590"/>
            <a:ext cx="578176"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D20138-B590-C24C-996C-642370E86210}"/>
              </a:ext>
            </a:extLst>
          </p:cNvPr>
          <p:cNvCxnSpPr/>
          <p:nvPr/>
        </p:nvCxnSpPr>
        <p:spPr>
          <a:xfrm>
            <a:off x="9467070" y="4061106"/>
            <a:ext cx="578176" cy="0"/>
          </a:xfrm>
          <a:prstGeom prst="line">
            <a:avLst/>
          </a:prstGeom>
          <a:ln w="539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3890B1-4A22-EB42-8D05-4425A62046FE}"/>
              </a:ext>
            </a:extLst>
          </p:cNvPr>
          <p:cNvCxnSpPr/>
          <p:nvPr/>
        </p:nvCxnSpPr>
        <p:spPr>
          <a:xfrm>
            <a:off x="9467070" y="4839730"/>
            <a:ext cx="578176" cy="0"/>
          </a:xfrm>
          <a:prstGeom prst="line">
            <a:avLst/>
          </a:prstGeom>
          <a:ln w="53975">
            <a:solidFill>
              <a:srgbClr val="7030A0"/>
            </a:solidFill>
            <a:prstDash val="dash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05D39A5-ED2E-7546-9713-BEE2D3B287AB}"/>
              </a:ext>
            </a:extLst>
          </p:cNvPr>
          <p:cNvCxnSpPr/>
          <p:nvPr/>
        </p:nvCxnSpPr>
        <p:spPr>
          <a:xfrm>
            <a:off x="9467070" y="5416378"/>
            <a:ext cx="578176" cy="0"/>
          </a:xfrm>
          <a:prstGeom prst="line">
            <a:avLst/>
          </a:prstGeom>
          <a:ln w="539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90388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5" name="Picture 5" descr="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7509" y="1247806"/>
            <a:ext cx="3200436" cy="2367169"/>
          </a:xfrm>
          <a:prstGeom prst="rect">
            <a:avLst/>
          </a:prstGeom>
          <a:ln w="12700">
            <a:miter lim="400000"/>
          </a:ln>
        </p:spPr>
      </p:pic>
      <p:sp>
        <p:nvSpPr>
          <p:cNvPr id="2736" name="TextBox 9"/>
          <p:cNvSpPr txBox="1"/>
          <p:nvPr/>
        </p:nvSpPr>
        <p:spPr>
          <a:xfrm>
            <a:off x="3806010" y="1713805"/>
            <a:ext cx="457997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514345">
              <a:defRPr sz="2200">
                <a:latin typeface="Arial"/>
                <a:ea typeface="Arial"/>
                <a:cs typeface="Arial"/>
                <a:sym typeface="Arial"/>
              </a:defRPr>
            </a:lvl1pPr>
          </a:lstStyle>
          <a:p>
            <a:pPr marL="0" marR="0" lvl="0" indent="0" algn="ctr" defTabSz="514345"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rgbClr val="000000"/>
                </a:solidFill>
                <a:effectLst/>
                <a:uLnTx/>
                <a:uFillTx/>
                <a:latin typeface="Arial"/>
                <a:cs typeface="Arial"/>
                <a:sym typeface="Arial"/>
              </a:rPr>
              <a:t>January 25 – March 11 (32 days)</a:t>
            </a:r>
          </a:p>
        </p:txBody>
      </p:sp>
      <p:graphicFrame>
        <p:nvGraphicFramePr>
          <p:cNvPr id="2737" name="Table 16"/>
          <p:cNvGraphicFramePr/>
          <p:nvPr>
            <p:extLst>
              <p:ext uri="{D42A27DB-BD31-4B8C-83A1-F6EECF244321}">
                <p14:modId xmlns:p14="http://schemas.microsoft.com/office/powerpoint/2010/main" val="1125194790"/>
              </p:ext>
            </p:extLst>
          </p:nvPr>
        </p:nvGraphicFramePr>
        <p:xfrm>
          <a:off x="187661" y="3991233"/>
          <a:ext cx="11816677" cy="2424874"/>
        </p:xfrm>
        <a:graphic>
          <a:graphicData uri="http://schemas.openxmlformats.org/drawingml/2006/table">
            <a:tbl>
              <a:tblPr firstRow="1" bandRow="1"/>
              <a:tblGrid>
                <a:gridCol w="2441363">
                  <a:extLst>
                    <a:ext uri="{9D8B030D-6E8A-4147-A177-3AD203B41FA5}">
                      <a16:colId xmlns:a16="http://schemas.microsoft.com/office/drawing/2014/main" val="20000"/>
                    </a:ext>
                  </a:extLst>
                </a:gridCol>
                <a:gridCol w="2983889">
                  <a:extLst>
                    <a:ext uri="{9D8B030D-6E8A-4147-A177-3AD203B41FA5}">
                      <a16:colId xmlns:a16="http://schemas.microsoft.com/office/drawing/2014/main" val="20001"/>
                    </a:ext>
                  </a:extLst>
                </a:gridCol>
                <a:gridCol w="3207708">
                  <a:extLst>
                    <a:ext uri="{9D8B030D-6E8A-4147-A177-3AD203B41FA5}">
                      <a16:colId xmlns:a16="http://schemas.microsoft.com/office/drawing/2014/main" val="20002"/>
                    </a:ext>
                  </a:extLst>
                </a:gridCol>
                <a:gridCol w="3183717">
                  <a:extLst>
                    <a:ext uri="{9D8B030D-6E8A-4147-A177-3AD203B41FA5}">
                      <a16:colId xmlns:a16="http://schemas.microsoft.com/office/drawing/2014/main" val="20003"/>
                    </a:ext>
                  </a:extLst>
                </a:gridCol>
              </a:tblGrid>
              <a:tr h="1288690">
                <a:tc>
                  <a:txBody>
                    <a:bodyPr/>
                    <a:lstStyle/>
                    <a:p>
                      <a:pPr algn="ctr" defTabSz="412750">
                        <a:defRPr sz="2000">
                          <a:latin typeface="Arial"/>
                          <a:ea typeface="Arial"/>
                          <a:cs typeface="Arial"/>
                          <a:sym typeface="Arial"/>
                        </a:defRPr>
                      </a:pPr>
                      <a:endParaRPr dirty="0"/>
                    </a:p>
                    <a:p>
                      <a:pPr algn="ctr" defTabSz="412750">
                        <a:defRPr sz="2000">
                          <a:latin typeface="Arial"/>
                          <a:ea typeface="Arial"/>
                          <a:cs typeface="Arial"/>
                          <a:sym typeface="Arial"/>
                        </a:defRPr>
                      </a:pPr>
                      <a:r>
                        <a:rPr b="1" dirty="0">
                          <a:solidFill>
                            <a:schemeClr val="bg1"/>
                          </a:solidFill>
                        </a:rPr>
                        <a:t>RH of classrooms </a:t>
                      </a:r>
                    </a:p>
                  </a:txBody>
                  <a:tcPr marL="25718" marR="25718" marT="25718" marB="25718" horzOverflow="overflow">
                    <a:solidFill>
                      <a:srgbClr val="0555A9"/>
                    </a:solidFill>
                  </a:tcPr>
                </a:tc>
                <a:tc>
                  <a:txBody>
                    <a:bodyPr/>
                    <a:lstStyle/>
                    <a:p>
                      <a:pPr algn="ctr" defTabSz="412750">
                        <a:defRPr sz="1800" b="0">
                          <a:solidFill>
                            <a:srgbClr val="000000"/>
                          </a:solidFill>
                        </a:defRPr>
                      </a:pPr>
                      <a:r>
                        <a:rPr sz="2000" b="1" dirty="0">
                          <a:solidFill>
                            <a:srgbClr val="FFFFFF"/>
                          </a:solidFill>
                          <a:latin typeface="Arial"/>
                          <a:ea typeface="Arial"/>
                          <a:cs typeface="Arial"/>
                          <a:sym typeface="Arial"/>
                        </a:rPr>
                        <a:t> 
%  Airborne particles carrying virus (PCR)</a:t>
                      </a:r>
                    </a:p>
                  </a:txBody>
                  <a:tcPr marL="25718" marR="25718" marT="25718" marB="25718" horzOverflow="overflow">
                    <a:solidFill>
                      <a:srgbClr val="0555A9"/>
                    </a:solidFill>
                  </a:tcPr>
                </a:tc>
                <a:tc>
                  <a:txBody>
                    <a:bodyPr/>
                    <a:lstStyle/>
                    <a:p>
                      <a:pPr algn="ctr" defTabSz="412750">
                        <a:defRPr sz="2000">
                          <a:latin typeface="Arial"/>
                          <a:ea typeface="Arial"/>
                          <a:cs typeface="Arial"/>
                          <a:sym typeface="Arial"/>
                        </a:defRPr>
                      </a:pPr>
                      <a:endParaRPr dirty="0"/>
                    </a:p>
                    <a:p>
                      <a:pPr algn="ctr" defTabSz="412750">
                        <a:defRPr sz="2000">
                          <a:latin typeface="Arial"/>
                          <a:ea typeface="Arial"/>
                          <a:cs typeface="Arial"/>
                          <a:sym typeface="Arial"/>
                        </a:defRPr>
                      </a:pPr>
                      <a:r>
                        <a:rPr b="1" dirty="0">
                          <a:solidFill>
                            <a:schemeClr val="bg1"/>
                          </a:solidFill>
                        </a:rPr>
                        <a:t>Virulence of airborne virus </a:t>
                      </a:r>
                    </a:p>
                  </a:txBody>
                  <a:tcPr marL="25718" marR="25718" marT="25718" marB="25718" horzOverflow="overflow">
                    <a:solidFill>
                      <a:srgbClr val="0555A9"/>
                    </a:solidFill>
                  </a:tcPr>
                </a:tc>
                <a:tc>
                  <a:txBody>
                    <a:bodyPr/>
                    <a:lstStyle/>
                    <a:p>
                      <a:pPr algn="ctr" defTabSz="412750">
                        <a:defRPr sz="2000">
                          <a:latin typeface="Arial"/>
                          <a:ea typeface="Arial"/>
                          <a:cs typeface="Arial"/>
                          <a:sym typeface="Arial"/>
                        </a:defRPr>
                      </a:pPr>
                      <a:endParaRPr dirty="0"/>
                    </a:p>
                    <a:p>
                      <a:pPr algn="ctr" defTabSz="412750">
                        <a:defRPr sz="2000">
                          <a:latin typeface="Arial"/>
                          <a:ea typeface="Arial"/>
                          <a:cs typeface="Arial"/>
                          <a:sym typeface="Arial"/>
                        </a:defRPr>
                      </a:pPr>
                      <a:r>
                        <a:rPr b="1" dirty="0">
                          <a:solidFill>
                            <a:schemeClr val="bg1"/>
                          </a:solidFill>
                        </a:rPr>
                        <a:t># children absent due to influenza illness</a:t>
                      </a:r>
                    </a:p>
                  </a:txBody>
                  <a:tcPr marL="25718" marR="25718" marT="25718" marB="25718" horzOverflow="overflow">
                    <a:solidFill>
                      <a:srgbClr val="0555A9"/>
                    </a:solidFill>
                  </a:tcPr>
                </a:tc>
                <a:extLst>
                  <a:ext uri="{0D108BD9-81ED-4DB2-BD59-A6C34878D82A}">
                    <a16:rowId xmlns:a16="http://schemas.microsoft.com/office/drawing/2014/main" val="10000"/>
                  </a:ext>
                </a:extLst>
              </a:tr>
              <a:tr h="503217">
                <a:tc>
                  <a:txBody>
                    <a:bodyPr/>
                    <a:lstStyle/>
                    <a:p>
                      <a:pPr algn="ctr" defTabSz="412750">
                        <a:defRPr sz="1800"/>
                      </a:pPr>
                      <a:r>
                        <a:rPr sz="2400">
                          <a:latin typeface="Arial"/>
                          <a:ea typeface="Arial"/>
                          <a:cs typeface="Arial"/>
                          <a:sym typeface="Arial"/>
                        </a:rPr>
                        <a:t>20% </a:t>
                      </a:r>
                    </a:p>
                  </a:txBody>
                  <a:tcPr marL="25718" marR="25718" marT="25718" marB="25718" horzOverflow="overflow">
                    <a:solidFill>
                      <a:srgbClr val="BFBFBF">
                        <a:alpha val="43137"/>
                      </a:srgbClr>
                    </a:solidFill>
                  </a:tcPr>
                </a:tc>
                <a:tc>
                  <a:txBody>
                    <a:bodyPr/>
                    <a:lstStyle/>
                    <a:p>
                      <a:pPr algn="ctr" defTabSz="412750">
                        <a:defRPr sz="1800"/>
                      </a:pPr>
                      <a:r>
                        <a:rPr sz="2400">
                          <a:latin typeface="Arial"/>
                          <a:ea typeface="Arial"/>
                          <a:cs typeface="Arial"/>
                          <a:sym typeface="Arial"/>
                        </a:rPr>
                        <a:t>49%</a:t>
                      </a:r>
                    </a:p>
                  </a:txBody>
                  <a:tcPr marL="25718" marR="25718" marT="25718" marB="25718" horzOverflow="overflow">
                    <a:solidFill>
                      <a:srgbClr val="BFBFBF">
                        <a:alpha val="43137"/>
                      </a:srgbClr>
                    </a:solidFill>
                  </a:tcPr>
                </a:tc>
                <a:tc>
                  <a:txBody>
                    <a:bodyPr/>
                    <a:lstStyle/>
                    <a:p>
                      <a:pPr algn="ctr" defTabSz="412750">
                        <a:defRPr sz="1800"/>
                      </a:pPr>
                      <a:r>
                        <a:rPr sz="2400">
                          <a:latin typeface="Arial"/>
                          <a:ea typeface="Arial"/>
                          <a:cs typeface="Arial"/>
                          <a:sym typeface="Arial"/>
                        </a:rPr>
                        <a:t>75% </a:t>
                      </a:r>
                    </a:p>
                  </a:txBody>
                  <a:tcPr marL="25718" marR="25718" marT="25718" marB="25718" horzOverflow="overflow">
                    <a:solidFill>
                      <a:srgbClr val="BFBFBF">
                        <a:alpha val="43137"/>
                      </a:srgbClr>
                    </a:solidFill>
                  </a:tcPr>
                </a:tc>
                <a:tc>
                  <a:txBody>
                    <a:bodyPr/>
                    <a:lstStyle/>
                    <a:p>
                      <a:pPr algn="ctr" defTabSz="412750">
                        <a:defRPr sz="1800"/>
                      </a:pPr>
                      <a:r>
                        <a:rPr sz="2400">
                          <a:latin typeface="Arial"/>
                          <a:ea typeface="Arial"/>
                          <a:cs typeface="Arial"/>
                          <a:sym typeface="Arial"/>
                        </a:rPr>
                        <a:t>22</a:t>
                      </a:r>
                    </a:p>
                  </a:txBody>
                  <a:tcPr marL="25718" marR="25718" marT="25718" marB="25718" horzOverflow="overflow">
                    <a:solidFill>
                      <a:srgbClr val="BFBFBF">
                        <a:alpha val="43137"/>
                      </a:srgbClr>
                    </a:solidFill>
                  </a:tcPr>
                </a:tc>
                <a:extLst>
                  <a:ext uri="{0D108BD9-81ED-4DB2-BD59-A6C34878D82A}">
                    <a16:rowId xmlns:a16="http://schemas.microsoft.com/office/drawing/2014/main" val="10001"/>
                  </a:ext>
                </a:extLst>
              </a:tr>
              <a:tr h="632967">
                <a:tc>
                  <a:txBody>
                    <a:bodyPr/>
                    <a:lstStyle/>
                    <a:p>
                      <a:pPr algn="ctr" defTabSz="412750">
                        <a:defRPr sz="1800"/>
                      </a:pPr>
                      <a:r>
                        <a:rPr sz="2400" b="1" dirty="0">
                          <a:solidFill>
                            <a:schemeClr val="bg1"/>
                          </a:solidFill>
                          <a:latin typeface="Arial"/>
                          <a:ea typeface="Arial"/>
                          <a:cs typeface="Arial"/>
                          <a:sym typeface="Arial"/>
                        </a:rPr>
                        <a:t>45%</a:t>
                      </a:r>
                    </a:p>
                  </a:txBody>
                  <a:tcPr marL="25718" marR="25718" marT="25718" marB="25718" horzOverflow="overflow">
                    <a:solidFill>
                      <a:srgbClr val="70AE2F"/>
                    </a:solidFill>
                  </a:tcPr>
                </a:tc>
                <a:tc>
                  <a:txBody>
                    <a:bodyPr/>
                    <a:lstStyle/>
                    <a:p>
                      <a:pPr algn="ctr" defTabSz="412750">
                        <a:defRPr sz="1800"/>
                      </a:pPr>
                      <a:r>
                        <a:rPr sz="2400" b="1" dirty="0">
                          <a:solidFill>
                            <a:schemeClr val="bg1"/>
                          </a:solidFill>
                          <a:latin typeface="Arial"/>
                          <a:ea typeface="Arial"/>
                          <a:cs typeface="Arial"/>
                          <a:sym typeface="Arial"/>
                        </a:rPr>
                        <a:t>19%</a:t>
                      </a:r>
                    </a:p>
                  </a:txBody>
                  <a:tcPr marL="25718" marR="25718" marT="25718" marB="25718" horzOverflow="overflow">
                    <a:solidFill>
                      <a:srgbClr val="70AE2F"/>
                    </a:solidFill>
                  </a:tcPr>
                </a:tc>
                <a:tc>
                  <a:txBody>
                    <a:bodyPr/>
                    <a:lstStyle/>
                    <a:p>
                      <a:pPr algn="ctr" defTabSz="412750">
                        <a:defRPr sz="1800"/>
                      </a:pPr>
                      <a:r>
                        <a:rPr sz="2400" b="1" dirty="0">
                          <a:solidFill>
                            <a:schemeClr val="bg1"/>
                          </a:solidFill>
                          <a:latin typeface="Arial"/>
                          <a:ea typeface="Arial"/>
                          <a:cs typeface="Arial"/>
                          <a:sym typeface="Arial"/>
                        </a:rPr>
                        <a:t>35% </a:t>
                      </a:r>
                    </a:p>
                  </a:txBody>
                  <a:tcPr marL="25718" marR="25718" marT="25718" marB="25718" horzOverflow="overflow">
                    <a:solidFill>
                      <a:srgbClr val="70AE2F"/>
                    </a:solidFill>
                  </a:tcPr>
                </a:tc>
                <a:tc>
                  <a:txBody>
                    <a:bodyPr/>
                    <a:lstStyle/>
                    <a:p>
                      <a:pPr algn="ctr" defTabSz="412750">
                        <a:defRPr sz="1800"/>
                      </a:pPr>
                      <a:r>
                        <a:rPr sz="2400" b="1" dirty="0">
                          <a:solidFill>
                            <a:schemeClr val="bg1"/>
                          </a:solidFill>
                          <a:latin typeface="Arial"/>
                          <a:ea typeface="Arial"/>
                          <a:cs typeface="Arial"/>
                          <a:sym typeface="Arial"/>
                        </a:rPr>
                        <a:t>9</a:t>
                      </a:r>
                    </a:p>
                  </a:txBody>
                  <a:tcPr marL="25718" marR="25718" marT="25718" marB="25718" horzOverflow="overflow">
                    <a:solidFill>
                      <a:srgbClr val="70AE2F"/>
                    </a:solidFill>
                  </a:tcPr>
                </a:tc>
                <a:extLst>
                  <a:ext uri="{0D108BD9-81ED-4DB2-BD59-A6C34878D82A}">
                    <a16:rowId xmlns:a16="http://schemas.microsoft.com/office/drawing/2014/main" val="10002"/>
                  </a:ext>
                </a:extLst>
              </a:tr>
            </a:tbl>
          </a:graphicData>
        </a:graphic>
      </p:graphicFrame>
      <p:pic>
        <p:nvPicPr>
          <p:cNvPr id="2738" name="Picture 18" descr="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055" y="1310023"/>
            <a:ext cx="3125358" cy="2304952"/>
          </a:xfrm>
          <a:prstGeom prst="rect">
            <a:avLst/>
          </a:prstGeom>
          <a:ln w="12700">
            <a:miter lim="400000"/>
          </a:ln>
        </p:spPr>
      </p:pic>
      <p:sp>
        <p:nvSpPr>
          <p:cNvPr id="2739" name="TextBox 13"/>
          <p:cNvSpPr txBox="1"/>
          <p:nvPr/>
        </p:nvSpPr>
        <p:spPr>
          <a:xfrm>
            <a:off x="3806010" y="2319301"/>
            <a:ext cx="474955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514345">
              <a:defRPr sz="2000">
                <a:latin typeface="Arial"/>
                <a:ea typeface="Arial"/>
                <a:cs typeface="Arial"/>
                <a:sym typeface="Arial"/>
              </a:defRPr>
            </a:lvl1pPr>
          </a:lstStyle>
          <a:p>
            <a:pPr marL="0" marR="0" lvl="0" indent="0" algn="ctr" defTabSz="514345"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rgbClr val="000000"/>
                </a:solidFill>
                <a:effectLst/>
                <a:uLnTx/>
                <a:uFillTx/>
                <a:latin typeface="Arial"/>
                <a:cs typeface="Arial"/>
                <a:sym typeface="Arial"/>
              </a:rPr>
              <a:t>Half of the classrooms were humidified, the other half were not</a:t>
            </a:r>
          </a:p>
        </p:txBody>
      </p:sp>
      <p:sp>
        <p:nvSpPr>
          <p:cNvPr id="2" name="Text Placeholder 1"/>
          <p:cNvSpPr>
            <a:spLocks noGrp="1"/>
          </p:cNvSpPr>
          <p:nvPr>
            <p:ph type="body" sz="quarter" idx="10"/>
          </p:nvPr>
        </p:nvSpPr>
        <p:spPr>
          <a:xfrm>
            <a:off x="264055" y="186534"/>
            <a:ext cx="12121931" cy="762000"/>
          </a:xfrm>
        </p:spPr>
        <p:txBody>
          <a:bodyPr/>
          <a:lstStyle/>
          <a:p>
            <a:r>
              <a:rPr lang="en-US" b="0" kern="0" dirty="0">
                <a:solidFill>
                  <a:srgbClr val="FFFFFF"/>
                </a:solidFill>
                <a:cs typeface="Arial"/>
                <a:sym typeface="Helvetica"/>
              </a:rPr>
              <a:t>Humidification decreased Influenza A illness in a pre-school</a:t>
            </a:r>
          </a:p>
        </p:txBody>
      </p:sp>
    </p:spTree>
    <p:extLst>
      <p:ext uri="{BB962C8B-B14F-4D97-AF65-F5344CB8AC3E}">
        <p14:creationId xmlns:p14="http://schemas.microsoft.com/office/powerpoint/2010/main" val="2670534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2144"/>
            <a:ext cx="12192000" cy="6864432"/>
          </a:xfrm>
          <a:prstGeom prst="rect">
            <a:avLst/>
          </a:prstGeom>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4046" y="1639518"/>
            <a:ext cx="1862234" cy="1844307"/>
          </a:xfrm>
          <a:prstGeom prst="ellipse">
            <a:avLst/>
          </a:prstGeom>
        </p:spPr>
      </p:pic>
      <p:cxnSp>
        <p:nvCxnSpPr>
          <p:cNvPr id="9" name="Gerader Verbinder 8"/>
          <p:cNvCxnSpPr/>
          <p:nvPr/>
        </p:nvCxnSpPr>
        <p:spPr>
          <a:xfrm>
            <a:off x="5837043" y="3730822"/>
            <a:ext cx="1368000" cy="19050"/>
          </a:xfrm>
          <a:prstGeom prst="line">
            <a:avLst/>
          </a:prstGeom>
          <a:ln w="254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6150124" y="3730822"/>
            <a:ext cx="9624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0" cap="none" spc="0" normalizeH="0" baseline="0" noProof="0" dirty="0">
                <a:ln>
                  <a:noFill/>
                </a:ln>
                <a:solidFill>
                  <a:prstClr val="white"/>
                </a:solidFill>
                <a:effectLst/>
                <a:uLnTx/>
                <a:uFillTx/>
                <a:latin typeface="Calibri"/>
                <a:ea typeface="+mn-ea"/>
                <a:cs typeface="+mn-cs"/>
              </a:rPr>
              <a:t>50 µm</a:t>
            </a: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Grafik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8958" y="2230759"/>
            <a:ext cx="1188000" cy="1184937"/>
          </a:xfrm>
          <a:prstGeom prst="ellipse">
            <a:avLst/>
          </a:prstGeom>
        </p:spPr>
      </p:pic>
      <p:pic>
        <p:nvPicPr>
          <p:cNvPr id="11" name="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64325" y="3702689"/>
            <a:ext cx="1188000" cy="84857"/>
          </a:xfrm>
          <a:prstGeom prst="rect">
            <a:avLst/>
          </a:prstGeom>
        </p:spPr>
      </p:pic>
      <p:sp>
        <p:nvSpPr>
          <p:cNvPr id="15" name="Textfeld 14"/>
          <p:cNvSpPr txBox="1"/>
          <p:nvPr/>
        </p:nvSpPr>
        <p:spPr>
          <a:xfrm>
            <a:off x="9017805" y="3730822"/>
            <a:ext cx="85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0" cap="none" spc="0" normalizeH="0" baseline="0" noProof="0" dirty="0">
                <a:ln>
                  <a:noFill/>
                </a:ln>
                <a:solidFill>
                  <a:prstClr val="white"/>
                </a:solidFill>
                <a:effectLst/>
                <a:uLnTx/>
                <a:uFillTx/>
                <a:latin typeface="Calibri"/>
                <a:ea typeface="+mn-ea"/>
                <a:cs typeface="+mn-cs"/>
              </a:rPr>
              <a:t>3.9 µm</a:t>
            </a: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3" name="Grafik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42572" y="651252"/>
            <a:ext cx="2832902" cy="2880000"/>
          </a:xfrm>
          <a:prstGeom prst="ellipse">
            <a:avLst/>
          </a:prstGeom>
          <a:effectLst>
            <a:softEdge rad="31750"/>
          </a:effectLst>
        </p:spPr>
      </p:pic>
      <p:cxnSp>
        <p:nvCxnSpPr>
          <p:cNvPr id="7" name="Gerader Verbinder 6"/>
          <p:cNvCxnSpPr/>
          <p:nvPr/>
        </p:nvCxnSpPr>
        <p:spPr>
          <a:xfrm flipV="1">
            <a:off x="2416646" y="3740348"/>
            <a:ext cx="2563794" cy="9525"/>
          </a:xfrm>
          <a:prstGeom prst="line">
            <a:avLst/>
          </a:prstGeom>
          <a:ln w="254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325079" y="3787545"/>
            <a:ext cx="9624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0" cap="none" spc="0" normalizeH="0" baseline="0" noProof="0" dirty="0">
                <a:ln>
                  <a:noFill/>
                </a:ln>
                <a:solidFill>
                  <a:prstClr val="white"/>
                </a:solidFill>
                <a:effectLst/>
                <a:uLnTx/>
                <a:uFillTx/>
                <a:latin typeface="Calibri"/>
                <a:ea typeface="+mn-ea"/>
                <a:cs typeface="+mn-cs"/>
              </a:rPr>
              <a:t>100 µm</a:t>
            </a: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Textfeld 13"/>
          <p:cNvSpPr txBox="1"/>
          <p:nvPr/>
        </p:nvSpPr>
        <p:spPr>
          <a:xfrm>
            <a:off x="2526232" y="4218808"/>
            <a:ext cx="23446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100 % humidity</a:t>
            </a:r>
          </a:p>
        </p:txBody>
      </p:sp>
      <p:sp>
        <p:nvSpPr>
          <p:cNvPr id="17" name="Textfeld 16"/>
          <p:cNvSpPr txBox="1"/>
          <p:nvPr/>
        </p:nvSpPr>
        <p:spPr>
          <a:xfrm>
            <a:off x="5473083" y="4218808"/>
            <a:ext cx="20405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h</a:t>
            </a:r>
            <a:r>
              <a:rPr kumimoji="0" lang="en-GB" sz="1800" b="0" i="0" u="none" strike="noStrike" kern="0" cap="none" spc="0" normalizeH="0" baseline="0" noProof="0" dirty="0" err="1">
                <a:ln>
                  <a:noFill/>
                </a:ln>
                <a:solidFill>
                  <a:prstClr val="white"/>
                </a:solidFill>
                <a:effectLst/>
                <a:uLnTx/>
                <a:uFillTx/>
                <a:latin typeface="Calibri"/>
                <a:ea typeface="+mn-ea"/>
                <a:cs typeface="+mn-cs"/>
              </a:rPr>
              <a:t>umidity</a:t>
            </a:r>
            <a:r>
              <a:rPr kumimoji="0" lang="en-GB" sz="1800" b="0" i="0" u="none" strike="noStrike" kern="0" cap="none" spc="0" normalizeH="0" baseline="0" noProof="0" dirty="0">
                <a:ln>
                  <a:noFill/>
                </a:ln>
                <a:solidFill>
                  <a:prstClr val="white"/>
                </a:solidFill>
                <a:effectLst/>
                <a:uLnTx/>
                <a:uFillTx/>
                <a:latin typeface="Calibri"/>
                <a:ea typeface="+mn-ea"/>
                <a:cs typeface="+mn-cs"/>
              </a:rPr>
              <a:t> over 45 % </a:t>
            </a:r>
          </a:p>
        </p:txBody>
      </p:sp>
      <p:sp>
        <p:nvSpPr>
          <p:cNvPr id="20" name="Textfeld 19"/>
          <p:cNvSpPr txBox="1"/>
          <p:nvPr/>
        </p:nvSpPr>
        <p:spPr>
          <a:xfrm>
            <a:off x="8283565" y="4173705"/>
            <a:ext cx="2171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h</a:t>
            </a:r>
            <a:r>
              <a:rPr kumimoji="0" lang="en-GB" sz="1800" b="0" i="0" u="none" strike="noStrike" kern="0" cap="none" spc="0" normalizeH="0" baseline="0" noProof="0" dirty="0" err="1">
                <a:ln>
                  <a:noFill/>
                </a:ln>
                <a:solidFill>
                  <a:prstClr val="white"/>
                </a:solidFill>
                <a:effectLst/>
                <a:uLnTx/>
                <a:uFillTx/>
                <a:latin typeface="Calibri"/>
                <a:ea typeface="+mn-ea"/>
                <a:cs typeface="+mn-cs"/>
              </a:rPr>
              <a:t>umidity</a:t>
            </a:r>
            <a:r>
              <a:rPr kumimoji="0" lang="de-CH" sz="1800" b="0" i="0" u="none" strike="noStrike" kern="0" cap="none" spc="0" normalizeH="0" baseline="0" noProof="0" dirty="0">
                <a:ln>
                  <a:noFill/>
                </a:ln>
                <a:solidFill>
                  <a:prstClr val="white"/>
                </a:solidFill>
                <a:effectLst/>
                <a:uLnTx/>
                <a:uFillTx/>
                <a:latin typeface="Calibri"/>
                <a:ea typeface="+mn-ea"/>
                <a:cs typeface="+mn-cs"/>
              </a:rPr>
              <a:t> below 45 %</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extfeld 1"/>
          <p:cNvSpPr txBox="1"/>
          <p:nvPr/>
        </p:nvSpPr>
        <p:spPr>
          <a:xfrm>
            <a:off x="5218166" y="4873603"/>
            <a:ext cx="24381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pathogens in droplet salt solution</a:t>
            </a:r>
          </a:p>
        </p:txBody>
      </p:sp>
      <p:sp>
        <p:nvSpPr>
          <p:cNvPr id="8" name="Textfeld 7"/>
          <p:cNvSpPr txBox="1"/>
          <p:nvPr/>
        </p:nvSpPr>
        <p:spPr>
          <a:xfrm>
            <a:off x="8203096" y="4779332"/>
            <a:ext cx="24193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salts crystallized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pathogens can remain active</a:t>
            </a:r>
          </a:p>
        </p:txBody>
      </p:sp>
      <p:sp>
        <p:nvSpPr>
          <p:cNvPr id="23" name="Textfeld 22"/>
          <p:cNvSpPr txBox="1"/>
          <p:nvPr/>
        </p:nvSpPr>
        <p:spPr>
          <a:xfrm>
            <a:off x="2644324" y="4873604"/>
            <a:ext cx="20288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aerosol after exhalation</a:t>
            </a:r>
          </a:p>
        </p:txBody>
      </p:sp>
    </p:spTree>
    <p:extLst>
      <p:ext uri="{BB962C8B-B14F-4D97-AF65-F5344CB8AC3E}">
        <p14:creationId xmlns:p14="http://schemas.microsoft.com/office/powerpoint/2010/main" val="105265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2" grpId="0"/>
      <p:bldP spid="14" grpId="0"/>
      <p:bldP spid="17" grpId="0"/>
      <p:bldP spid="20" grpId="0"/>
      <p:bldP spid="2" grpId="0"/>
      <p:bldP spid="8"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feld 2"/>
          <p:cNvSpPr txBox="1"/>
          <p:nvPr/>
        </p:nvSpPr>
        <p:spPr>
          <a:xfrm>
            <a:off x="282929" y="54231"/>
            <a:ext cx="11807003" cy="978729"/>
          </a:xfrm>
          <a:prstGeom prst="rect">
            <a:avLst/>
          </a:prstGeom>
        </p:spPr>
        <p:txBody>
          <a:bodyPr vert="horz" wrap="square" lIns="91440" tIns="45720" rIns="91440" bIns="45720" rtlCol="0" anchor="ctr">
            <a:spAutoFit/>
          </a:bodyPr>
          <a:lstStyle>
            <a:lvl1pPr indent="0">
              <a:lnSpc>
                <a:spcPct val="90000"/>
              </a:lnSpc>
              <a:spcBef>
                <a:spcPct val="0"/>
              </a:spcBef>
              <a:buFont typeface="Arial" panose="020B0604020202020204" pitchFamily="34" charset="0"/>
              <a:buNone/>
              <a:defRPr sz="3600" b="0">
                <a:solidFill>
                  <a:schemeClr val="bg1"/>
                </a:solidFill>
                <a:ea typeface="+mj-ea"/>
                <a:cs typeface="+mj-cs"/>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GB" sz="3200" dirty="0"/>
              <a:t>At all temperatures inactivation of SARS Coronavirus was fastest in intermediate RH</a:t>
            </a:r>
          </a:p>
        </p:txBody>
      </p:sp>
      <p:sp>
        <p:nvSpPr>
          <p:cNvPr id="77" name="Bogen 76"/>
          <p:cNvSpPr/>
          <p:nvPr/>
        </p:nvSpPr>
        <p:spPr>
          <a:xfrm rot="163034">
            <a:off x="-593406" y="1419887"/>
            <a:ext cx="3060000" cy="540000"/>
          </a:xfrm>
          <a:prstGeom prst="arc">
            <a:avLst>
              <a:gd name="adj1" fmla="val 16707129"/>
              <a:gd name="adj2" fmla="val 21583086"/>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feld 12"/>
          <p:cNvSpPr txBox="1">
            <a:spLocks noChangeAspect="1"/>
          </p:cNvSpPr>
          <p:nvPr/>
        </p:nvSpPr>
        <p:spPr>
          <a:xfrm>
            <a:off x="9212149" y="1444796"/>
            <a:ext cx="2877784" cy="4154984"/>
          </a:xfrm>
          <a:prstGeom prst="rect">
            <a:avLst/>
          </a:prstGeom>
          <a:noFill/>
          <a:ln w="3175">
            <a:noFill/>
          </a:ln>
        </p:spPr>
        <p:txBody>
          <a:bodyPr wrap="square" rtlCol="0">
            <a:spAutoFit/>
          </a:bodyPr>
          <a:lstStyle/>
          <a:p>
            <a:pPr lvl="0" defTabSz="914400">
              <a:defRPr/>
            </a:pPr>
            <a:r>
              <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blue line = </a:t>
            </a:r>
            <a:r>
              <a:rPr lang="en-GB" sz="2400" b="1" dirty="0">
                <a:solidFill>
                  <a:prstClr val="black"/>
                </a:solidFill>
              </a:rPr>
              <a:t>20°C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black line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defTabSz="914400">
              <a:defRPr/>
            </a:pP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red line</a:t>
            </a:r>
            <a:r>
              <a:rPr lang="en-GB" sz="2400" dirty="0">
                <a:solidFill>
                  <a:prstClr val="black"/>
                </a:solidFill>
                <a:latin typeface="Calibri" panose="020F0502020204030204"/>
              </a:rPr>
              <a:t> = </a:t>
            </a:r>
            <a:r>
              <a:rPr lang="en-GB" sz="2400" b="1" dirty="0">
                <a:solidFill>
                  <a:prstClr val="black"/>
                </a:solidFill>
              </a:rPr>
              <a:t>40°C</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all temperatures the inactivation rate is fastest in intermediate humidity of 50% RH</a:t>
            </a:r>
          </a:p>
        </p:txBody>
      </p:sp>
      <p:grpSp>
        <p:nvGrpSpPr>
          <p:cNvPr id="14" name="Group 13">
            <a:extLst>
              <a:ext uri="{FF2B5EF4-FFF2-40B4-BE49-F238E27FC236}">
                <a16:creationId xmlns:a16="http://schemas.microsoft.com/office/drawing/2014/main" id="{B8E2102A-E94C-D742-BE70-923349C4FF29}"/>
              </a:ext>
            </a:extLst>
          </p:cNvPr>
          <p:cNvGrpSpPr/>
          <p:nvPr/>
        </p:nvGrpSpPr>
        <p:grpSpPr>
          <a:xfrm>
            <a:off x="233373" y="1019237"/>
            <a:ext cx="11128294" cy="5737204"/>
            <a:chOff x="424442" y="108000"/>
            <a:chExt cx="11128294" cy="5737204"/>
          </a:xfrm>
        </p:grpSpPr>
        <p:grpSp>
          <p:nvGrpSpPr>
            <p:cNvPr id="8" name="Gruppieren 7"/>
            <p:cNvGrpSpPr/>
            <p:nvPr/>
          </p:nvGrpSpPr>
          <p:grpSpPr>
            <a:xfrm>
              <a:off x="1207461" y="396000"/>
              <a:ext cx="7933278" cy="5146330"/>
              <a:chOff x="1367999" y="368258"/>
              <a:chExt cx="9509144" cy="5146330"/>
            </a:xfrm>
          </p:grpSpPr>
          <p:sp>
            <p:nvSpPr>
              <p:cNvPr id="56" name="Rechteck 55"/>
              <p:cNvSpPr/>
              <p:nvPr/>
            </p:nvSpPr>
            <p:spPr>
              <a:xfrm>
                <a:off x="4245428" y="368258"/>
                <a:ext cx="3722915" cy="5139742"/>
              </a:xfrm>
              <a:prstGeom prst="rect">
                <a:avLst/>
              </a:prstGeom>
              <a:gradFill flip="none" rotWithShape="1">
                <a:gsLst>
                  <a:gs pos="77205">
                    <a:srgbClr val="F4B183">
                      <a:alpha val="48000"/>
                    </a:srgbClr>
                  </a:gs>
                  <a:gs pos="26500">
                    <a:srgbClr val="F4B183">
                      <a:alpha val="45000"/>
                    </a:srgbClr>
                  </a:gs>
                  <a:gs pos="0">
                    <a:schemeClr val="accent2">
                      <a:lumMod val="60000"/>
                      <a:lumOff val="40000"/>
                      <a:alpha val="6000"/>
                    </a:schemeClr>
                  </a:gs>
                  <a:gs pos="53000">
                    <a:schemeClr val="accent2">
                      <a:lumMod val="60000"/>
                      <a:lumOff val="40000"/>
                      <a:alpha val="91000"/>
                    </a:schemeClr>
                  </a:gs>
                  <a:gs pos="100000">
                    <a:schemeClr val="accent2">
                      <a:lumMod val="60000"/>
                      <a:lumOff val="40000"/>
                      <a:alpha val="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hteck 54"/>
              <p:cNvSpPr/>
              <p:nvPr/>
            </p:nvSpPr>
            <p:spPr>
              <a:xfrm>
                <a:off x="1367999" y="395999"/>
                <a:ext cx="4172829" cy="5118589"/>
              </a:xfrm>
              <a:prstGeom prst="rect">
                <a:avLst/>
              </a:prstGeom>
              <a:gradFill flip="none" rotWithShape="1">
                <a:gsLst>
                  <a:gs pos="0">
                    <a:srgbClr val="00B050">
                      <a:alpha val="2000"/>
                    </a:srgbClr>
                  </a:gs>
                  <a:gs pos="44000">
                    <a:srgbClr val="00B050">
                      <a:alpha val="15000"/>
                    </a:srgbClr>
                  </a:gs>
                  <a:gs pos="100000">
                    <a:srgbClr val="00B050">
                      <a:alpha val="3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hteck 58"/>
              <p:cNvSpPr/>
              <p:nvPr/>
            </p:nvSpPr>
            <p:spPr>
              <a:xfrm flipH="1">
                <a:off x="6672943" y="382955"/>
                <a:ext cx="4204200" cy="5118589"/>
              </a:xfrm>
              <a:prstGeom prst="rect">
                <a:avLst/>
              </a:prstGeom>
              <a:gradFill flip="none" rotWithShape="1">
                <a:gsLst>
                  <a:gs pos="0">
                    <a:srgbClr val="00B050">
                      <a:alpha val="2000"/>
                    </a:srgbClr>
                  </a:gs>
                  <a:gs pos="44000">
                    <a:srgbClr val="00B050">
                      <a:alpha val="15000"/>
                    </a:srgbClr>
                  </a:gs>
                  <a:gs pos="100000">
                    <a:srgbClr val="00B050">
                      <a:alpha val="3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2" name="Gerader Verbinder 81"/>
            <p:cNvCxnSpPr/>
            <p:nvPr/>
          </p:nvCxnSpPr>
          <p:spPr>
            <a:xfrm flipV="1">
              <a:off x="7670782" y="3254829"/>
              <a:ext cx="14532" cy="5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flipV="1">
              <a:off x="6096000" y="2405743"/>
              <a:ext cx="10886" cy="13607"/>
            </a:xfrm>
            <a:prstGeom prst="line">
              <a:avLst/>
            </a:prstGeom>
          </p:spPr>
          <p:style>
            <a:lnRef idx="1">
              <a:schemeClr val="accent1"/>
            </a:lnRef>
            <a:fillRef idx="0">
              <a:schemeClr val="accent1"/>
            </a:fillRef>
            <a:effectRef idx="0">
              <a:schemeClr val="accent1"/>
            </a:effectRef>
            <a:fontRef idx="minor">
              <a:schemeClr val="tx1"/>
            </a:fontRef>
          </p:style>
        </p:cxnSp>
        <p:sp>
          <p:nvSpPr>
            <p:cNvPr id="10" name="Freihandform 9"/>
            <p:cNvSpPr/>
            <p:nvPr/>
          </p:nvSpPr>
          <p:spPr>
            <a:xfrm>
              <a:off x="1260000" y="432000"/>
              <a:ext cx="3816000" cy="5040000"/>
            </a:xfrm>
            <a:custGeom>
              <a:avLst/>
              <a:gdLst>
                <a:gd name="connsiteX0" fmla="*/ 0 w 4626429"/>
                <a:gd name="connsiteY0" fmla="*/ 0 h 4942114"/>
                <a:gd name="connsiteX1" fmla="*/ 1709058 w 4626429"/>
                <a:gd name="connsiteY1" fmla="*/ 1959428 h 4942114"/>
                <a:gd name="connsiteX2" fmla="*/ 4626429 w 4626429"/>
                <a:gd name="connsiteY2" fmla="*/ 4942114 h 4942114"/>
              </a:gdLst>
              <a:ahLst/>
              <a:cxnLst>
                <a:cxn ang="0">
                  <a:pos x="connsiteX0" y="connsiteY0"/>
                </a:cxn>
                <a:cxn ang="0">
                  <a:pos x="connsiteX1" y="connsiteY1"/>
                </a:cxn>
                <a:cxn ang="0">
                  <a:pos x="connsiteX2" y="connsiteY2"/>
                </a:cxn>
              </a:cxnLst>
              <a:rect l="l" t="t" r="r" b="b"/>
              <a:pathLst>
                <a:path w="4626429" h="4942114">
                  <a:moveTo>
                    <a:pt x="0" y="0"/>
                  </a:moveTo>
                  <a:cubicBezTo>
                    <a:pt x="468993" y="567871"/>
                    <a:pt x="937987" y="1135742"/>
                    <a:pt x="1709058" y="1959428"/>
                  </a:cubicBezTo>
                  <a:cubicBezTo>
                    <a:pt x="2480130" y="2783114"/>
                    <a:pt x="3553279" y="3862614"/>
                    <a:pt x="4626429" y="494211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Ellipse 49"/>
            <p:cNvSpPr>
              <a:spLocks noChangeAspect="1"/>
            </p:cNvSpPr>
            <p:nvPr/>
          </p:nvSpPr>
          <p:spPr>
            <a:xfrm>
              <a:off x="5076000" y="972000"/>
              <a:ext cx="108000" cy="108000"/>
            </a:xfrm>
            <a:prstGeom prst="ellipse">
              <a:avLst/>
            </a:prstGeom>
            <a:solidFill>
              <a:schemeClr val="tx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llipse 52"/>
            <p:cNvSpPr>
              <a:spLocks noChangeAspect="1"/>
            </p:cNvSpPr>
            <p:nvPr/>
          </p:nvSpPr>
          <p:spPr>
            <a:xfrm>
              <a:off x="5004000" y="5400000"/>
              <a:ext cx="108000" cy="108000"/>
            </a:xfrm>
            <a:prstGeom prst="ellipse">
              <a:avLst/>
            </a:prstGeom>
            <a:solidFill>
              <a:srgbClr val="FF0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Ellipse 53"/>
            <p:cNvSpPr>
              <a:spLocks noChangeAspect="1"/>
            </p:cNvSpPr>
            <p:nvPr/>
          </p:nvSpPr>
          <p:spPr>
            <a:xfrm>
              <a:off x="1116000" y="324000"/>
              <a:ext cx="288000" cy="2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6" name="Gruppieren 115"/>
            <p:cNvGrpSpPr/>
            <p:nvPr/>
          </p:nvGrpSpPr>
          <p:grpSpPr>
            <a:xfrm>
              <a:off x="424442" y="108000"/>
              <a:ext cx="11128294" cy="5737204"/>
              <a:chOff x="439556" y="459742"/>
              <a:chExt cx="13737450" cy="5737204"/>
            </a:xfrm>
          </p:grpSpPr>
          <p:cxnSp>
            <p:nvCxnSpPr>
              <p:cNvPr id="6" name="Gerade Verbindung mit Pfeil 5"/>
              <p:cNvCxnSpPr/>
              <p:nvPr/>
            </p:nvCxnSpPr>
            <p:spPr>
              <a:xfrm flipV="1">
                <a:off x="1368000" y="459742"/>
                <a:ext cx="0" cy="5400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1368000" y="5868000"/>
                <a:ext cx="10116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783093" y="720000"/>
                <a:ext cx="609092" cy="5427127"/>
              </a:xfrm>
              <a:prstGeom prst="rect">
                <a:avLst/>
              </a:prstGeom>
              <a:noFill/>
            </p:spPr>
            <p:txBody>
              <a:bodyPr wrap="square" rtlCol="0">
                <a:spAutoFit/>
              </a:bodyPr>
              <a:lstStyle/>
              <a:p>
                <a:pPr marL="0" marR="0" lvl="0" indent="0" algn="r" defTabSz="914400" rtl="0" eaLnBrk="1" fontAlgn="auto" latinLnBrk="0" hangingPunct="1">
                  <a:lnSpc>
                    <a:spcPts val="1300"/>
                  </a:lnSpc>
                  <a:spcBef>
                    <a:spcPts val="0"/>
                  </a:spcBef>
                  <a:spcAft>
                    <a:spcPts val="0"/>
                  </a:spcAft>
                  <a:buClrTx/>
                  <a:buSzTx/>
                  <a:buFontTx/>
                  <a:buNone/>
                  <a:tabLst/>
                  <a:defRPr/>
                </a:pPr>
                <a:r>
                  <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rPr>
                  <a:t>100</a:t>
                </a: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r>
                  <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rPr>
                  <a:t>10</a:t>
                </a: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r>
                  <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r>
                  <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rPr>
                  <a:t>0.1</a:t>
                </a: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r>
                  <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rPr>
                  <a:t>0.01</a:t>
                </a: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feld 11"/>
              <p:cNvSpPr txBox="1"/>
              <p:nvPr/>
            </p:nvSpPr>
            <p:spPr>
              <a:xfrm>
                <a:off x="1240971" y="5889169"/>
                <a:ext cx="129360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prstClr val="black"/>
                    </a:solidFill>
                    <a:effectLst/>
                    <a:uLnTx/>
                    <a:uFillTx/>
                    <a:latin typeface="Calibri" panose="020F0502020204030204"/>
                    <a:ea typeface="+mn-ea"/>
                    <a:cs typeface="+mn-cs"/>
                  </a:rPr>
                  <a:t> 0%                               20%                     40%                      50%                   60%                               80%                            100%     RH             </a:t>
                </a:r>
              </a:p>
            </p:txBody>
          </p:sp>
          <p:sp>
            <p:nvSpPr>
              <p:cNvPr id="112" name="Textfeld 111"/>
              <p:cNvSpPr txBox="1"/>
              <p:nvPr/>
            </p:nvSpPr>
            <p:spPr>
              <a:xfrm>
                <a:off x="439556" y="2270136"/>
                <a:ext cx="607902" cy="209495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viable viruses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extfeld 1"/>
            <p:cNvSpPr txBox="1"/>
            <p:nvPr/>
          </p:nvSpPr>
          <p:spPr>
            <a:xfrm>
              <a:off x="4392000" y="4165204"/>
              <a:ext cx="1539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fast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inactivation</a:t>
              </a:r>
            </a:p>
          </p:txBody>
        </p:sp>
        <p:sp>
          <p:nvSpPr>
            <p:cNvPr id="5" name="Textfeld 4"/>
            <p:cNvSpPr txBox="1"/>
            <p:nvPr/>
          </p:nvSpPr>
          <p:spPr>
            <a:xfrm>
              <a:off x="1836000" y="4172747"/>
              <a:ext cx="14967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longstanding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viability</a:t>
              </a:r>
            </a:p>
          </p:txBody>
        </p:sp>
        <p:sp>
          <p:nvSpPr>
            <p:cNvPr id="58" name="Textfeld 57"/>
            <p:cNvSpPr txBox="1"/>
            <p:nvPr/>
          </p:nvSpPr>
          <p:spPr>
            <a:xfrm>
              <a:off x="6696000" y="4172748"/>
              <a:ext cx="1615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longstanding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viability</a:t>
              </a:r>
            </a:p>
          </p:txBody>
        </p:sp>
        <p:sp>
          <p:nvSpPr>
            <p:cNvPr id="46" name="Ellipse 45"/>
            <p:cNvSpPr>
              <a:spLocks noChangeAspect="1"/>
            </p:cNvSpPr>
            <p:nvPr/>
          </p:nvSpPr>
          <p:spPr>
            <a:xfrm>
              <a:off x="2520000" y="432000"/>
              <a:ext cx="108000" cy="108000"/>
            </a:xfrm>
            <a:prstGeom prst="ellipse">
              <a:avLst/>
            </a:prstGeom>
            <a:solidFill>
              <a:schemeClr val="tx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Ellipse 51"/>
            <p:cNvSpPr>
              <a:spLocks noChangeAspect="1"/>
            </p:cNvSpPr>
            <p:nvPr/>
          </p:nvSpPr>
          <p:spPr>
            <a:xfrm>
              <a:off x="7452000" y="1008000"/>
              <a:ext cx="108000" cy="108000"/>
            </a:xfrm>
            <a:prstGeom prst="ellipse">
              <a:avLst/>
            </a:prstGeom>
            <a:solidFill>
              <a:schemeClr val="tx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Gerader Verbinder 14"/>
            <p:cNvCxnSpPr/>
            <p:nvPr/>
          </p:nvCxnSpPr>
          <p:spPr>
            <a:xfrm flipV="1">
              <a:off x="2570170" y="288000"/>
              <a:ext cx="0" cy="522000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flipV="1">
              <a:off x="5112000" y="288000"/>
              <a:ext cx="0" cy="518400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Gerader Verbinder 61"/>
            <p:cNvCxnSpPr/>
            <p:nvPr/>
          </p:nvCxnSpPr>
          <p:spPr>
            <a:xfrm flipV="1">
              <a:off x="7524000" y="324000"/>
              <a:ext cx="0" cy="518400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ihandform 20"/>
            <p:cNvSpPr/>
            <p:nvPr/>
          </p:nvSpPr>
          <p:spPr>
            <a:xfrm>
              <a:off x="1254868" y="423446"/>
              <a:ext cx="7879404" cy="669094"/>
            </a:xfrm>
            <a:custGeom>
              <a:avLst/>
              <a:gdLst>
                <a:gd name="connsiteX0" fmla="*/ 0 w 7879404"/>
                <a:gd name="connsiteY0" fmla="*/ 33754 h 669094"/>
                <a:gd name="connsiteX1" fmla="*/ 1322962 w 7879404"/>
                <a:gd name="connsiteY1" fmla="*/ 62937 h 669094"/>
                <a:gd name="connsiteX2" fmla="*/ 3774332 w 7879404"/>
                <a:gd name="connsiteY2" fmla="*/ 607686 h 669094"/>
                <a:gd name="connsiteX3" fmla="*/ 6254885 w 7879404"/>
                <a:gd name="connsiteY3" fmla="*/ 656324 h 669094"/>
                <a:gd name="connsiteX4" fmla="*/ 7879404 w 7879404"/>
                <a:gd name="connsiteY4" fmla="*/ 636869 h 66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9404" h="669094">
                  <a:moveTo>
                    <a:pt x="0" y="33754"/>
                  </a:moveTo>
                  <a:cubicBezTo>
                    <a:pt x="346953" y="518"/>
                    <a:pt x="693907" y="-32718"/>
                    <a:pt x="1322962" y="62937"/>
                  </a:cubicBezTo>
                  <a:cubicBezTo>
                    <a:pt x="1952017" y="158592"/>
                    <a:pt x="2952345" y="508788"/>
                    <a:pt x="3774332" y="607686"/>
                  </a:cubicBezTo>
                  <a:cubicBezTo>
                    <a:pt x="4596319" y="706584"/>
                    <a:pt x="6254885" y="656324"/>
                    <a:pt x="6254885" y="656324"/>
                  </a:cubicBezTo>
                  <a:lnTo>
                    <a:pt x="7879404" y="63686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ihandform 70"/>
            <p:cNvSpPr/>
            <p:nvPr/>
          </p:nvSpPr>
          <p:spPr>
            <a:xfrm>
              <a:off x="2628000" y="756000"/>
              <a:ext cx="4863830" cy="2344366"/>
            </a:xfrm>
            <a:custGeom>
              <a:avLst/>
              <a:gdLst>
                <a:gd name="connsiteX0" fmla="*/ 0 w 4863830"/>
                <a:gd name="connsiteY0" fmla="*/ 0 h 2363958"/>
                <a:gd name="connsiteX1" fmla="*/ 2451370 w 4863830"/>
                <a:gd name="connsiteY1" fmla="*/ 2363821 h 2363958"/>
                <a:gd name="connsiteX2" fmla="*/ 4863830 w 4863830"/>
                <a:gd name="connsiteY2" fmla="*/ 87549 h 2363958"/>
              </a:gdLst>
              <a:ahLst/>
              <a:cxnLst>
                <a:cxn ang="0">
                  <a:pos x="connsiteX0" y="connsiteY0"/>
                </a:cxn>
                <a:cxn ang="0">
                  <a:pos x="connsiteX1" y="connsiteY1"/>
                </a:cxn>
                <a:cxn ang="0">
                  <a:pos x="connsiteX2" y="connsiteY2"/>
                </a:cxn>
              </a:cxnLst>
              <a:rect l="l" t="t" r="r" b="b"/>
              <a:pathLst>
                <a:path w="4863830" h="2363958">
                  <a:moveTo>
                    <a:pt x="0" y="0"/>
                  </a:moveTo>
                  <a:cubicBezTo>
                    <a:pt x="820366" y="1174614"/>
                    <a:pt x="1640732" y="2349229"/>
                    <a:pt x="2451370" y="2363821"/>
                  </a:cubicBezTo>
                  <a:cubicBezTo>
                    <a:pt x="3262008" y="2378413"/>
                    <a:pt x="4062919" y="1232981"/>
                    <a:pt x="4863830" y="87549"/>
                  </a:cubicBezTo>
                </a:path>
              </a:pathLst>
            </a:cu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Bogen 71"/>
            <p:cNvSpPr/>
            <p:nvPr/>
          </p:nvSpPr>
          <p:spPr>
            <a:xfrm rot="120000" flipH="1">
              <a:off x="7092000" y="612000"/>
              <a:ext cx="3282089" cy="1444731"/>
            </a:xfrm>
            <a:prstGeom prst="arc">
              <a:avLst>
                <a:gd name="adj1" fmla="val 16200000"/>
                <a:gd name="adj2" fmla="val 20280236"/>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Stern mit 5 Zacken 34"/>
            <p:cNvSpPr>
              <a:spLocks noChangeAspect="1"/>
            </p:cNvSpPr>
            <p:nvPr/>
          </p:nvSpPr>
          <p:spPr>
            <a:xfrm>
              <a:off x="2448000" y="576000"/>
              <a:ext cx="252000" cy="252000"/>
            </a:xfrm>
            <a:prstGeom prst="star5">
              <a:avLst/>
            </a:prstGeom>
            <a:solidFill>
              <a:schemeClr val="accent5">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Stern mit 5 Zacken 35"/>
            <p:cNvSpPr>
              <a:spLocks noChangeAspect="1"/>
            </p:cNvSpPr>
            <p:nvPr/>
          </p:nvSpPr>
          <p:spPr>
            <a:xfrm>
              <a:off x="7380000" y="684000"/>
              <a:ext cx="252000" cy="252000"/>
            </a:xfrm>
            <a:prstGeom prst="star5">
              <a:avLst/>
            </a:prstGeom>
            <a:solidFill>
              <a:schemeClr val="accent5">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Stern mit 5 Zacken 40"/>
            <p:cNvSpPr>
              <a:spLocks noChangeAspect="1"/>
            </p:cNvSpPr>
            <p:nvPr/>
          </p:nvSpPr>
          <p:spPr>
            <a:xfrm>
              <a:off x="5004000" y="2988000"/>
              <a:ext cx="216000" cy="216000"/>
            </a:xfrm>
            <a:prstGeom prst="star5">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8555FEC8-D3E9-5740-B5A5-7EA58C0A612A}"/>
              </a:ext>
            </a:extLst>
          </p:cNvPr>
          <p:cNvSpPr/>
          <p:nvPr/>
        </p:nvSpPr>
        <p:spPr>
          <a:xfrm>
            <a:off x="10752207" y="2202954"/>
            <a:ext cx="609462" cy="461665"/>
          </a:xfrm>
          <a:prstGeom prst="rect">
            <a:avLst/>
          </a:prstGeom>
        </p:spPr>
        <p:txBody>
          <a:bodyPr wrap="none">
            <a:spAutoFit/>
          </a:bodyPr>
          <a:lstStyle/>
          <a:p>
            <a:r>
              <a:rPr lang="en-GB" sz="2400" b="1" dirty="0">
                <a:solidFill>
                  <a:prstClr val="black"/>
                </a:solidFill>
              </a:rPr>
              <a:t>4°C</a:t>
            </a:r>
            <a:endParaRPr lang="en-US" sz="2400" dirty="0"/>
          </a:p>
        </p:txBody>
      </p:sp>
    </p:spTree>
    <p:extLst>
      <p:ext uri="{BB962C8B-B14F-4D97-AF65-F5344CB8AC3E}">
        <p14:creationId xmlns:p14="http://schemas.microsoft.com/office/powerpoint/2010/main" val="1801252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EA11EBC5-58C7-9A46-B828-EB6710BF9956}"/>
              </a:ext>
            </a:extLst>
          </p:cNvPr>
          <p:cNvSpPr txBox="1">
            <a:spLocks/>
          </p:cNvSpPr>
          <p:nvPr/>
        </p:nvSpPr>
        <p:spPr>
          <a:xfrm>
            <a:off x="278138" y="-150041"/>
            <a:ext cx="11913862" cy="300082"/>
          </a:xfrm>
          <a:prstGeom prst="rect">
            <a:avLst/>
          </a:prstGeom>
          <a:noFill/>
          <a:ln>
            <a:noFill/>
          </a:ln>
        </p:spPr>
        <p:txBody>
          <a:bodyPr spcFirstLastPara="1" vert="horz" wrap="square" lIns="45713" tIns="45713" rIns="45713" bIns="45713" rtlCol="0" anchor="t"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1828800">
              <a:lnSpc>
                <a:spcPct val="90000"/>
              </a:lnSpc>
              <a:spcBef>
                <a:spcPts val="2000"/>
              </a:spcBef>
              <a:defRPr sz="8800" kern="1200">
                <a:solidFill>
                  <a:srgbClr val="21478D"/>
                </a:solidFill>
                <a:latin typeface="Arial Narrow" charset="0"/>
                <a:ea typeface="+mn-ea"/>
                <a:cs typeface="Arial Narrow" charset="0"/>
              </a:defRPr>
            </a:lvl1pPr>
            <a:lvl2pPr>
              <a:defRPr sz="11200"/>
            </a:lvl2pPr>
            <a:lvl3pPr>
              <a:defRPr sz="11200"/>
            </a:lvl3pPr>
            <a:lvl4pPr>
              <a:defRPr sz="11200"/>
            </a:lvl4pPr>
            <a:lvl5pPr>
              <a:defRPr sz="11200"/>
            </a:lvl5pPr>
            <a:lvl6pPr>
              <a:defRPr sz="11200"/>
            </a:lvl6pPr>
            <a:lvl7pPr>
              <a:defRPr sz="11200"/>
            </a:lvl7pPr>
            <a:lvl8pPr>
              <a:defRPr sz="11200"/>
            </a:lvl8pPr>
            <a:lvl9pPr>
              <a:defRPr sz="11200"/>
            </a:lvl9pPr>
          </a:lstStyle>
          <a:p>
            <a:r>
              <a:rPr lang="en-US" sz="2800" dirty="0">
                <a:solidFill>
                  <a:schemeClr val="bg1"/>
                </a:solidFill>
                <a:latin typeface="Arial" panose="020B0604020202020204" pitchFamily="34" charset="0"/>
                <a:cs typeface="Arial" panose="020B0604020202020204" pitchFamily="34" charset="0"/>
              </a:rPr>
              <a:t>Humidification to 50% RH reduces the viable Coronavirus to less than 1% in 2 days, significantly decreasing the infection risk (blue line).</a:t>
            </a:r>
          </a:p>
        </p:txBody>
      </p:sp>
      <p:sp>
        <p:nvSpPr>
          <p:cNvPr id="4" name="Rechteck 35">
            <a:extLst>
              <a:ext uri="{FF2B5EF4-FFF2-40B4-BE49-F238E27FC236}">
                <a16:creationId xmlns:a16="http://schemas.microsoft.com/office/drawing/2014/main" id="{FC3B5401-032D-334E-87B0-E8F31BFF94D4}"/>
              </a:ext>
            </a:extLst>
          </p:cNvPr>
          <p:cNvSpPr/>
          <p:nvPr/>
        </p:nvSpPr>
        <p:spPr>
          <a:xfrm>
            <a:off x="1934560" y="1381528"/>
            <a:ext cx="7693118" cy="5152145"/>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5" name="Gerader Verbinder 81">
            <a:extLst>
              <a:ext uri="{FF2B5EF4-FFF2-40B4-BE49-F238E27FC236}">
                <a16:creationId xmlns:a16="http://schemas.microsoft.com/office/drawing/2014/main" id="{1523F8AC-103E-124E-92DB-986385745A7C}"/>
              </a:ext>
            </a:extLst>
          </p:cNvPr>
          <p:cNvCxnSpPr/>
          <p:nvPr/>
        </p:nvCxnSpPr>
        <p:spPr>
          <a:xfrm flipV="1">
            <a:off x="8418927" y="4384357"/>
            <a:ext cx="14532" cy="5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Gerader Verbinder 20">
            <a:extLst>
              <a:ext uri="{FF2B5EF4-FFF2-40B4-BE49-F238E27FC236}">
                <a16:creationId xmlns:a16="http://schemas.microsoft.com/office/drawing/2014/main" id="{E554E062-6061-1A43-8071-D70D0D916CDF}"/>
              </a:ext>
            </a:extLst>
          </p:cNvPr>
          <p:cNvCxnSpPr/>
          <p:nvPr/>
        </p:nvCxnSpPr>
        <p:spPr>
          <a:xfrm>
            <a:off x="1972145" y="1489528"/>
            <a:ext cx="513382" cy="728183"/>
          </a:xfrm>
          <a:prstGeom prst="line">
            <a:avLst/>
          </a:prstGeom>
          <a:ln w="3175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Gerader Verbinder 53">
            <a:extLst>
              <a:ext uri="{FF2B5EF4-FFF2-40B4-BE49-F238E27FC236}">
                <a16:creationId xmlns:a16="http://schemas.microsoft.com/office/drawing/2014/main" id="{EE3529B0-D94C-8D4B-8A1C-A9ECC8052740}"/>
              </a:ext>
            </a:extLst>
          </p:cNvPr>
          <p:cNvCxnSpPr/>
          <p:nvPr/>
        </p:nvCxnSpPr>
        <p:spPr>
          <a:xfrm>
            <a:off x="2476145" y="1371004"/>
            <a:ext cx="576000" cy="520436"/>
          </a:xfrm>
          <a:prstGeom prst="line">
            <a:avLst/>
          </a:prstGeom>
          <a:ln w="317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9" name="Gerader Verbinder 18">
            <a:extLst>
              <a:ext uri="{FF2B5EF4-FFF2-40B4-BE49-F238E27FC236}">
                <a16:creationId xmlns:a16="http://schemas.microsoft.com/office/drawing/2014/main" id="{4D65E06D-3D67-4A48-BD62-846CC295B227}"/>
              </a:ext>
            </a:extLst>
          </p:cNvPr>
          <p:cNvCxnSpPr/>
          <p:nvPr/>
        </p:nvCxnSpPr>
        <p:spPr>
          <a:xfrm flipV="1">
            <a:off x="6364145" y="3257155"/>
            <a:ext cx="576000" cy="5458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Gerader Verbinder 28">
            <a:extLst>
              <a:ext uri="{FF2B5EF4-FFF2-40B4-BE49-F238E27FC236}">
                <a16:creationId xmlns:a16="http://schemas.microsoft.com/office/drawing/2014/main" id="{55DE2A79-F55C-174D-A618-E98A23399F8B}"/>
              </a:ext>
            </a:extLst>
          </p:cNvPr>
          <p:cNvCxnSpPr/>
          <p:nvPr/>
        </p:nvCxnSpPr>
        <p:spPr>
          <a:xfrm>
            <a:off x="7480145" y="3596542"/>
            <a:ext cx="1008000" cy="430375"/>
          </a:xfrm>
          <a:prstGeom prst="line">
            <a:avLst/>
          </a:prstGeom>
          <a:ln w="317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11" name="Gerader Verbinder 56">
            <a:extLst>
              <a:ext uri="{FF2B5EF4-FFF2-40B4-BE49-F238E27FC236}">
                <a16:creationId xmlns:a16="http://schemas.microsoft.com/office/drawing/2014/main" id="{4AFEC3C6-0C70-4C40-8125-702B608080D3}"/>
              </a:ext>
            </a:extLst>
          </p:cNvPr>
          <p:cNvCxnSpPr/>
          <p:nvPr/>
        </p:nvCxnSpPr>
        <p:spPr>
          <a:xfrm>
            <a:off x="3039921" y="1876796"/>
            <a:ext cx="545861" cy="514830"/>
          </a:xfrm>
          <a:prstGeom prst="line">
            <a:avLst/>
          </a:prstGeom>
          <a:ln w="317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12" name="Gerader Verbinder 59">
            <a:extLst>
              <a:ext uri="{FF2B5EF4-FFF2-40B4-BE49-F238E27FC236}">
                <a16:creationId xmlns:a16="http://schemas.microsoft.com/office/drawing/2014/main" id="{49270B8E-5DCD-EB46-B4A1-4F38A4BB3F4F}"/>
              </a:ext>
            </a:extLst>
          </p:cNvPr>
          <p:cNvCxnSpPr/>
          <p:nvPr/>
        </p:nvCxnSpPr>
        <p:spPr>
          <a:xfrm>
            <a:off x="3584340" y="2380796"/>
            <a:ext cx="550128" cy="7204"/>
          </a:xfrm>
          <a:prstGeom prst="line">
            <a:avLst/>
          </a:prstGeom>
          <a:ln w="317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13" name="Gerader Verbinder 23">
            <a:extLst>
              <a:ext uri="{FF2B5EF4-FFF2-40B4-BE49-F238E27FC236}">
                <a16:creationId xmlns:a16="http://schemas.microsoft.com/office/drawing/2014/main" id="{3DBB0891-1088-234E-90AB-B3BA4FA17D99}"/>
              </a:ext>
            </a:extLst>
          </p:cNvPr>
          <p:cNvCxnSpPr/>
          <p:nvPr/>
        </p:nvCxnSpPr>
        <p:spPr>
          <a:xfrm>
            <a:off x="2485527" y="2217710"/>
            <a:ext cx="541451" cy="1944000"/>
          </a:xfrm>
          <a:prstGeom prst="line">
            <a:avLst/>
          </a:prstGeom>
          <a:ln w="31750">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4" name="Gerade Verbindung mit Pfeil 5">
            <a:extLst>
              <a:ext uri="{FF2B5EF4-FFF2-40B4-BE49-F238E27FC236}">
                <a16:creationId xmlns:a16="http://schemas.microsoft.com/office/drawing/2014/main" id="{B2324269-B534-CE41-AA81-C62D19088C9C}"/>
              </a:ext>
            </a:extLst>
          </p:cNvPr>
          <p:cNvCxnSpPr/>
          <p:nvPr/>
        </p:nvCxnSpPr>
        <p:spPr>
          <a:xfrm flipV="1">
            <a:off x="1936841" y="1120796"/>
            <a:ext cx="0" cy="5400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8">
            <a:extLst>
              <a:ext uri="{FF2B5EF4-FFF2-40B4-BE49-F238E27FC236}">
                <a16:creationId xmlns:a16="http://schemas.microsoft.com/office/drawing/2014/main" id="{5571670E-F837-4E41-BC93-32AD287479B7}"/>
              </a:ext>
            </a:extLst>
          </p:cNvPr>
          <p:cNvCxnSpPr/>
          <p:nvPr/>
        </p:nvCxnSpPr>
        <p:spPr>
          <a:xfrm>
            <a:off x="1936841" y="6529054"/>
            <a:ext cx="79260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0">
            <a:extLst>
              <a:ext uri="{FF2B5EF4-FFF2-40B4-BE49-F238E27FC236}">
                <a16:creationId xmlns:a16="http://schemas.microsoft.com/office/drawing/2014/main" id="{FD45855C-639A-FC43-A22E-66016FAC6E1B}"/>
              </a:ext>
            </a:extLst>
          </p:cNvPr>
          <p:cNvSpPr txBox="1"/>
          <p:nvPr/>
        </p:nvSpPr>
        <p:spPr>
          <a:xfrm>
            <a:off x="1352411" y="1381054"/>
            <a:ext cx="636755" cy="5093702"/>
          </a:xfrm>
          <a:prstGeom prst="rect">
            <a:avLst/>
          </a:prstGeom>
          <a:noFill/>
        </p:spPr>
        <p:txBody>
          <a:bodyPr wrap="square" rtlCol="0">
            <a:spAutoFit/>
          </a:bodyPr>
          <a:lstStyle/>
          <a:p>
            <a:pPr algn="r">
              <a:lnSpc>
                <a:spcPts val="1300"/>
              </a:lnSpc>
            </a:pPr>
            <a:r>
              <a:rPr lang="de-CH" sz="1400" b="1" dirty="0"/>
              <a:t>100</a:t>
            </a:r>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r>
              <a:rPr lang="de-CH" sz="1400" b="1" dirty="0"/>
              <a:t>10</a:t>
            </a:r>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r>
              <a:rPr lang="de-CH" sz="1400" b="1" dirty="0"/>
              <a:t>1</a:t>
            </a:r>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r>
              <a:rPr lang="de-CH" sz="1400" b="1" dirty="0"/>
              <a:t>0.1</a:t>
            </a:r>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r>
              <a:rPr lang="de-CH" sz="1400" b="1" dirty="0"/>
              <a:t>0.01</a:t>
            </a:r>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a:p>
            <a:pPr algn="r">
              <a:lnSpc>
                <a:spcPts val="1300"/>
              </a:lnSpc>
            </a:pPr>
            <a:endParaRPr lang="de-CH" sz="1400" b="1" dirty="0"/>
          </a:p>
        </p:txBody>
      </p:sp>
      <p:sp>
        <p:nvSpPr>
          <p:cNvPr id="17" name="Textfeld 11">
            <a:extLst>
              <a:ext uri="{FF2B5EF4-FFF2-40B4-BE49-F238E27FC236}">
                <a16:creationId xmlns:a16="http://schemas.microsoft.com/office/drawing/2014/main" id="{9BFADFCB-2D12-8140-BCD8-90FC0CC08AF9}"/>
              </a:ext>
            </a:extLst>
          </p:cNvPr>
          <p:cNvSpPr txBox="1"/>
          <p:nvPr/>
        </p:nvSpPr>
        <p:spPr>
          <a:xfrm>
            <a:off x="1837312" y="6550223"/>
            <a:ext cx="8716785" cy="307777"/>
          </a:xfrm>
          <a:prstGeom prst="rect">
            <a:avLst/>
          </a:prstGeom>
          <a:noFill/>
        </p:spPr>
        <p:txBody>
          <a:bodyPr wrap="square" rtlCol="0">
            <a:spAutoFit/>
          </a:bodyPr>
          <a:lstStyle/>
          <a:p>
            <a:r>
              <a:rPr lang="de-CH" sz="1400" b="1" dirty="0"/>
              <a:t>             1            2           3            4           5           6            7            8           9          10          11        12         13         14  </a:t>
            </a:r>
            <a:r>
              <a:rPr lang="en-GB" sz="1400" b="1" dirty="0"/>
              <a:t>days</a:t>
            </a:r>
          </a:p>
        </p:txBody>
      </p:sp>
      <p:cxnSp>
        <p:nvCxnSpPr>
          <p:cNvPr id="18" name="Gerader Verbinder 14">
            <a:extLst>
              <a:ext uri="{FF2B5EF4-FFF2-40B4-BE49-F238E27FC236}">
                <a16:creationId xmlns:a16="http://schemas.microsoft.com/office/drawing/2014/main" id="{10BA6C63-742F-F04F-AA1B-74AF7DBEBA00}"/>
              </a:ext>
            </a:extLst>
          </p:cNvPr>
          <p:cNvCxnSpPr/>
          <p:nvPr/>
        </p:nvCxnSpPr>
        <p:spPr>
          <a:xfrm>
            <a:off x="1939667" y="1430555"/>
            <a:ext cx="3829581" cy="123128"/>
          </a:xfrm>
          <a:prstGeom prst="line">
            <a:avLst/>
          </a:prstGeom>
          <a:ln w="317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Gerader Verbinder 17">
            <a:extLst>
              <a:ext uri="{FF2B5EF4-FFF2-40B4-BE49-F238E27FC236}">
                <a16:creationId xmlns:a16="http://schemas.microsoft.com/office/drawing/2014/main" id="{91AB129D-F879-2947-B577-5E167EBD0B7F}"/>
              </a:ext>
            </a:extLst>
          </p:cNvPr>
          <p:cNvCxnSpPr/>
          <p:nvPr/>
        </p:nvCxnSpPr>
        <p:spPr>
          <a:xfrm>
            <a:off x="5783409" y="1553683"/>
            <a:ext cx="3854836" cy="876147"/>
          </a:xfrm>
          <a:prstGeom prst="line">
            <a:avLst/>
          </a:prstGeom>
          <a:ln w="317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Gerader Verbinder 26">
            <a:extLst>
              <a:ext uri="{FF2B5EF4-FFF2-40B4-BE49-F238E27FC236}">
                <a16:creationId xmlns:a16="http://schemas.microsoft.com/office/drawing/2014/main" id="{87852F62-E0A5-4844-A98D-E2D3C00CF710}"/>
              </a:ext>
            </a:extLst>
          </p:cNvPr>
          <p:cNvCxnSpPr/>
          <p:nvPr/>
        </p:nvCxnSpPr>
        <p:spPr>
          <a:xfrm flipV="1">
            <a:off x="3033449" y="4035175"/>
            <a:ext cx="506911" cy="141677"/>
          </a:xfrm>
          <a:prstGeom prst="line">
            <a:avLst/>
          </a:prstGeom>
          <a:ln w="31750">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1" name="Gerader Verbinder 45">
            <a:extLst>
              <a:ext uri="{FF2B5EF4-FFF2-40B4-BE49-F238E27FC236}">
                <a16:creationId xmlns:a16="http://schemas.microsoft.com/office/drawing/2014/main" id="{13E51E2F-947A-9A4D-8D12-28553D3AC4F1}"/>
              </a:ext>
            </a:extLst>
          </p:cNvPr>
          <p:cNvCxnSpPr/>
          <p:nvPr/>
        </p:nvCxnSpPr>
        <p:spPr>
          <a:xfrm>
            <a:off x="1950760" y="1355741"/>
            <a:ext cx="534767" cy="4710"/>
          </a:xfrm>
          <a:prstGeom prst="line">
            <a:avLst/>
          </a:prstGeom>
          <a:ln w="31750">
            <a:solidFill>
              <a:srgbClr val="00B05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Gerader Verbinder 63">
            <a:extLst>
              <a:ext uri="{FF2B5EF4-FFF2-40B4-BE49-F238E27FC236}">
                <a16:creationId xmlns:a16="http://schemas.microsoft.com/office/drawing/2014/main" id="{96EA5D44-CA54-5B4F-A5C0-13653B082479}"/>
              </a:ext>
            </a:extLst>
          </p:cNvPr>
          <p:cNvCxnSpPr/>
          <p:nvPr/>
        </p:nvCxnSpPr>
        <p:spPr>
          <a:xfrm>
            <a:off x="4134468" y="2388000"/>
            <a:ext cx="554394" cy="18270"/>
          </a:xfrm>
          <a:prstGeom prst="line">
            <a:avLst/>
          </a:prstGeom>
          <a:ln w="317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23" name="Gerader Verbinder 95">
            <a:extLst>
              <a:ext uri="{FF2B5EF4-FFF2-40B4-BE49-F238E27FC236}">
                <a16:creationId xmlns:a16="http://schemas.microsoft.com/office/drawing/2014/main" id="{56F7CBB5-B701-3446-9E65-C691ADAA9F63}"/>
              </a:ext>
            </a:extLst>
          </p:cNvPr>
          <p:cNvCxnSpPr/>
          <p:nvPr/>
        </p:nvCxnSpPr>
        <p:spPr>
          <a:xfrm>
            <a:off x="1936841" y="1430555"/>
            <a:ext cx="7704472" cy="1136825"/>
          </a:xfrm>
          <a:prstGeom prst="line">
            <a:avLst/>
          </a:prstGeom>
          <a:ln w="444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Gerader Verbinder 102">
            <a:extLst>
              <a:ext uri="{FF2B5EF4-FFF2-40B4-BE49-F238E27FC236}">
                <a16:creationId xmlns:a16="http://schemas.microsoft.com/office/drawing/2014/main" id="{10CE9426-08DC-4A4B-B84D-49007E4CBC21}"/>
              </a:ext>
            </a:extLst>
          </p:cNvPr>
          <p:cNvCxnSpPr/>
          <p:nvPr/>
        </p:nvCxnSpPr>
        <p:spPr>
          <a:xfrm>
            <a:off x="1957231" y="1554689"/>
            <a:ext cx="2693063" cy="4179799"/>
          </a:xfrm>
          <a:prstGeom prst="line">
            <a:avLst/>
          </a:prstGeom>
          <a:ln w="4445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feld 111">
            <a:extLst>
              <a:ext uri="{FF2B5EF4-FFF2-40B4-BE49-F238E27FC236}">
                <a16:creationId xmlns:a16="http://schemas.microsoft.com/office/drawing/2014/main" id="{6CA4C6BB-973C-0A49-8C2C-F6D8314D83EC}"/>
              </a:ext>
            </a:extLst>
          </p:cNvPr>
          <p:cNvSpPr txBox="1"/>
          <p:nvPr/>
        </p:nvSpPr>
        <p:spPr>
          <a:xfrm>
            <a:off x="883150" y="2906628"/>
            <a:ext cx="492443" cy="2028719"/>
          </a:xfrm>
          <a:prstGeom prst="rect">
            <a:avLst/>
          </a:prstGeom>
          <a:noFill/>
        </p:spPr>
        <p:txBody>
          <a:bodyPr vert="vert270" wrap="square" rtlCol="0">
            <a:spAutoFit/>
          </a:bodyPr>
          <a:lstStyle/>
          <a:p>
            <a:pPr algn="ctr"/>
            <a:r>
              <a:rPr lang="en-GB" sz="2000" b="1" dirty="0"/>
              <a:t>viable viruses [%] </a:t>
            </a:r>
          </a:p>
        </p:txBody>
      </p:sp>
      <p:sp>
        <p:nvSpPr>
          <p:cNvPr id="26" name="Textfeld 108">
            <a:extLst>
              <a:ext uri="{FF2B5EF4-FFF2-40B4-BE49-F238E27FC236}">
                <a16:creationId xmlns:a16="http://schemas.microsoft.com/office/drawing/2014/main" id="{FD013B86-5434-3743-9CEC-5602978407E6}"/>
              </a:ext>
            </a:extLst>
          </p:cNvPr>
          <p:cNvSpPr txBox="1"/>
          <p:nvPr/>
        </p:nvSpPr>
        <p:spPr>
          <a:xfrm>
            <a:off x="6856078" y="2330788"/>
            <a:ext cx="3272327" cy="615553"/>
          </a:xfrm>
          <a:prstGeom prst="rect">
            <a:avLst/>
          </a:prstGeom>
          <a:noFill/>
        </p:spPr>
        <p:txBody>
          <a:bodyPr wrap="square" rtlCol="0">
            <a:spAutoFit/>
          </a:bodyPr>
          <a:lstStyle/>
          <a:p>
            <a:r>
              <a:rPr lang="de-CH" sz="2000" b="1" dirty="0"/>
              <a:t>RH 20% </a:t>
            </a:r>
            <a:r>
              <a:rPr lang="de-CH" b="1" dirty="0"/>
              <a:t>, </a:t>
            </a:r>
            <a:r>
              <a:rPr lang="de-CH" sz="1400" b="1" dirty="0"/>
              <a:t>T 20°C </a:t>
            </a:r>
          </a:p>
          <a:p>
            <a:r>
              <a:rPr lang="de-CH" sz="1400" b="1" dirty="0"/>
              <a:t> </a:t>
            </a:r>
            <a:r>
              <a:rPr lang="en-GB" sz="1400" b="1" dirty="0"/>
              <a:t>inactivation log</a:t>
            </a:r>
            <a:r>
              <a:rPr lang="en-GB" sz="1400" b="1" baseline="-25000" dirty="0"/>
              <a:t>10 </a:t>
            </a:r>
            <a:r>
              <a:rPr lang="en-GB" sz="1400" b="1" dirty="0"/>
              <a:t> - 0.081/day </a:t>
            </a:r>
          </a:p>
        </p:txBody>
      </p:sp>
      <p:sp>
        <p:nvSpPr>
          <p:cNvPr id="27" name="Textfeld 109">
            <a:extLst>
              <a:ext uri="{FF2B5EF4-FFF2-40B4-BE49-F238E27FC236}">
                <a16:creationId xmlns:a16="http://schemas.microsoft.com/office/drawing/2014/main" id="{54BF2DA3-E2A1-2C44-86C3-46A9E357C59A}"/>
              </a:ext>
            </a:extLst>
          </p:cNvPr>
          <p:cNvSpPr txBox="1"/>
          <p:nvPr/>
        </p:nvSpPr>
        <p:spPr>
          <a:xfrm>
            <a:off x="4966028" y="3409826"/>
            <a:ext cx="3031362" cy="615553"/>
          </a:xfrm>
          <a:prstGeom prst="rect">
            <a:avLst/>
          </a:prstGeom>
          <a:noFill/>
        </p:spPr>
        <p:txBody>
          <a:bodyPr wrap="square" rtlCol="0">
            <a:spAutoFit/>
          </a:bodyPr>
          <a:lstStyle/>
          <a:p>
            <a:r>
              <a:rPr lang="de-CH" sz="2000" b="1" dirty="0">
                <a:solidFill>
                  <a:srgbClr val="00B050"/>
                </a:solidFill>
              </a:rPr>
              <a:t>RH 80% </a:t>
            </a:r>
            <a:r>
              <a:rPr lang="de-CH" sz="1400" b="1" dirty="0">
                <a:solidFill>
                  <a:srgbClr val="00B050"/>
                </a:solidFill>
              </a:rPr>
              <a:t>, T 20°C </a:t>
            </a:r>
          </a:p>
          <a:p>
            <a:r>
              <a:rPr lang="de-CH" sz="1400" b="1" dirty="0">
                <a:solidFill>
                  <a:srgbClr val="00B050"/>
                </a:solidFill>
              </a:rPr>
              <a:t> </a:t>
            </a:r>
            <a:r>
              <a:rPr lang="en-GB" sz="1400" b="1" dirty="0">
                <a:solidFill>
                  <a:srgbClr val="00B050"/>
                </a:solidFill>
              </a:rPr>
              <a:t>inactivation log</a:t>
            </a:r>
            <a:r>
              <a:rPr lang="en-GB" sz="1400" b="1" baseline="-25000" dirty="0">
                <a:solidFill>
                  <a:srgbClr val="00B050"/>
                </a:solidFill>
              </a:rPr>
              <a:t>10 </a:t>
            </a:r>
            <a:r>
              <a:rPr lang="en-GB" sz="1400" b="1" dirty="0">
                <a:solidFill>
                  <a:srgbClr val="00B050"/>
                </a:solidFill>
              </a:rPr>
              <a:t> - 0.212/day</a:t>
            </a:r>
          </a:p>
        </p:txBody>
      </p:sp>
      <p:sp>
        <p:nvSpPr>
          <p:cNvPr id="28" name="Textfeld 110">
            <a:extLst>
              <a:ext uri="{FF2B5EF4-FFF2-40B4-BE49-F238E27FC236}">
                <a16:creationId xmlns:a16="http://schemas.microsoft.com/office/drawing/2014/main" id="{C18D65FE-AD02-ED48-AA75-97C69B5891CE}"/>
              </a:ext>
            </a:extLst>
          </p:cNvPr>
          <p:cNvSpPr txBox="1"/>
          <p:nvPr/>
        </p:nvSpPr>
        <p:spPr>
          <a:xfrm>
            <a:off x="2367588" y="5465018"/>
            <a:ext cx="2770183" cy="677108"/>
          </a:xfrm>
          <a:prstGeom prst="rect">
            <a:avLst/>
          </a:prstGeom>
          <a:noFill/>
        </p:spPr>
        <p:txBody>
          <a:bodyPr wrap="square" rtlCol="0">
            <a:spAutoFit/>
          </a:bodyPr>
          <a:lstStyle/>
          <a:p>
            <a:r>
              <a:rPr lang="de-CH" sz="2400" b="1" dirty="0">
                <a:solidFill>
                  <a:srgbClr val="0070C0"/>
                </a:solidFill>
              </a:rPr>
              <a:t>RH 50% </a:t>
            </a:r>
            <a:r>
              <a:rPr lang="de-CH" sz="1400" b="1" dirty="0">
                <a:solidFill>
                  <a:srgbClr val="0070C0"/>
                </a:solidFill>
              </a:rPr>
              <a:t>, T 20°C </a:t>
            </a:r>
          </a:p>
          <a:p>
            <a:r>
              <a:rPr lang="en-GB" sz="1400" b="1" dirty="0">
                <a:solidFill>
                  <a:srgbClr val="0070C0"/>
                </a:solidFill>
              </a:rPr>
              <a:t>inactivation log</a:t>
            </a:r>
            <a:r>
              <a:rPr lang="en-GB" sz="1400" b="1" baseline="-25000" dirty="0">
                <a:solidFill>
                  <a:srgbClr val="0070C0"/>
                </a:solidFill>
              </a:rPr>
              <a:t>10 </a:t>
            </a:r>
            <a:r>
              <a:rPr lang="en-GB" sz="1400" b="1" dirty="0">
                <a:solidFill>
                  <a:srgbClr val="0070C0"/>
                </a:solidFill>
              </a:rPr>
              <a:t> - 0.896/day</a:t>
            </a:r>
          </a:p>
        </p:txBody>
      </p:sp>
      <p:cxnSp>
        <p:nvCxnSpPr>
          <p:cNvPr id="29" name="Gerader Verbinder 12">
            <a:extLst>
              <a:ext uri="{FF2B5EF4-FFF2-40B4-BE49-F238E27FC236}">
                <a16:creationId xmlns:a16="http://schemas.microsoft.com/office/drawing/2014/main" id="{48AF0B48-02F5-034C-A075-B3D9F63F2E69}"/>
              </a:ext>
            </a:extLst>
          </p:cNvPr>
          <p:cNvCxnSpPr/>
          <p:nvPr/>
        </p:nvCxnSpPr>
        <p:spPr>
          <a:xfrm>
            <a:off x="4688862" y="2397135"/>
            <a:ext cx="1687658" cy="919390"/>
          </a:xfrm>
          <a:prstGeom prst="line">
            <a:avLst/>
          </a:prstGeom>
          <a:ln w="317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30" name="Gerader Verbinder 22">
            <a:extLst>
              <a:ext uri="{FF2B5EF4-FFF2-40B4-BE49-F238E27FC236}">
                <a16:creationId xmlns:a16="http://schemas.microsoft.com/office/drawing/2014/main" id="{96E758F1-146F-DA4E-9E95-469213701CF9}"/>
              </a:ext>
            </a:extLst>
          </p:cNvPr>
          <p:cNvCxnSpPr/>
          <p:nvPr/>
        </p:nvCxnSpPr>
        <p:spPr>
          <a:xfrm>
            <a:off x="6930915" y="3240409"/>
            <a:ext cx="546232" cy="347875"/>
          </a:xfrm>
          <a:prstGeom prst="line">
            <a:avLst/>
          </a:prstGeom>
          <a:ln w="31750">
            <a:solidFill>
              <a:srgbClr val="00B05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Gerader Verbinder 34">
            <a:extLst>
              <a:ext uri="{FF2B5EF4-FFF2-40B4-BE49-F238E27FC236}">
                <a16:creationId xmlns:a16="http://schemas.microsoft.com/office/drawing/2014/main" id="{165A29E6-ED8E-AD4F-873C-1AC8B0EA7391}"/>
              </a:ext>
            </a:extLst>
          </p:cNvPr>
          <p:cNvCxnSpPr/>
          <p:nvPr/>
        </p:nvCxnSpPr>
        <p:spPr>
          <a:xfrm>
            <a:off x="8517634" y="4035175"/>
            <a:ext cx="1120611" cy="587275"/>
          </a:xfrm>
          <a:prstGeom prst="line">
            <a:avLst/>
          </a:prstGeom>
          <a:ln w="317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32" name="Gerade Verbindung mit Pfeil 57">
            <a:extLst>
              <a:ext uri="{FF2B5EF4-FFF2-40B4-BE49-F238E27FC236}">
                <a16:creationId xmlns:a16="http://schemas.microsoft.com/office/drawing/2014/main" id="{757FEDFB-F4DD-AF48-BB2C-10035B63BD8B}"/>
              </a:ext>
            </a:extLst>
          </p:cNvPr>
          <p:cNvCxnSpPr/>
          <p:nvPr/>
        </p:nvCxnSpPr>
        <p:spPr>
          <a:xfrm>
            <a:off x="1950760" y="1366386"/>
            <a:ext cx="7703624" cy="3107598"/>
          </a:xfrm>
          <a:prstGeom prst="straightConnector1">
            <a:avLst/>
          </a:prstGeom>
          <a:ln w="444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Stern mit 5 Zacken 38">
            <a:extLst>
              <a:ext uri="{FF2B5EF4-FFF2-40B4-BE49-F238E27FC236}">
                <a16:creationId xmlns:a16="http://schemas.microsoft.com/office/drawing/2014/main" id="{C3DB1945-4FD4-CD4B-A361-D150DD37452D}"/>
              </a:ext>
            </a:extLst>
          </p:cNvPr>
          <p:cNvSpPr>
            <a:spLocks noChangeAspect="1"/>
          </p:cNvSpPr>
          <p:nvPr/>
        </p:nvSpPr>
        <p:spPr>
          <a:xfrm>
            <a:off x="5625249" y="1390099"/>
            <a:ext cx="288000" cy="288000"/>
          </a:xfrm>
          <a:prstGeom prst="star5">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4" name="Stern mit 5 Zacken 41">
            <a:extLst>
              <a:ext uri="{FF2B5EF4-FFF2-40B4-BE49-F238E27FC236}">
                <a16:creationId xmlns:a16="http://schemas.microsoft.com/office/drawing/2014/main" id="{31EFCFE7-957F-3D44-B025-4A3E5A2E6CCB}"/>
              </a:ext>
            </a:extLst>
          </p:cNvPr>
          <p:cNvSpPr>
            <a:spLocks noChangeAspect="1"/>
          </p:cNvSpPr>
          <p:nvPr/>
        </p:nvSpPr>
        <p:spPr>
          <a:xfrm>
            <a:off x="2872145" y="4025147"/>
            <a:ext cx="288000" cy="288000"/>
          </a:xfrm>
          <a:prstGeom prst="star5">
            <a:avLst/>
          </a:prstGeom>
          <a:solidFill>
            <a:schemeClr val="accent5">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894563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23FC815-6754-3047-A725-D9DE0DE21374}"/>
              </a:ext>
            </a:extLst>
          </p:cNvPr>
          <p:cNvSpPr/>
          <p:nvPr/>
        </p:nvSpPr>
        <p:spPr>
          <a:xfrm>
            <a:off x="196242" y="3481206"/>
            <a:ext cx="5411244" cy="1078075"/>
          </a:xfrm>
          <a:prstGeom prst="round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i="1" dirty="0">
                <a:solidFill>
                  <a:prstClr val="white"/>
                </a:solidFill>
                <a:latin typeface="Calibri" panose="020F0502020204030204"/>
                <a:cs typeface="Arial" panose="020B0604020202020204" pitchFamily="34" charset="0"/>
              </a:rPr>
              <a:t>Homo </a:t>
            </a:r>
            <a:r>
              <a:rPr lang="en-US" sz="3200" b="1" i="1" dirty="0" err="1">
                <a:solidFill>
                  <a:prstClr val="white"/>
                </a:solidFill>
                <a:latin typeface="Calibri" panose="020F0502020204030204"/>
                <a:cs typeface="Arial" panose="020B0604020202020204" pitchFamily="34" charset="0"/>
              </a:rPr>
              <a:t>Indooris</a:t>
            </a:r>
            <a:endParaRPr lang="en-US" sz="3200" b="1" i="1" dirty="0">
              <a:solidFill>
                <a:prstClr val="white"/>
              </a:solidFill>
              <a:latin typeface="Calibri" panose="020F0502020204030204"/>
              <a:cs typeface="Arial" panose="020B0604020202020204" pitchFamily="34" charset="0"/>
            </a:endParaRPr>
          </a:p>
        </p:txBody>
      </p:sp>
      <p:sp>
        <p:nvSpPr>
          <p:cNvPr id="5" name="Rounded Rectangle 4">
            <a:extLst>
              <a:ext uri="{FF2B5EF4-FFF2-40B4-BE49-F238E27FC236}">
                <a16:creationId xmlns:a16="http://schemas.microsoft.com/office/drawing/2014/main" id="{C483592F-D298-2547-91E8-F674ABB77404}"/>
              </a:ext>
            </a:extLst>
          </p:cNvPr>
          <p:cNvSpPr/>
          <p:nvPr/>
        </p:nvSpPr>
        <p:spPr>
          <a:xfrm>
            <a:off x="196242" y="5163627"/>
            <a:ext cx="5411244" cy="1078075"/>
          </a:xfrm>
          <a:prstGeom prst="round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COVID and Beyond</a:t>
            </a:r>
          </a:p>
        </p:txBody>
      </p:sp>
      <p:sp>
        <p:nvSpPr>
          <p:cNvPr id="13" name="TextBox 12">
            <a:extLst>
              <a:ext uri="{FF2B5EF4-FFF2-40B4-BE49-F238E27FC236}">
                <a16:creationId xmlns:a16="http://schemas.microsoft.com/office/drawing/2014/main" id="{B76DB591-6BBF-8745-8A50-6D358DDFF505}"/>
              </a:ext>
            </a:extLst>
          </p:cNvPr>
          <p:cNvSpPr txBox="1"/>
          <p:nvPr/>
        </p:nvSpPr>
        <p:spPr>
          <a:xfrm>
            <a:off x="5876838" y="3482063"/>
            <a:ext cx="6214389"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t>Studies on indoor humans and microbes</a:t>
            </a:r>
          </a:p>
        </p:txBody>
      </p:sp>
      <p:sp>
        <p:nvSpPr>
          <p:cNvPr id="9" name="Rounded Rectangle 8">
            <a:extLst>
              <a:ext uri="{FF2B5EF4-FFF2-40B4-BE49-F238E27FC236}">
                <a16:creationId xmlns:a16="http://schemas.microsoft.com/office/drawing/2014/main" id="{7841605E-358A-9940-9023-DD349724C8CF}"/>
              </a:ext>
            </a:extLst>
          </p:cNvPr>
          <p:cNvSpPr/>
          <p:nvPr/>
        </p:nvSpPr>
        <p:spPr>
          <a:xfrm>
            <a:off x="222469" y="1832648"/>
            <a:ext cx="5385016" cy="1078075"/>
          </a:xfrm>
          <a:prstGeom prst="round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prstClr val="white"/>
                </a:solidFill>
                <a:latin typeface="Calibri" panose="020F0502020204030204"/>
                <a:cs typeface="Arial" panose="020B0604020202020204" pitchFamily="34" charset="0"/>
              </a:rPr>
              <a:t>My journey to you</a:t>
            </a:r>
          </a:p>
        </p:txBody>
      </p:sp>
      <p:sp>
        <p:nvSpPr>
          <p:cNvPr id="10" name="TextBox 9">
            <a:extLst>
              <a:ext uri="{FF2B5EF4-FFF2-40B4-BE49-F238E27FC236}">
                <a16:creationId xmlns:a16="http://schemas.microsoft.com/office/drawing/2014/main" id="{17D4794E-F0B0-4949-B0D0-F3BB4F910D1C}"/>
              </a:ext>
            </a:extLst>
          </p:cNvPr>
          <p:cNvSpPr txBox="1"/>
          <p:nvPr/>
        </p:nvSpPr>
        <p:spPr>
          <a:xfrm>
            <a:off x="5890078" y="2079297"/>
            <a:ext cx="6301922"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2800" b="0" i="0" u="none" strike="noStrike" kern="1000" cap="none" spc="0" normalizeH="0" baseline="0">
                <a:ln>
                  <a:noFill/>
                </a:ln>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sz="3200" dirty="0"/>
              <a:t>Bridging divides</a:t>
            </a:r>
          </a:p>
        </p:txBody>
      </p:sp>
      <p:sp>
        <p:nvSpPr>
          <p:cNvPr id="11" name="Text Placeholder 2">
            <a:extLst>
              <a:ext uri="{FF2B5EF4-FFF2-40B4-BE49-F238E27FC236}">
                <a16:creationId xmlns:a16="http://schemas.microsoft.com/office/drawing/2014/main" id="{4F66014C-2B10-A04B-82BA-A1531683CF46}"/>
              </a:ext>
            </a:extLst>
          </p:cNvPr>
          <p:cNvSpPr>
            <a:spLocks noGrp="1"/>
          </p:cNvSpPr>
          <p:nvPr>
            <p:ph type="body" sz="quarter" idx="10"/>
          </p:nvPr>
        </p:nvSpPr>
        <p:spPr>
          <a:xfrm>
            <a:off x="222469" y="157037"/>
            <a:ext cx="7239000" cy="762000"/>
          </a:xfrm>
        </p:spPr>
        <p:txBody>
          <a:bodyPr/>
          <a:lstStyle/>
          <a:p>
            <a:pPr>
              <a:spcBef>
                <a:spcPct val="0"/>
              </a:spcBef>
            </a:pPr>
            <a:r>
              <a:rPr lang="en-US" dirty="0">
                <a:ea typeface="+mj-ea"/>
                <a:cs typeface="+mj-cs"/>
              </a:rPr>
              <a:t>Presentation Summary</a:t>
            </a:r>
            <a:endParaRPr lang="en-CA" dirty="0">
              <a:ea typeface="+mj-ea"/>
              <a:cs typeface="+mj-cs"/>
            </a:endParaRPr>
          </a:p>
        </p:txBody>
      </p:sp>
      <p:sp>
        <p:nvSpPr>
          <p:cNvPr id="14" name="TextBox 13">
            <a:extLst>
              <a:ext uri="{FF2B5EF4-FFF2-40B4-BE49-F238E27FC236}">
                <a16:creationId xmlns:a16="http://schemas.microsoft.com/office/drawing/2014/main" id="{D05BC9B9-80FE-BF4B-BB9A-E38FD3BF8035}"/>
              </a:ext>
            </a:extLst>
          </p:cNvPr>
          <p:cNvSpPr txBox="1"/>
          <p:nvPr/>
        </p:nvSpPr>
        <p:spPr>
          <a:xfrm>
            <a:off x="5890078" y="5175531"/>
            <a:ext cx="7031166" cy="1077218"/>
          </a:xfrm>
          <a:prstGeom prst="rect">
            <a:avLst/>
          </a:prstGeom>
          <a:noFill/>
        </p:spPr>
        <p:txBody>
          <a:bodyPr wrap="square" rtlCol="0">
            <a:spAutoFit/>
          </a:bodyPr>
          <a:lstStyle>
            <a:defPPr>
              <a:defRPr lang="en-US"/>
            </a:defPPr>
            <a:lvl1pPr>
              <a:defRPr sz="2400"/>
            </a:lvl1pPr>
          </a:lstStyle>
          <a:p>
            <a:r>
              <a:rPr lang="en-US" sz="3200" kern="1000" dirty="0">
                <a:latin typeface="Calibri" panose="020F0502020204030204"/>
                <a:cs typeface="Arial" panose="020B0604020202020204" pitchFamily="34" charset="0"/>
                <a:sym typeface="Arial"/>
              </a:rPr>
              <a:t>Work like you will save the world, because you can</a:t>
            </a:r>
            <a:endParaRPr lang="en-US" dirty="0"/>
          </a:p>
        </p:txBody>
      </p:sp>
    </p:spTree>
    <p:extLst>
      <p:ext uri="{BB962C8B-B14F-4D97-AF65-F5344CB8AC3E}">
        <p14:creationId xmlns:p14="http://schemas.microsoft.com/office/powerpoint/2010/main" val="1709035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6E333B-3644-204F-ADC5-842623D1CC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4856" t="9215" r="27794" b="73674"/>
          <a:stretch/>
        </p:blipFill>
        <p:spPr>
          <a:xfrm>
            <a:off x="7982353" y="1990376"/>
            <a:ext cx="2884345" cy="2198318"/>
          </a:xfrm>
          <a:prstGeom prst="rect">
            <a:avLst/>
          </a:prstGeom>
        </p:spPr>
      </p:pic>
      <p:sp>
        <p:nvSpPr>
          <p:cNvPr id="3" name="TextBox 2">
            <a:extLst>
              <a:ext uri="{FF2B5EF4-FFF2-40B4-BE49-F238E27FC236}">
                <a16:creationId xmlns:a16="http://schemas.microsoft.com/office/drawing/2014/main" id="{7025F9A2-62AE-2A47-A0F7-E374BB228329}"/>
              </a:ext>
            </a:extLst>
          </p:cNvPr>
          <p:cNvSpPr txBox="1"/>
          <p:nvPr/>
        </p:nvSpPr>
        <p:spPr>
          <a:xfrm>
            <a:off x="1683515" y="5678354"/>
            <a:ext cx="140378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Behaviors</a:t>
            </a:r>
          </a:p>
        </p:txBody>
      </p:sp>
      <p:sp>
        <p:nvSpPr>
          <p:cNvPr id="8" name="TextBox 7">
            <a:extLst>
              <a:ext uri="{FF2B5EF4-FFF2-40B4-BE49-F238E27FC236}">
                <a16:creationId xmlns:a16="http://schemas.microsoft.com/office/drawing/2014/main" id="{9FF5DED8-0928-1F42-A9D9-98E1C9AD4A18}"/>
              </a:ext>
            </a:extLst>
          </p:cNvPr>
          <p:cNvSpPr txBox="1"/>
          <p:nvPr/>
        </p:nvSpPr>
        <p:spPr>
          <a:xfrm>
            <a:off x="4422719"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Indoor environment</a:t>
            </a:r>
          </a:p>
        </p:txBody>
      </p:sp>
      <p:sp>
        <p:nvSpPr>
          <p:cNvPr id="9" name="TextBox 8">
            <a:extLst>
              <a:ext uri="{FF2B5EF4-FFF2-40B4-BE49-F238E27FC236}">
                <a16:creationId xmlns:a16="http://schemas.microsoft.com/office/drawing/2014/main" id="{8DCB5D21-764B-FC49-9C72-341E6D02500B}"/>
              </a:ext>
            </a:extLst>
          </p:cNvPr>
          <p:cNvSpPr txBox="1"/>
          <p:nvPr/>
        </p:nvSpPr>
        <p:spPr>
          <a:xfrm>
            <a:off x="7913468"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H</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ealth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immunity</a:t>
            </a:r>
          </a:p>
        </p:txBody>
      </p:sp>
      <p:sp>
        <p:nvSpPr>
          <p:cNvPr id="4" name="TextBox 3">
            <a:extLst>
              <a:ext uri="{FF2B5EF4-FFF2-40B4-BE49-F238E27FC236}">
                <a16:creationId xmlns:a16="http://schemas.microsoft.com/office/drawing/2014/main" id="{FD02A0C2-A1CA-5147-BD5F-F99E75992410}"/>
              </a:ext>
            </a:extLst>
          </p:cNvPr>
          <p:cNvSpPr txBox="1"/>
          <p:nvPr/>
        </p:nvSpPr>
        <p:spPr>
          <a:xfrm>
            <a:off x="2182762" y="5049089"/>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2" name="TextBox 11">
            <a:extLst>
              <a:ext uri="{FF2B5EF4-FFF2-40B4-BE49-F238E27FC236}">
                <a16:creationId xmlns:a16="http://schemas.microsoft.com/office/drawing/2014/main" id="{B30FA03E-F470-FC44-8086-E4B11CC44DD6}"/>
              </a:ext>
            </a:extLst>
          </p:cNvPr>
          <p:cNvSpPr txBox="1"/>
          <p:nvPr/>
        </p:nvSpPr>
        <p:spPr>
          <a:xfrm>
            <a:off x="5707779" y="5029876"/>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61909B3E-6F7D-334C-95CA-203658315D4C}"/>
              </a:ext>
            </a:extLst>
          </p:cNvPr>
          <p:cNvSpPr txBox="1"/>
          <p:nvPr/>
        </p:nvSpPr>
        <p:spPr>
          <a:xfrm>
            <a:off x="9188552" y="5019368"/>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5" name="Rounded Rectangle 4"/>
          <p:cNvSpPr/>
          <p:nvPr/>
        </p:nvSpPr>
        <p:spPr>
          <a:xfrm>
            <a:off x="855406"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4364439"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7855188"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B56E333B-3644-204F-ADC5-842623D1CC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128" t="9702" r="66609" b="79979"/>
          <a:stretch/>
        </p:blipFill>
        <p:spPr>
          <a:xfrm>
            <a:off x="1309081" y="2327535"/>
            <a:ext cx="2152650" cy="1524000"/>
          </a:xfrm>
          <a:prstGeom prst="rect">
            <a:avLst/>
          </a:prstGeom>
        </p:spPr>
      </p:pic>
      <p:pic>
        <p:nvPicPr>
          <p:cNvPr id="18" name="Picture 17">
            <a:extLst>
              <a:ext uri="{FF2B5EF4-FFF2-40B4-BE49-F238E27FC236}">
                <a16:creationId xmlns:a16="http://schemas.microsoft.com/office/drawing/2014/main" id="{B56E333B-3644-204F-ADC5-842623D1CC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581" t="9459" r="46869" b="75063"/>
          <a:stretch/>
        </p:blipFill>
        <p:spPr>
          <a:xfrm>
            <a:off x="4484739" y="1794859"/>
            <a:ext cx="2971800" cy="2286001"/>
          </a:xfrm>
          <a:prstGeom prst="rect">
            <a:avLst/>
          </a:prstGeom>
        </p:spPr>
      </p:pic>
      <p:sp>
        <p:nvSpPr>
          <p:cNvPr id="22" name="TextBox 21">
            <a:extLst>
              <a:ext uri="{FF2B5EF4-FFF2-40B4-BE49-F238E27FC236}">
                <a16:creationId xmlns:a16="http://schemas.microsoft.com/office/drawing/2014/main" id="{7025F9A2-62AE-2A47-A0F7-E374BB228329}"/>
              </a:ext>
            </a:extLst>
          </p:cNvPr>
          <p:cNvSpPr txBox="1"/>
          <p:nvPr/>
        </p:nvSpPr>
        <p:spPr>
          <a:xfrm>
            <a:off x="1098240" y="3966951"/>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Viral load from infected person</a:t>
            </a:r>
          </a:p>
        </p:txBody>
      </p:sp>
      <p:sp>
        <p:nvSpPr>
          <p:cNvPr id="23" name="TextBox 22">
            <a:extLst>
              <a:ext uri="{FF2B5EF4-FFF2-40B4-BE49-F238E27FC236}">
                <a16:creationId xmlns:a16="http://schemas.microsoft.com/office/drawing/2014/main" id="{7025F9A2-62AE-2A47-A0F7-E374BB228329}"/>
              </a:ext>
            </a:extLst>
          </p:cNvPr>
          <p:cNvSpPr txBox="1"/>
          <p:nvPr/>
        </p:nvSpPr>
        <p:spPr>
          <a:xfrm>
            <a:off x="4607273" y="4164645"/>
            <a:ext cx="25743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Virus</a:t>
            </a:r>
            <a:r>
              <a:rPr kumimoji="0" lang="en-US" sz="2400" b="0" i="0" u="none" strike="noStrike" kern="1200" cap="none" spc="0" normalizeH="0" noProof="0" dirty="0">
                <a:ln>
                  <a:noFill/>
                </a:ln>
                <a:solidFill>
                  <a:srgbClr val="FF0000"/>
                </a:solidFill>
                <a:effectLst/>
                <a:uLnTx/>
                <a:uFillTx/>
                <a:latin typeface="Calibri" panose="020F0502020204030204"/>
                <a:ea typeface="+mn-ea"/>
                <a:cs typeface="+mn-cs"/>
              </a:rPr>
              <a:t> Transmission</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025F9A2-62AE-2A47-A0F7-E374BB228329}"/>
              </a:ext>
            </a:extLst>
          </p:cNvPr>
          <p:cNvSpPr txBox="1"/>
          <p:nvPr/>
        </p:nvSpPr>
        <p:spPr>
          <a:xfrm>
            <a:off x="8098022" y="4129256"/>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Vulnerability of secondary host</a:t>
            </a:r>
          </a:p>
        </p:txBody>
      </p:sp>
      <p:sp>
        <p:nvSpPr>
          <p:cNvPr id="25" name="Text Placeholder 16">
            <a:extLst>
              <a:ext uri="{FF2B5EF4-FFF2-40B4-BE49-F238E27FC236}">
                <a16:creationId xmlns:a16="http://schemas.microsoft.com/office/drawing/2014/main" id="{CE6CAA2E-FD26-AF47-B8D9-2D449E79FA2D}"/>
              </a:ext>
            </a:extLst>
          </p:cNvPr>
          <p:cNvSpPr>
            <a:spLocks noGrp="1"/>
          </p:cNvSpPr>
          <p:nvPr>
            <p:ph type="body" sz="quarter" idx="10"/>
          </p:nvPr>
        </p:nvSpPr>
        <p:spPr>
          <a:xfrm>
            <a:off x="222468" y="157037"/>
            <a:ext cx="11969532" cy="762000"/>
          </a:xfrm>
        </p:spPr>
        <p:txBody>
          <a:bodyPr vert="horz" lIns="91440" tIns="45720" rIns="91440" bIns="45720" rtlCol="0" anchor="ctr">
            <a:noAutofit/>
          </a:bodyPr>
          <a:lstStyle/>
          <a:p>
            <a:pPr defTabSz="457200">
              <a:spcBef>
                <a:spcPct val="0"/>
              </a:spcBef>
            </a:pPr>
            <a:r>
              <a:rPr lang="en-US" b="0" dirty="0">
                <a:latin typeface="+mn-lt"/>
                <a:ea typeface="+mj-ea"/>
                <a:cs typeface="+mj-cs"/>
              </a:rPr>
              <a:t>Stay strong and healthy</a:t>
            </a:r>
          </a:p>
        </p:txBody>
      </p:sp>
      <p:sp>
        <p:nvSpPr>
          <p:cNvPr id="21" name="Rectangle 20">
            <a:extLst>
              <a:ext uri="{FF2B5EF4-FFF2-40B4-BE49-F238E27FC236}">
                <a16:creationId xmlns:a16="http://schemas.microsoft.com/office/drawing/2014/main" id="{22329FF2-50A2-FD4D-BFE9-C308310226F0}"/>
              </a:ext>
            </a:extLst>
          </p:cNvPr>
          <p:cNvSpPr/>
          <p:nvPr/>
        </p:nvSpPr>
        <p:spPr>
          <a:xfrm>
            <a:off x="7615216" y="1324651"/>
            <a:ext cx="3625211" cy="5284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400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4" name="Rectangle 3"/>
          <p:cNvSpPr txBox="1"/>
          <p:nvPr/>
        </p:nvSpPr>
        <p:spPr>
          <a:xfrm>
            <a:off x="600029" y="1943363"/>
            <a:ext cx="10991943" cy="4483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12750">
              <a:defRPr sz="3600" b="1">
                <a:latin typeface="Arial"/>
                <a:ea typeface="Arial"/>
                <a:cs typeface="Arial"/>
                <a:sym typeface="Arial"/>
              </a:defRPr>
            </a:pPr>
            <a:r>
              <a:rPr dirty="0"/>
              <a:t>“Low ambient humidity impairs barrier function and</a:t>
            </a:r>
            <a:br>
              <a:rPr dirty="0"/>
            </a:br>
            <a:r>
              <a:rPr dirty="0"/>
              <a:t>innate resistance against influenza infection”</a:t>
            </a:r>
            <a:endParaRPr dirty="0">
              <a:latin typeface="+mn-lt"/>
              <a:ea typeface="+mn-ea"/>
              <a:cs typeface="+mn-cs"/>
              <a:sym typeface="Helvetica"/>
            </a:endParaRPr>
          </a:p>
          <a:p>
            <a:pPr algn="ctr" defTabSz="412750">
              <a:defRPr sz="3600">
                <a:latin typeface="Arial"/>
                <a:ea typeface="Arial"/>
                <a:cs typeface="Arial"/>
                <a:sym typeface="Arial"/>
              </a:defRPr>
            </a:pPr>
            <a:endParaRPr dirty="0">
              <a:latin typeface="+mn-lt"/>
              <a:ea typeface="+mn-ea"/>
              <a:cs typeface="+mn-cs"/>
              <a:sym typeface="Helvetica"/>
            </a:endParaRPr>
          </a:p>
          <a:p>
            <a:pPr algn="ctr" defTabSz="412750">
              <a:defRPr sz="3600">
                <a:latin typeface="Arial"/>
                <a:ea typeface="Arial"/>
                <a:cs typeface="Arial"/>
                <a:sym typeface="Arial"/>
              </a:defRPr>
            </a:pPr>
            <a:br>
              <a:rPr dirty="0"/>
            </a:br>
            <a:r>
              <a:rPr sz="2200" dirty="0"/>
              <a:t>Eriko Kudo,  Eric Song, Laura </a:t>
            </a:r>
            <a:r>
              <a:rPr sz="2200" dirty="0" err="1"/>
              <a:t>Yockey</a:t>
            </a:r>
            <a:r>
              <a:rPr sz="2200" dirty="0"/>
              <a:t>, </a:t>
            </a:r>
            <a:r>
              <a:rPr sz="2200" dirty="0" err="1"/>
              <a:t>Tasfia</a:t>
            </a:r>
            <a:r>
              <a:rPr sz="2200" dirty="0"/>
              <a:t> Rakib, Patrick Wong, Robert Homer, Akiko Iwasaki</a:t>
            </a:r>
            <a:endParaRPr dirty="0">
              <a:latin typeface="+mn-lt"/>
              <a:ea typeface="+mn-ea"/>
              <a:cs typeface="+mn-cs"/>
              <a:sym typeface="Helvetica"/>
            </a:endParaRPr>
          </a:p>
          <a:p>
            <a:pPr algn="ctr" defTabSz="412750">
              <a:defRPr sz="3600">
                <a:latin typeface="Arial"/>
                <a:ea typeface="Arial"/>
                <a:cs typeface="Arial"/>
                <a:sym typeface="Arial"/>
              </a:defRPr>
            </a:pPr>
            <a:br>
              <a:rPr dirty="0">
                <a:latin typeface="+mn-lt"/>
                <a:ea typeface="+mn-ea"/>
                <a:cs typeface="+mn-cs"/>
                <a:sym typeface="Helvetica"/>
              </a:rPr>
            </a:br>
            <a:r>
              <a:rPr dirty="0"/>
              <a:t> </a:t>
            </a:r>
          </a:p>
        </p:txBody>
      </p:sp>
      <p:sp>
        <p:nvSpPr>
          <p:cNvPr id="2885" name="TextBox 4"/>
          <p:cNvSpPr txBox="1"/>
          <p:nvPr/>
        </p:nvSpPr>
        <p:spPr>
          <a:xfrm>
            <a:off x="1622847" y="3936217"/>
            <a:ext cx="8946306" cy="41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12750">
              <a:defRPr sz="2200" i="1">
                <a:latin typeface="Arial"/>
                <a:ea typeface="Arial"/>
                <a:cs typeface="Arial"/>
                <a:sym typeface="Arial"/>
              </a:defRPr>
            </a:lvl1pPr>
          </a:lstStyle>
          <a:p>
            <a:r>
              <a:t>Proceedings of the National Academy of Sciences, USA. May 19, 2019 </a:t>
            </a:r>
          </a:p>
        </p:txBody>
      </p:sp>
      <p:sp>
        <p:nvSpPr>
          <p:cNvPr id="2886" name="Title 1"/>
          <p:cNvSpPr txBox="1"/>
          <p:nvPr/>
        </p:nvSpPr>
        <p:spPr>
          <a:xfrm>
            <a:off x="600029" y="274214"/>
            <a:ext cx="1051560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12750">
              <a:spcBef>
                <a:spcPts val="2900"/>
              </a:spcBef>
              <a:defRPr sz="3300">
                <a:solidFill>
                  <a:srgbClr val="21478D"/>
                </a:solidFill>
                <a:latin typeface="Arial"/>
                <a:ea typeface="Arial"/>
                <a:cs typeface="Arial"/>
                <a:sym typeface="Arial"/>
              </a:defRPr>
            </a:lvl1pPr>
          </a:lstStyle>
          <a:p>
            <a:r>
              <a:rPr lang="en-US" sz="3200" dirty="0">
                <a:solidFill>
                  <a:schemeClr val="bg1"/>
                </a:solidFill>
                <a:latin typeface="Arial" panose="020B0604020202020204" pitchFamily="34" charset="0"/>
                <a:cs typeface="Arial" panose="020B0604020202020204" pitchFamily="34" charset="0"/>
              </a:rPr>
              <a:t>2019 A key study published in PNAS</a:t>
            </a:r>
            <a:endParaRPr sz="3200" dirty="0">
              <a:solidFill>
                <a:schemeClr val="bg1"/>
              </a:solidFill>
              <a:latin typeface="Arial" panose="020B0604020202020204" pitchFamily="34" charset="0"/>
              <a:cs typeface="Arial" panose="020B0604020202020204" pitchFamily="34" charset="0"/>
            </a:endParaRPr>
          </a:p>
        </p:txBody>
      </p:sp>
      <p:sp>
        <p:nvSpPr>
          <p:cNvPr id="5" name="テキスト ボックス 1">
            <a:extLst>
              <a:ext uri="{FF2B5EF4-FFF2-40B4-BE49-F238E27FC236}">
                <a16:creationId xmlns:a16="http://schemas.microsoft.com/office/drawing/2014/main" id="{016DFA64-635A-314F-A065-3DC72B283605}"/>
              </a:ext>
            </a:extLst>
          </p:cNvPr>
          <p:cNvSpPr txBox="1"/>
          <p:nvPr/>
        </p:nvSpPr>
        <p:spPr>
          <a:xfrm>
            <a:off x="167788" y="5198791"/>
            <a:ext cx="3655075" cy="1384995"/>
          </a:xfrm>
          <a:prstGeom prst="rect">
            <a:avLst/>
          </a:prstGeom>
          <a:noFill/>
        </p:spPr>
        <p:txBody>
          <a:bodyPr wrap="square" rtlCol="0">
            <a:spAutoFit/>
          </a:bodyPr>
          <a:lstStyle/>
          <a:p>
            <a:r>
              <a:rPr kumimoji="1" lang="en-US" altLang="ja-JP" sz="2800" b="1" dirty="0">
                <a:solidFill>
                  <a:srgbClr val="FF0000"/>
                </a:solidFill>
              </a:rPr>
              <a:t>This study was done in genetically engineered mice</a:t>
            </a:r>
            <a:endParaRPr kumimoji="1" lang="ja-JP" altLang="en-US" sz="2800" b="1">
              <a:solidFill>
                <a:srgbClr val="FF0000"/>
              </a:solidFill>
            </a:endParaRPr>
          </a:p>
        </p:txBody>
      </p:sp>
    </p:spTree>
    <p:extLst>
      <p:ext uri="{BB962C8B-B14F-4D97-AF65-F5344CB8AC3E}">
        <p14:creationId xmlns:p14="http://schemas.microsoft.com/office/powerpoint/2010/main" val="166822812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6" name="Title 1"/>
          <p:cNvSpPr txBox="1"/>
          <p:nvPr/>
        </p:nvSpPr>
        <p:spPr>
          <a:xfrm>
            <a:off x="838199" y="259801"/>
            <a:ext cx="1051560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12750">
              <a:spcBef>
                <a:spcPts val="2900"/>
              </a:spcBef>
              <a:defRPr sz="3300">
                <a:solidFill>
                  <a:srgbClr val="21478D"/>
                </a:solidFill>
                <a:latin typeface="Arial"/>
                <a:ea typeface="Arial"/>
                <a:cs typeface="Arial"/>
                <a:sym typeface="Arial"/>
              </a:defRPr>
            </a:lvl1pPr>
          </a:lstStyle>
          <a:p>
            <a:r>
              <a:rPr lang="en-US" sz="3200" dirty="0">
                <a:solidFill>
                  <a:schemeClr val="bg1"/>
                </a:solidFill>
                <a:latin typeface="Arial" panose="020B0604020202020204" pitchFamily="34" charset="0"/>
                <a:cs typeface="Arial" panose="020B0604020202020204" pitchFamily="34" charset="0"/>
              </a:rPr>
              <a:t>Why do we get worst flu illness in the winter?</a:t>
            </a:r>
            <a:endParaRPr sz="32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1E04025-FAEE-FC47-842A-EF81566DE5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5419" y="1320158"/>
            <a:ext cx="4746261" cy="5031036"/>
          </a:xfrm>
          <a:prstGeom prst="rect">
            <a:avLst/>
          </a:prstGeom>
        </p:spPr>
      </p:pic>
      <p:grpSp>
        <p:nvGrpSpPr>
          <p:cNvPr id="6" name="Group 5">
            <a:extLst>
              <a:ext uri="{FF2B5EF4-FFF2-40B4-BE49-F238E27FC236}">
                <a16:creationId xmlns:a16="http://schemas.microsoft.com/office/drawing/2014/main" id="{3E3581C2-4969-8443-968C-E556691923DC}"/>
              </a:ext>
            </a:extLst>
          </p:cNvPr>
          <p:cNvGrpSpPr/>
          <p:nvPr/>
        </p:nvGrpSpPr>
        <p:grpSpPr>
          <a:xfrm>
            <a:off x="5116537" y="1408432"/>
            <a:ext cx="6625673" cy="5189767"/>
            <a:chOff x="5059159" y="1413559"/>
            <a:chExt cx="6625673" cy="5189767"/>
          </a:xfrm>
        </p:grpSpPr>
        <p:pic>
          <p:nvPicPr>
            <p:cNvPr id="18" name="Picture 17" descr="Picture 8">
              <a:extLst>
                <a:ext uri="{FF2B5EF4-FFF2-40B4-BE49-F238E27FC236}">
                  <a16:creationId xmlns:a16="http://schemas.microsoft.com/office/drawing/2014/main" id="{4F35F40A-E112-7C42-8CB7-2A9650E7615E}"/>
                </a:ext>
              </a:extLst>
            </p:cNvPr>
            <p:cNvPicPr>
              <a:picLocks noChangeAspect="1"/>
            </p:cNvPicPr>
            <p:nvPr/>
          </p:nvPicPr>
          <p:blipFill>
            <a:blip r:embed="rId3"/>
            <a:stretch>
              <a:fillRect/>
            </a:stretch>
          </p:blipFill>
          <p:spPr>
            <a:xfrm>
              <a:off x="5059159" y="1413559"/>
              <a:ext cx="6625673" cy="4844235"/>
            </a:xfrm>
            <a:prstGeom prst="rect">
              <a:avLst/>
            </a:prstGeom>
            <a:ln w="12700">
              <a:miter lim="400000"/>
            </a:ln>
          </p:spPr>
        </p:pic>
        <p:sp>
          <p:nvSpPr>
            <p:cNvPr id="19" name="TextBox 18">
              <a:extLst>
                <a:ext uri="{FF2B5EF4-FFF2-40B4-BE49-F238E27FC236}">
                  <a16:creationId xmlns:a16="http://schemas.microsoft.com/office/drawing/2014/main" id="{C2C7B14A-2782-DE49-9875-30F417575FC0}"/>
                </a:ext>
              </a:extLst>
            </p:cNvPr>
            <p:cNvSpPr txBox="1"/>
            <p:nvPr/>
          </p:nvSpPr>
          <p:spPr>
            <a:xfrm>
              <a:off x="7033495" y="6289933"/>
              <a:ext cx="860784"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12750">
                <a:defRPr sz="1600">
                  <a:latin typeface="Arial"/>
                  <a:ea typeface="Arial"/>
                  <a:cs typeface="Arial"/>
                  <a:sym typeface="Arial"/>
                </a:defRPr>
              </a:lvl1pPr>
            </a:lstStyle>
            <a:p>
              <a:r>
                <a:rPr dirty="0"/>
                <a:t>RH 50%</a:t>
              </a:r>
            </a:p>
          </p:txBody>
        </p:sp>
        <p:sp>
          <p:nvSpPr>
            <p:cNvPr id="20" name="TextBox 19">
              <a:extLst>
                <a:ext uri="{FF2B5EF4-FFF2-40B4-BE49-F238E27FC236}">
                  <a16:creationId xmlns:a16="http://schemas.microsoft.com/office/drawing/2014/main" id="{F91DA937-40FE-C34A-A196-9662DE96C605}"/>
                </a:ext>
              </a:extLst>
            </p:cNvPr>
            <p:cNvSpPr txBox="1"/>
            <p:nvPr/>
          </p:nvSpPr>
          <p:spPr>
            <a:xfrm>
              <a:off x="10074284" y="6268047"/>
              <a:ext cx="860784"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12750">
                <a:defRPr sz="1600">
                  <a:latin typeface="Arial"/>
                  <a:ea typeface="Arial"/>
                  <a:cs typeface="Arial"/>
                  <a:sym typeface="Arial"/>
                </a:defRPr>
              </a:lvl1pPr>
            </a:lstStyle>
            <a:p>
              <a:r>
                <a:rPr dirty="0"/>
                <a:t>RH 20%</a:t>
              </a:r>
            </a:p>
          </p:txBody>
        </p:sp>
      </p:grpSp>
    </p:spTree>
    <p:extLst>
      <p:ext uri="{BB962C8B-B14F-4D97-AF65-F5344CB8AC3E}">
        <p14:creationId xmlns:p14="http://schemas.microsoft.com/office/powerpoint/2010/main" val="280217848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65D74054-89A1-AB46-86EC-747D7140423B}"/>
              </a:ext>
            </a:extLst>
          </p:cNvPr>
          <p:cNvSpPr txBox="1"/>
          <p:nvPr/>
        </p:nvSpPr>
        <p:spPr>
          <a:xfrm>
            <a:off x="602426" y="245474"/>
            <a:ext cx="11134587" cy="646331"/>
          </a:xfrm>
          <a:prstGeom prst="rect">
            <a:avLst/>
          </a:prstGeom>
          <a:noFill/>
        </p:spPr>
        <p:txBody>
          <a:bodyPr wrap="none" rtlCol="0">
            <a:spAutoFit/>
          </a:bodyPr>
          <a:lstStyle/>
          <a:p>
            <a:r>
              <a:rPr lang="en-US" altLang="ja-JP" sz="3600" dirty="0">
                <a:solidFill>
                  <a:schemeClr val="bg1"/>
                </a:solidFill>
              </a:rPr>
              <a:t>How does our body protect us from respiratory infections?</a:t>
            </a:r>
            <a:endParaRPr kumimoji="1" lang="ja-JP" altLang="en-US" sz="3600">
              <a:solidFill>
                <a:schemeClr val="bg1"/>
              </a:solidFill>
            </a:endParaRPr>
          </a:p>
        </p:txBody>
      </p:sp>
      <p:pic>
        <p:nvPicPr>
          <p:cNvPr id="16" name="Content Placeholder 3">
            <a:extLst>
              <a:ext uri="{FF2B5EF4-FFF2-40B4-BE49-F238E27FC236}">
                <a16:creationId xmlns:a16="http://schemas.microsoft.com/office/drawing/2014/main" id="{A4C9CFF6-2E0D-5D4D-9ADE-D78C134E8022}"/>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a:fillRect/>
          </a:stretch>
        </p:blipFill>
        <p:spPr>
          <a:xfrm>
            <a:off x="1729142" y="1700983"/>
            <a:ext cx="3343762" cy="4107311"/>
          </a:xfrm>
        </p:spPr>
      </p:pic>
      <p:sp>
        <p:nvSpPr>
          <p:cNvPr id="20" name="正方形/長方形 19">
            <a:extLst>
              <a:ext uri="{FF2B5EF4-FFF2-40B4-BE49-F238E27FC236}">
                <a16:creationId xmlns:a16="http://schemas.microsoft.com/office/drawing/2014/main" id="{3FEBAD2C-C8DC-AA4D-8B35-8D55A7A17DE6}"/>
              </a:ext>
            </a:extLst>
          </p:cNvPr>
          <p:cNvSpPr/>
          <p:nvPr/>
        </p:nvSpPr>
        <p:spPr>
          <a:xfrm>
            <a:off x="3472996" y="3551500"/>
            <a:ext cx="173741" cy="177674"/>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Rectangle 4">
            <a:extLst>
              <a:ext uri="{FF2B5EF4-FFF2-40B4-BE49-F238E27FC236}">
                <a16:creationId xmlns:a16="http://schemas.microsoft.com/office/drawing/2014/main" id="{EE12B757-F55F-DC42-9B44-80FA68A5FA79}"/>
              </a:ext>
            </a:extLst>
          </p:cNvPr>
          <p:cNvSpPr/>
          <p:nvPr/>
        </p:nvSpPr>
        <p:spPr>
          <a:xfrm>
            <a:off x="4225773" y="1943096"/>
            <a:ext cx="1199737" cy="7824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2F6AF62C-31CB-C940-80CC-DD157D8FEE44}"/>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03971" y="2407795"/>
            <a:ext cx="434042" cy="396732"/>
          </a:xfrm>
          <a:prstGeom prst="rect">
            <a:avLst/>
          </a:prstGeom>
        </p:spPr>
      </p:pic>
      <p:pic>
        <p:nvPicPr>
          <p:cNvPr id="13" name="Picture 10">
            <a:extLst>
              <a:ext uri="{FF2B5EF4-FFF2-40B4-BE49-F238E27FC236}">
                <a16:creationId xmlns:a16="http://schemas.microsoft.com/office/drawing/2014/main" id="{7E0F9DFB-667D-994B-B58A-EADBA83CAB22}"/>
              </a:ext>
            </a:extLst>
          </p:cNvPr>
          <p:cNvPicPr>
            <a:picLocks noChangeAspect="1"/>
          </p:cNvPicPr>
          <p:nvPr/>
        </p:nvPicPr>
        <p:blipFill>
          <a:blip r:embed="rId4"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86950" y="2680544"/>
            <a:ext cx="434042" cy="396732"/>
          </a:xfrm>
          <a:prstGeom prst="rect">
            <a:avLst/>
          </a:prstGeom>
        </p:spPr>
      </p:pic>
      <p:pic>
        <p:nvPicPr>
          <p:cNvPr id="14" name="Picture 10">
            <a:extLst>
              <a:ext uri="{FF2B5EF4-FFF2-40B4-BE49-F238E27FC236}">
                <a16:creationId xmlns:a16="http://schemas.microsoft.com/office/drawing/2014/main" id="{2550CF20-B75C-1945-841A-A681A9C58585}"/>
              </a:ext>
            </a:extLst>
          </p:cNvPr>
          <p:cNvPicPr>
            <a:picLocks noChangeAspect="1"/>
          </p:cNvPicPr>
          <p:nvPr/>
        </p:nvPicPr>
        <p:blipFill>
          <a:blip r:embed="rId4"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842256" y="2793481"/>
            <a:ext cx="434042" cy="396732"/>
          </a:xfrm>
          <a:prstGeom prst="rect">
            <a:avLst/>
          </a:prstGeom>
        </p:spPr>
      </p:pic>
      <p:sp>
        <p:nvSpPr>
          <p:cNvPr id="2" name="テキスト ボックス 1">
            <a:extLst>
              <a:ext uri="{FF2B5EF4-FFF2-40B4-BE49-F238E27FC236}">
                <a16:creationId xmlns:a16="http://schemas.microsoft.com/office/drawing/2014/main" id="{3D75637F-330D-6E43-B92E-3BBB4DEB8BFF}"/>
              </a:ext>
            </a:extLst>
          </p:cNvPr>
          <p:cNvSpPr txBox="1"/>
          <p:nvPr/>
        </p:nvSpPr>
        <p:spPr>
          <a:xfrm>
            <a:off x="4486950" y="1945005"/>
            <a:ext cx="2295757" cy="523220"/>
          </a:xfrm>
          <a:prstGeom prst="rect">
            <a:avLst/>
          </a:prstGeom>
          <a:noFill/>
        </p:spPr>
        <p:txBody>
          <a:bodyPr wrap="none" rtlCol="0">
            <a:spAutoFit/>
          </a:bodyPr>
          <a:lstStyle/>
          <a:p>
            <a:r>
              <a:rPr kumimoji="1" lang="en-US" altLang="ja-JP" sz="2800" dirty="0"/>
              <a:t>Influenza virus</a:t>
            </a:r>
            <a:endParaRPr kumimoji="1" lang="ja-JP" altLang="en-US" sz="2800"/>
          </a:p>
        </p:txBody>
      </p:sp>
      <p:sp>
        <p:nvSpPr>
          <p:cNvPr id="3" name="テキスト ボックス 2">
            <a:extLst>
              <a:ext uri="{FF2B5EF4-FFF2-40B4-BE49-F238E27FC236}">
                <a16:creationId xmlns:a16="http://schemas.microsoft.com/office/drawing/2014/main" id="{327036C8-7C5D-F04E-9806-AF606BB14315}"/>
              </a:ext>
            </a:extLst>
          </p:cNvPr>
          <p:cNvSpPr txBox="1"/>
          <p:nvPr/>
        </p:nvSpPr>
        <p:spPr>
          <a:xfrm>
            <a:off x="7345180" y="3154473"/>
            <a:ext cx="3849723" cy="1384995"/>
          </a:xfrm>
          <a:prstGeom prst="rect">
            <a:avLst/>
          </a:prstGeom>
          <a:noFill/>
        </p:spPr>
        <p:txBody>
          <a:bodyPr wrap="square" rtlCol="0">
            <a:spAutoFit/>
          </a:bodyPr>
          <a:lstStyle/>
          <a:p>
            <a:r>
              <a:rPr kumimoji="1" lang="en-US" altLang="ja-JP" sz="2800" dirty="0"/>
              <a:t>Influenza virus is spread from infected people by coughs or sneezes.</a:t>
            </a:r>
            <a:endParaRPr kumimoji="1" lang="ja-JP" altLang="en-US" sz="2800"/>
          </a:p>
        </p:txBody>
      </p:sp>
    </p:spTree>
    <p:extLst>
      <p:ext uri="{BB962C8B-B14F-4D97-AF65-F5344CB8AC3E}">
        <p14:creationId xmlns:p14="http://schemas.microsoft.com/office/powerpoint/2010/main" val="20116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4.07407E-6 C -0.03295 0.0074 -0.06576 0.01527 -0.08268 0.03125 C -0.09844 0.04722 -0.09844 0.07106 -0.09844 0.09583 " pathEditMode="relative" rAng="0" ptsTypes="AAA">
                                      <p:cBhvr>
                                        <p:cTn id="6" dur="2000" fill="hold"/>
                                        <p:tgtEl>
                                          <p:spTgt spid="13"/>
                                        </p:tgtEl>
                                        <p:attrNameLst>
                                          <p:attrName>ppt_x</p:attrName>
                                          <p:attrName>ppt_y</p:attrName>
                                        </p:attrNameLst>
                                      </p:cBhvr>
                                      <p:rCtr x="-4922" y="4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65D74054-89A1-AB46-86EC-747D7140423B}"/>
              </a:ext>
            </a:extLst>
          </p:cNvPr>
          <p:cNvSpPr txBox="1"/>
          <p:nvPr/>
        </p:nvSpPr>
        <p:spPr>
          <a:xfrm>
            <a:off x="870542" y="228506"/>
            <a:ext cx="8784456" cy="646331"/>
          </a:xfrm>
          <a:prstGeom prst="rect">
            <a:avLst/>
          </a:prstGeom>
          <a:noFill/>
        </p:spPr>
        <p:txBody>
          <a:bodyPr wrap="none" rtlCol="0">
            <a:spAutoFit/>
          </a:bodyPr>
          <a:lstStyle>
            <a:defPPr>
              <a:defRPr lang="en-US"/>
            </a:defPPr>
            <a:lvl1pPr>
              <a:defRPr sz="3600">
                <a:solidFill>
                  <a:schemeClr val="bg1"/>
                </a:solidFill>
              </a:defRPr>
            </a:lvl1pPr>
          </a:lstStyle>
          <a:p>
            <a:r>
              <a:rPr lang="en-US" altLang="ja-JP" dirty="0"/>
              <a:t>A healthy immune system provides protection</a:t>
            </a:r>
            <a:endParaRPr lang="ja-JP" altLang="en-US"/>
          </a:p>
        </p:txBody>
      </p:sp>
      <p:pic>
        <p:nvPicPr>
          <p:cNvPr id="16" name="Content Placeholder 3">
            <a:extLst>
              <a:ext uri="{FF2B5EF4-FFF2-40B4-BE49-F238E27FC236}">
                <a16:creationId xmlns:a16="http://schemas.microsoft.com/office/drawing/2014/main" id="{B2B0C51B-53AA-8945-919E-4C58217E6063}"/>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a:fillRect/>
          </a:stretch>
        </p:blipFill>
        <p:spPr>
          <a:xfrm>
            <a:off x="1729142" y="1700983"/>
            <a:ext cx="3343762" cy="4107311"/>
          </a:xfrm>
        </p:spPr>
      </p:pic>
      <p:sp>
        <p:nvSpPr>
          <p:cNvPr id="17" name="Rectangle 4">
            <a:extLst>
              <a:ext uri="{FF2B5EF4-FFF2-40B4-BE49-F238E27FC236}">
                <a16:creationId xmlns:a16="http://schemas.microsoft.com/office/drawing/2014/main" id="{93C3B86D-423C-584A-95CE-D4431AFAB4A9}"/>
              </a:ext>
            </a:extLst>
          </p:cNvPr>
          <p:cNvSpPr/>
          <p:nvPr/>
        </p:nvSpPr>
        <p:spPr>
          <a:xfrm>
            <a:off x="4225773" y="1943096"/>
            <a:ext cx="1199737" cy="7824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8" name="Picture 5">
            <a:extLst>
              <a:ext uri="{FF2B5EF4-FFF2-40B4-BE49-F238E27FC236}">
                <a16:creationId xmlns:a16="http://schemas.microsoft.com/office/drawing/2014/main" id="{E6628BFD-8CD2-8E4F-AF7F-F83D842740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00000">
            <a:off x="4889356" y="2253490"/>
            <a:ext cx="1740384" cy="1417386"/>
          </a:xfrm>
          <a:prstGeom prst="rect">
            <a:avLst/>
          </a:prstGeom>
        </p:spPr>
      </p:pic>
      <p:cxnSp>
        <p:nvCxnSpPr>
          <p:cNvPr id="19" name="Straight Connector 8">
            <a:extLst>
              <a:ext uri="{FF2B5EF4-FFF2-40B4-BE49-F238E27FC236}">
                <a16:creationId xmlns:a16="http://schemas.microsoft.com/office/drawing/2014/main" id="{E9154CB0-2CB6-1346-B853-F4E832A29114}"/>
              </a:ext>
            </a:extLst>
          </p:cNvPr>
          <p:cNvCxnSpPr/>
          <p:nvPr/>
        </p:nvCxnSpPr>
        <p:spPr>
          <a:xfrm flipV="1">
            <a:off x="3773243" y="2699250"/>
            <a:ext cx="1238818" cy="8766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正方形/長方形 20">
            <a:extLst>
              <a:ext uri="{FF2B5EF4-FFF2-40B4-BE49-F238E27FC236}">
                <a16:creationId xmlns:a16="http://schemas.microsoft.com/office/drawing/2014/main" id="{FCBFCD27-CA9D-0241-A895-D1D84A78D358}"/>
              </a:ext>
            </a:extLst>
          </p:cNvPr>
          <p:cNvSpPr/>
          <p:nvPr/>
        </p:nvSpPr>
        <p:spPr>
          <a:xfrm>
            <a:off x="3472996" y="3551500"/>
            <a:ext cx="173741" cy="177674"/>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AC6460D-54A6-464F-A595-0BAF3D0ECCAE}"/>
              </a:ext>
            </a:extLst>
          </p:cNvPr>
          <p:cNvSpPr txBox="1"/>
          <p:nvPr/>
        </p:nvSpPr>
        <p:spPr>
          <a:xfrm>
            <a:off x="4788897" y="3821453"/>
            <a:ext cx="705065" cy="369332"/>
          </a:xfrm>
          <a:prstGeom prst="rect">
            <a:avLst/>
          </a:prstGeom>
          <a:noFill/>
        </p:spPr>
        <p:txBody>
          <a:bodyPr wrap="none" rtlCol="0">
            <a:spAutoFit/>
          </a:bodyPr>
          <a:lstStyle/>
          <a:p>
            <a:r>
              <a:rPr lang="en-US" altLang="ja-JP" dirty="0"/>
              <a:t>Distal</a:t>
            </a:r>
            <a:endParaRPr kumimoji="1" lang="ja-JP" altLang="en-US"/>
          </a:p>
        </p:txBody>
      </p:sp>
      <p:sp>
        <p:nvSpPr>
          <p:cNvPr id="27" name="TextBox 9">
            <a:extLst>
              <a:ext uri="{FF2B5EF4-FFF2-40B4-BE49-F238E27FC236}">
                <a16:creationId xmlns:a16="http://schemas.microsoft.com/office/drawing/2014/main" id="{1F2E683A-0E13-CA4F-B4E9-311BD7190D65}"/>
              </a:ext>
            </a:extLst>
          </p:cNvPr>
          <p:cNvSpPr txBox="1"/>
          <p:nvPr/>
        </p:nvSpPr>
        <p:spPr>
          <a:xfrm>
            <a:off x="6813642" y="1764062"/>
            <a:ext cx="3774348" cy="1200329"/>
          </a:xfrm>
          <a:prstGeom prst="rect">
            <a:avLst/>
          </a:prstGeom>
          <a:noFill/>
        </p:spPr>
        <p:txBody>
          <a:bodyPr wrap="square" rtlCol="0">
            <a:spAutoFit/>
          </a:bodyPr>
          <a:lstStyle/>
          <a:p>
            <a:pPr marL="257175" indent="-257175">
              <a:buAutoNum type="arabicPeriod"/>
            </a:pPr>
            <a:r>
              <a:rPr lang="en-US" sz="2400" b="1" dirty="0"/>
              <a:t>Physical barrier</a:t>
            </a:r>
            <a:r>
              <a:rPr lang="en-US" sz="2400" dirty="0"/>
              <a:t>:  Mucus production and ciliary clearance</a:t>
            </a:r>
          </a:p>
        </p:txBody>
      </p:sp>
      <p:sp>
        <p:nvSpPr>
          <p:cNvPr id="28" name="下矢印 27">
            <a:extLst>
              <a:ext uri="{FF2B5EF4-FFF2-40B4-BE49-F238E27FC236}">
                <a16:creationId xmlns:a16="http://schemas.microsoft.com/office/drawing/2014/main" id="{DB12EADB-06C9-034C-8F87-EC564155A0A6}"/>
              </a:ext>
            </a:extLst>
          </p:cNvPr>
          <p:cNvSpPr/>
          <p:nvPr/>
        </p:nvSpPr>
        <p:spPr>
          <a:xfrm flipV="1">
            <a:off x="5289143" y="2727421"/>
            <a:ext cx="262890" cy="429478"/>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 name="Picture 10">
            <a:extLst>
              <a:ext uri="{FF2B5EF4-FFF2-40B4-BE49-F238E27FC236}">
                <a16:creationId xmlns:a16="http://schemas.microsoft.com/office/drawing/2014/main" id="{2F6AF62C-31CB-C940-80CC-DD157D8FEE44}"/>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77557" y="3391975"/>
            <a:ext cx="434042" cy="396732"/>
          </a:xfrm>
          <a:prstGeom prst="rect">
            <a:avLst/>
          </a:prstGeom>
        </p:spPr>
      </p:pic>
      <p:sp>
        <p:nvSpPr>
          <p:cNvPr id="3" name="正方形/長方形 2">
            <a:extLst>
              <a:ext uri="{FF2B5EF4-FFF2-40B4-BE49-F238E27FC236}">
                <a16:creationId xmlns:a16="http://schemas.microsoft.com/office/drawing/2014/main" id="{CC79F2A2-5B8E-BC4F-B10D-62E62982F920}"/>
              </a:ext>
            </a:extLst>
          </p:cNvPr>
          <p:cNvSpPr/>
          <p:nvPr/>
        </p:nvSpPr>
        <p:spPr>
          <a:xfrm>
            <a:off x="5115553" y="1611472"/>
            <a:ext cx="500062" cy="4616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2BE8574-CE0C-3D44-9707-E44A3E33B280}"/>
              </a:ext>
            </a:extLst>
          </p:cNvPr>
          <p:cNvSpPr txBox="1"/>
          <p:nvPr/>
        </p:nvSpPr>
        <p:spPr>
          <a:xfrm>
            <a:off x="4518452" y="1681984"/>
            <a:ext cx="997196" cy="369332"/>
          </a:xfrm>
          <a:prstGeom prst="rect">
            <a:avLst/>
          </a:prstGeom>
          <a:noFill/>
        </p:spPr>
        <p:txBody>
          <a:bodyPr wrap="none" rtlCol="0">
            <a:spAutoFit/>
          </a:bodyPr>
          <a:lstStyle/>
          <a:p>
            <a:r>
              <a:rPr lang="en-US" altLang="ja-JP" dirty="0"/>
              <a:t>P</a:t>
            </a:r>
            <a:r>
              <a:rPr kumimoji="1" lang="en-US" altLang="ja-JP" dirty="0"/>
              <a:t>roximal</a:t>
            </a:r>
            <a:endParaRPr kumimoji="1" lang="ja-JP" altLang="en-US"/>
          </a:p>
        </p:txBody>
      </p:sp>
      <p:sp>
        <p:nvSpPr>
          <p:cNvPr id="2" name="テキスト ボックス 1">
            <a:extLst>
              <a:ext uri="{FF2B5EF4-FFF2-40B4-BE49-F238E27FC236}">
                <a16:creationId xmlns:a16="http://schemas.microsoft.com/office/drawing/2014/main" id="{AAD6A203-1759-C240-ACD8-5E058388B513}"/>
              </a:ext>
            </a:extLst>
          </p:cNvPr>
          <p:cNvSpPr txBox="1"/>
          <p:nvPr/>
        </p:nvSpPr>
        <p:spPr>
          <a:xfrm>
            <a:off x="3661681" y="6043369"/>
            <a:ext cx="5984908" cy="523220"/>
          </a:xfrm>
          <a:prstGeom prst="rect">
            <a:avLst/>
          </a:prstGeom>
          <a:noFill/>
        </p:spPr>
        <p:txBody>
          <a:bodyPr wrap="none" rtlCol="0">
            <a:spAutoFit/>
          </a:bodyPr>
          <a:lstStyle/>
          <a:p>
            <a:r>
              <a:rPr kumimoji="1" lang="en-US" altLang="ja-JP" sz="2800" b="1" dirty="0">
                <a:solidFill>
                  <a:srgbClr val="FF0000"/>
                </a:solidFill>
              </a:rPr>
              <a:t>First line of defense against pathogens</a:t>
            </a:r>
            <a:endParaRPr kumimoji="1" lang="ja-JP" altLang="en-US" sz="2800" b="1">
              <a:solidFill>
                <a:srgbClr val="FF0000"/>
              </a:solidFill>
            </a:endParaRPr>
          </a:p>
        </p:txBody>
      </p:sp>
    </p:spTree>
    <p:extLst>
      <p:ext uri="{BB962C8B-B14F-4D97-AF65-F5344CB8AC3E}">
        <p14:creationId xmlns:p14="http://schemas.microsoft.com/office/powerpoint/2010/main" val="328943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nodeType="clickEffect">
                                  <p:stCondLst>
                                    <p:cond delay="0"/>
                                  </p:stCondLst>
                                  <p:endCondLst>
                                    <p:cond evt="onNext" delay="0">
                                      <p:tgtEl>
                                        <p:sldTgt/>
                                      </p:tgtEl>
                                    </p:cond>
                                  </p:endCondLst>
                                  <p:childTnLst>
                                    <p:animMotion origin="layout" path="M 0.00017 -0.00023 L 0.00121 -0.24514 " pathEditMode="relative" rAng="0" ptsTypes="AA">
                                      <p:cBhvr>
                                        <p:cTn id="6" dur="2000" fill="hold"/>
                                        <p:tgtEl>
                                          <p:spTgt spid="11"/>
                                        </p:tgtEl>
                                        <p:attrNameLst>
                                          <p:attrName>ppt_x</p:attrName>
                                          <p:attrName>ppt_y</p:attrName>
                                        </p:attrNameLst>
                                      </p:cBhvr>
                                      <p:rCtr x="52" y="-1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210FAFEB-7D03-E443-AD09-FD8A6673318D}"/>
              </a:ext>
            </a:extLst>
          </p:cNvPr>
          <p:cNvGrpSpPr/>
          <p:nvPr/>
        </p:nvGrpSpPr>
        <p:grpSpPr>
          <a:xfrm>
            <a:off x="5124021" y="3963542"/>
            <a:ext cx="1574790" cy="798450"/>
            <a:chOff x="3600021" y="3963542"/>
            <a:chExt cx="1574790" cy="798450"/>
          </a:xfrm>
        </p:grpSpPr>
        <p:sp>
          <p:nvSpPr>
            <p:cNvPr id="2" name="円/楕円 1">
              <a:extLst>
                <a:ext uri="{FF2B5EF4-FFF2-40B4-BE49-F238E27FC236}">
                  <a16:creationId xmlns:a16="http://schemas.microsoft.com/office/drawing/2014/main" id="{9633F8B7-6500-7042-A9C4-6FCC3FA255E6}"/>
                </a:ext>
              </a:extLst>
            </p:cNvPr>
            <p:cNvSpPr/>
            <p:nvPr/>
          </p:nvSpPr>
          <p:spPr>
            <a:xfrm>
              <a:off x="4508878" y="3997973"/>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a:extLst>
                <a:ext uri="{FF2B5EF4-FFF2-40B4-BE49-F238E27FC236}">
                  <a16:creationId xmlns:a16="http://schemas.microsoft.com/office/drawing/2014/main" id="{2AB8FE81-E50A-E84F-B2A6-6DCA61229176}"/>
                </a:ext>
              </a:extLst>
            </p:cNvPr>
            <p:cNvSpPr/>
            <p:nvPr/>
          </p:nvSpPr>
          <p:spPr>
            <a:xfrm>
              <a:off x="4661278" y="4150373"/>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80E61919-02CC-434B-BE18-A9260FE1C06E}"/>
                </a:ext>
              </a:extLst>
            </p:cNvPr>
            <p:cNvSpPr/>
            <p:nvPr/>
          </p:nvSpPr>
          <p:spPr>
            <a:xfrm>
              <a:off x="4486176" y="4215827"/>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8FA46D20-7744-6E4C-A904-2E8E7DFBCBDD}"/>
                </a:ext>
              </a:extLst>
            </p:cNvPr>
            <p:cNvSpPr/>
            <p:nvPr/>
          </p:nvSpPr>
          <p:spPr>
            <a:xfrm>
              <a:off x="4705202" y="3963542"/>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85183F02-A73D-F445-BA7A-DD254BBF6065}"/>
                </a:ext>
              </a:extLst>
            </p:cNvPr>
            <p:cNvSpPr/>
            <p:nvPr/>
          </p:nvSpPr>
          <p:spPr>
            <a:xfrm>
              <a:off x="4843067" y="4116132"/>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71D9F207-E3F4-E74F-8DE1-95DBC3EE1BD0}"/>
                </a:ext>
              </a:extLst>
            </p:cNvPr>
            <p:cNvSpPr/>
            <p:nvPr/>
          </p:nvSpPr>
          <p:spPr>
            <a:xfrm>
              <a:off x="4836111" y="4317445"/>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C457C41F-B351-5145-9F24-AA140203D4E5}"/>
                </a:ext>
              </a:extLst>
            </p:cNvPr>
            <p:cNvSpPr/>
            <p:nvPr/>
          </p:nvSpPr>
          <p:spPr>
            <a:xfrm>
              <a:off x="4639747" y="4399073"/>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676B6C40-AED8-A34A-B752-C95E6B684B3A}"/>
                </a:ext>
              </a:extLst>
            </p:cNvPr>
            <p:cNvSpPr/>
            <p:nvPr/>
          </p:nvSpPr>
          <p:spPr>
            <a:xfrm>
              <a:off x="5043902" y="4202580"/>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D456A2BE-5191-2348-AABA-2229BA53850C}"/>
                </a:ext>
              </a:extLst>
            </p:cNvPr>
            <p:cNvSpPr/>
            <p:nvPr/>
          </p:nvSpPr>
          <p:spPr>
            <a:xfrm>
              <a:off x="4800266" y="4518758"/>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3FAAFA6-7A77-9349-A6CD-AAF0F7DB4BD1}"/>
                </a:ext>
              </a:extLst>
            </p:cNvPr>
            <p:cNvSpPr txBox="1"/>
            <p:nvPr/>
          </p:nvSpPr>
          <p:spPr>
            <a:xfrm>
              <a:off x="3600021" y="4392660"/>
              <a:ext cx="1172116" cy="369332"/>
            </a:xfrm>
            <a:prstGeom prst="rect">
              <a:avLst/>
            </a:prstGeom>
            <a:noFill/>
          </p:spPr>
          <p:txBody>
            <a:bodyPr wrap="none" rtlCol="0">
              <a:spAutoFit/>
            </a:bodyPr>
            <a:lstStyle/>
            <a:p>
              <a:r>
                <a:rPr lang="en-US" altLang="ja-JP" dirty="0"/>
                <a:t>I</a:t>
              </a:r>
              <a:r>
                <a:rPr kumimoji="1" lang="en-US" altLang="ja-JP" dirty="0"/>
                <a:t>nterferon</a:t>
              </a:r>
              <a:endParaRPr kumimoji="1" lang="ja-JP" altLang="en-US"/>
            </a:p>
          </p:txBody>
        </p:sp>
      </p:grpSp>
      <p:sp>
        <p:nvSpPr>
          <p:cNvPr id="35" name="フリーフォーム 34">
            <a:extLst>
              <a:ext uri="{FF2B5EF4-FFF2-40B4-BE49-F238E27FC236}">
                <a16:creationId xmlns:a16="http://schemas.microsoft.com/office/drawing/2014/main" id="{1EB8D60B-530E-8448-9E72-29C72E4FCC3E}"/>
              </a:ext>
            </a:extLst>
          </p:cNvPr>
          <p:cNvSpPr/>
          <p:nvPr/>
        </p:nvSpPr>
        <p:spPr>
          <a:xfrm rot="19692303">
            <a:off x="6400495" y="4582477"/>
            <a:ext cx="845315" cy="676764"/>
          </a:xfrm>
          <a:custGeom>
            <a:avLst/>
            <a:gdLst>
              <a:gd name="connsiteX0" fmla="*/ 338138 w 909638"/>
              <a:gd name="connsiteY0" fmla="*/ 290513 h 928688"/>
              <a:gd name="connsiteX1" fmla="*/ 342900 w 909638"/>
              <a:gd name="connsiteY1" fmla="*/ 119063 h 928688"/>
              <a:gd name="connsiteX2" fmla="*/ 352425 w 909638"/>
              <a:gd name="connsiteY2" fmla="*/ 90488 h 928688"/>
              <a:gd name="connsiteX3" fmla="*/ 376238 w 909638"/>
              <a:gd name="connsiteY3" fmla="*/ 61913 h 928688"/>
              <a:gd name="connsiteX4" fmla="*/ 381000 w 909638"/>
              <a:gd name="connsiteY4" fmla="*/ 47625 h 928688"/>
              <a:gd name="connsiteX5" fmla="*/ 423863 w 909638"/>
              <a:gd name="connsiteY5" fmla="*/ 14288 h 928688"/>
              <a:gd name="connsiteX6" fmla="*/ 452438 w 909638"/>
              <a:gd name="connsiteY6" fmla="*/ 0 h 928688"/>
              <a:gd name="connsiteX7" fmla="*/ 466725 w 909638"/>
              <a:gd name="connsiteY7" fmla="*/ 9525 h 928688"/>
              <a:gd name="connsiteX8" fmla="*/ 471488 w 909638"/>
              <a:gd name="connsiteY8" fmla="*/ 23813 h 928688"/>
              <a:gd name="connsiteX9" fmla="*/ 481013 w 909638"/>
              <a:gd name="connsiteY9" fmla="*/ 42863 h 928688"/>
              <a:gd name="connsiteX10" fmla="*/ 485775 w 909638"/>
              <a:gd name="connsiteY10" fmla="*/ 171450 h 928688"/>
              <a:gd name="connsiteX11" fmla="*/ 495300 w 909638"/>
              <a:gd name="connsiteY11" fmla="*/ 200025 h 928688"/>
              <a:gd name="connsiteX12" fmla="*/ 500063 w 909638"/>
              <a:gd name="connsiteY12" fmla="*/ 238125 h 928688"/>
              <a:gd name="connsiteX13" fmla="*/ 519113 w 909638"/>
              <a:gd name="connsiteY13" fmla="*/ 271463 h 928688"/>
              <a:gd name="connsiteX14" fmla="*/ 542925 w 909638"/>
              <a:gd name="connsiteY14" fmla="*/ 314325 h 928688"/>
              <a:gd name="connsiteX15" fmla="*/ 557213 w 909638"/>
              <a:gd name="connsiteY15" fmla="*/ 323850 h 928688"/>
              <a:gd name="connsiteX16" fmla="*/ 647700 w 909638"/>
              <a:gd name="connsiteY16" fmla="*/ 319088 h 928688"/>
              <a:gd name="connsiteX17" fmla="*/ 676275 w 909638"/>
              <a:gd name="connsiteY17" fmla="*/ 304800 h 928688"/>
              <a:gd name="connsiteX18" fmla="*/ 690563 w 909638"/>
              <a:gd name="connsiteY18" fmla="*/ 300038 h 928688"/>
              <a:gd name="connsiteX19" fmla="*/ 704850 w 909638"/>
              <a:gd name="connsiteY19" fmla="*/ 290513 h 928688"/>
              <a:gd name="connsiteX20" fmla="*/ 742950 w 909638"/>
              <a:gd name="connsiteY20" fmla="*/ 261938 h 928688"/>
              <a:gd name="connsiteX21" fmla="*/ 757238 w 909638"/>
              <a:gd name="connsiteY21" fmla="*/ 252413 h 928688"/>
              <a:gd name="connsiteX22" fmla="*/ 785813 w 909638"/>
              <a:gd name="connsiteY22" fmla="*/ 223838 h 928688"/>
              <a:gd name="connsiteX23" fmla="*/ 809625 w 909638"/>
              <a:gd name="connsiteY23" fmla="*/ 204788 h 928688"/>
              <a:gd name="connsiteX24" fmla="*/ 819150 w 909638"/>
              <a:gd name="connsiteY24" fmla="*/ 190500 h 928688"/>
              <a:gd name="connsiteX25" fmla="*/ 838200 w 909638"/>
              <a:gd name="connsiteY25" fmla="*/ 166688 h 928688"/>
              <a:gd name="connsiteX26" fmla="*/ 866775 w 909638"/>
              <a:gd name="connsiteY26" fmla="*/ 157163 h 928688"/>
              <a:gd name="connsiteX27" fmla="*/ 890588 w 909638"/>
              <a:gd name="connsiteY27" fmla="*/ 161925 h 928688"/>
              <a:gd name="connsiteX28" fmla="*/ 909638 w 909638"/>
              <a:gd name="connsiteY28" fmla="*/ 190500 h 928688"/>
              <a:gd name="connsiteX29" fmla="*/ 904875 w 909638"/>
              <a:gd name="connsiteY29" fmla="*/ 276225 h 928688"/>
              <a:gd name="connsiteX30" fmla="*/ 895350 w 909638"/>
              <a:gd name="connsiteY30" fmla="*/ 290513 h 928688"/>
              <a:gd name="connsiteX31" fmla="*/ 885825 w 909638"/>
              <a:gd name="connsiteY31" fmla="*/ 309563 h 928688"/>
              <a:gd name="connsiteX32" fmla="*/ 866775 w 909638"/>
              <a:gd name="connsiteY32" fmla="*/ 338138 h 928688"/>
              <a:gd name="connsiteX33" fmla="*/ 842963 w 909638"/>
              <a:gd name="connsiteY33" fmla="*/ 361950 h 928688"/>
              <a:gd name="connsiteX34" fmla="*/ 823913 w 909638"/>
              <a:gd name="connsiteY34" fmla="*/ 376238 h 928688"/>
              <a:gd name="connsiteX35" fmla="*/ 814388 w 909638"/>
              <a:gd name="connsiteY35" fmla="*/ 390525 h 928688"/>
              <a:gd name="connsiteX36" fmla="*/ 800100 w 909638"/>
              <a:gd name="connsiteY36" fmla="*/ 395288 h 928688"/>
              <a:gd name="connsiteX37" fmla="*/ 771525 w 909638"/>
              <a:gd name="connsiteY37" fmla="*/ 414338 h 928688"/>
              <a:gd name="connsiteX38" fmla="*/ 757238 w 909638"/>
              <a:gd name="connsiteY38" fmla="*/ 428625 h 928688"/>
              <a:gd name="connsiteX39" fmla="*/ 728663 w 909638"/>
              <a:gd name="connsiteY39" fmla="*/ 438150 h 928688"/>
              <a:gd name="connsiteX40" fmla="*/ 714375 w 909638"/>
              <a:gd name="connsiteY40" fmla="*/ 452438 h 928688"/>
              <a:gd name="connsiteX41" fmla="*/ 704850 w 909638"/>
              <a:gd name="connsiteY41" fmla="*/ 471488 h 928688"/>
              <a:gd name="connsiteX42" fmla="*/ 695325 w 909638"/>
              <a:gd name="connsiteY42" fmla="*/ 485775 h 928688"/>
              <a:gd name="connsiteX43" fmla="*/ 700088 w 909638"/>
              <a:gd name="connsiteY43" fmla="*/ 500063 h 928688"/>
              <a:gd name="connsiteX44" fmla="*/ 709613 w 909638"/>
              <a:gd name="connsiteY44" fmla="*/ 514350 h 928688"/>
              <a:gd name="connsiteX45" fmla="*/ 738188 w 909638"/>
              <a:gd name="connsiteY45" fmla="*/ 528638 h 928688"/>
              <a:gd name="connsiteX46" fmla="*/ 752475 w 909638"/>
              <a:gd name="connsiteY46" fmla="*/ 542925 h 928688"/>
              <a:gd name="connsiteX47" fmla="*/ 766763 w 909638"/>
              <a:gd name="connsiteY47" fmla="*/ 552450 h 928688"/>
              <a:gd name="connsiteX48" fmla="*/ 795338 w 909638"/>
              <a:gd name="connsiteY48" fmla="*/ 581025 h 928688"/>
              <a:gd name="connsiteX49" fmla="*/ 828675 w 909638"/>
              <a:gd name="connsiteY49" fmla="*/ 619125 h 928688"/>
              <a:gd name="connsiteX50" fmla="*/ 838200 w 909638"/>
              <a:gd name="connsiteY50" fmla="*/ 633413 h 928688"/>
              <a:gd name="connsiteX51" fmla="*/ 852488 w 909638"/>
              <a:gd name="connsiteY51" fmla="*/ 661988 h 928688"/>
              <a:gd name="connsiteX52" fmla="*/ 852488 w 909638"/>
              <a:gd name="connsiteY52" fmla="*/ 757238 h 928688"/>
              <a:gd name="connsiteX53" fmla="*/ 847725 w 909638"/>
              <a:gd name="connsiteY53" fmla="*/ 771525 h 928688"/>
              <a:gd name="connsiteX54" fmla="*/ 833438 w 909638"/>
              <a:gd name="connsiteY54" fmla="*/ 776288 h 928688"/>
              <a:gd name="connsiteX55" fmla="*/ 790575 w 909638"/>
              <a:gd name="connsiteY55" fmla="*/ 766763 h 928688"/>
              <a:gd name="connsiteX56" fmla="*/ 776288 w 909638"/>
              <a:gd name="connsiteY56" fmla="*/ 757238 h 928688"/>
              <a:gd name="connsiteX57" fmla="*/ 752475 w 909638"/>
              <a:gd name="connsiteY57" fmla="*/ 728663 h 928688"/>
              <a:gd name="connsiteX58" fmla="*/ 742950 w 909638"/>
              <a:gd name="connsiteY58" fmla="*/ 714375 h 928688"/>
              <a:gd name="connsiteX59" fmla="*/ 714375 w 909638"/>
              <a:gd name="connsiteY59" fmla="*/ 695325 h 928688"/>
              <a:gd name="connsiteX60" fmla="*/ 700088 w 909638"/>
              <a:gd name="connsiteY60" fmla="*/ 681038 h 928688"/>
              <a:gd name="connsiteX61" fmla="*/ 671513 w 909638"/>
              <a:gd name="connsiteY61" fmla="*/ 671513 h 928688"/>
              <a:gd name="connsiteX62" fmla="*/ 657225 w 909638"/>
              <a:gd name="connsiteY62" fmla="*/ 666750 h 928688"/>
              <a:gd name="connsiteX63" fmla="*/ 642938 w 909638"/>
              <a:gd name="connsiteY63" fmla="*/ 657225 h 928688"/>
              <a:gd name="connsiteX64" fmla="*/ 614363 w 909638"/>
              <a:gd name="connsiteY64" fmla="*/ 647700 h 928688"/>
              <a:gd name="connsiteX65" fmla="*/ 600075 w 909638"/>
              <a:gd name="connsiteY65" fmla="*/ 642938 h 928688"/>
              <a:gd name="connsiteX66" fmla="*/ 585788 w 909638"/>
              <a:gd name="connsiteY66" fmla="*/ 638175 h 928688"/>
              <a:gd name="connsiteX67" fmla="*/ 571500 w 909638"/>
              <a:gd name="connsiteY67" fmla="*/ 666750 h 928688"/>
              <a:gd name="connsiteX68" fmla="*/ 566738 w 909638"/>
              <a:gd name="connsiteY68" fmla="*/ 681038 h 928688"/>
              <a:gd name="connsiteX69" fmla="*/ 561975 w 909638"/>
              <a:gd name="connsiteY69" fmla="*/ 804863 h 928688"/>
              <a:gd name="connsiteX70" fmla="*/ 557213 w 909638"/>
              <a:gd name="connsiteY70" fmla="*/ 823913 h 928688"/>
              <a:gd name="connsiteX71" fmla="*/ 552450 w 909638"/>
              <a:gd name="connsiteY71" fmla="*/ 866775 h 928688"/>
              <a:gd name="connsiteX72" fmla="*/ 542925 w 909638"/>
              <a:gd name="connsiteY72" fmla="*/ 919163 h 928688"/>
              <a:gd name="connsiteX73" fmla="*/ 528638 w 909638"/>
              <a:gd name="connsiteY73" fmla="*/ 928688 h 928688"/>
              <a:gd name="connsiteX74" fmla="*/ 476250 w 909638"/>
              <a:gd name="connsiteY74" fmla="*/ 923925 h 928688"/>
              <a:gd name="connsiteX75" fmla="*/ 461963 w 909638"/>
              <a:gd name="connsiteY75" fmla="*/ 919163 h 928688"/>
              <a:gd name="connsiteX76" fmla="*/ 447675 w 909638"/>
              <a:gd name="connsiteY76" fmla="*/ 904875 h 928688"/>
              <a:gd name="connsiteX77" fmla="*/ 433388 w 909638"/>
              <a:gd name="connsiteY77" fmla="*/ 857250 h 928688"/>
              <a:gd name="connsiteX78" fmla="*/ 428625 w 909638"/>
              <a:gd name="connsiteY78" fmla="*/ 842963 h 928688"/>
              <a:gd name="connsiteX79" fmla="*/ 423863 w 909638"/>
              <a:gd name="connsiteY79" fmla="*/ 728663 h 928688"/>
              <a:gd name="connsiteX80" fmla="*/ 419100 w 909638"/>
              <a:gd name="connsiteY80" fmla="*/ 714375 h 928688"/>
              <a:gd name="connsiteX81" fmla="*/ 414338 w 909638"/>
              <a:gd name="connsiteY81" fmla="*/ 681038 h 928688"/>
              <a:gd name="connsiteX82" fmla="*/ 395288 w 909638"/>
              <a:gd name="connsiteY82" fmla="*/ 638175 h 928688"/>
              <a:gd name="connsiteX83" fmla="*/ 381000 w 909638"/>
              <a:gd name="connsiteY83" fmla="*/ 633413 h 928688"/>
              <a:gd name="connsiteX84" fmla="*/ 357188 w 909638"/>
              <a:gd name="connsiteY84" fmla="*/ 638175 h 928688"/>
              <a:gd name="connsiteX85" fmla="*/ 328613 w 909638"/>
              <a:gd name="connsiteY85" fmla="*/ 661988 h 928688"/>
              <a:gd name="connsiteX86" fmla="*/ 304800 w 909638"/>
              <a:gd name="connsiteY86" fmla="*/ 704850 h 928688"/>
              <a:gd name="connsiteX87" fmla="*/ 280988 w 909638"/>
              <a:gd name="connsiteY87" fmla="*/ 738188 h 928688"/>
              <a:gd name="connsiteX88" fmla="*/ 247650 w 909638"/>
              <a:gd name="connsiteY88" fmla="*/ 762000 h 928688"/>
              <a:gd name="connsiteX89" fmla="*/ 228600 w 909638"/>
              <a:gd name="connsiteY89" fmla="*/ 771525 h 928688"/>
              <a:gd name="connsiteX90" fmla="*/ 200025 w 909638"/>
              <a:gd name="connsiteY90" fmla="*/ 790575 h 928688"/>
              <a:gd name="connsiteX91" fmla="*/ 171450 w 909638"/>
              <a:gd name="connsiteY91" fmla="*/ 800100 h 928688"/>
              <a:gd name="connsiteX92" fmla="*/ 133350 w 909638"/>
              <a:gd name="connsiteY92" fmla="*/ 795338 h 928688"/>
              <a:gd name="connsiteX93" fmla="*/ 104775 w 909638"/>
              <a:gd name="connsiteY93" fmla="*/ 785813 h 928688"/>
              <a:gd name="connsiteX94" fmla="*/ 80963 w 909638"/>
              <a:gd name="connsiteY94" fmla="*/ 757238 h 928688"/>
              <a:gd name="connsiteX95" fmla="*/ 76200 w 909638"/>
              <a:gd name="connsiteY95" fmla="*/ 742950 h 928688"/>
              <a:gd name="connsiteX96" fmla="*/ 85725 w 909638"/>
              <a:gd name="connsiteY96" fmla="*/ 690563 h 928688"/>
              <a:gd name="connsiteX97" fmla="*/ 109538 w 909638"/>
              <a:gd name="connsiteY97" fmla="*/ 666750 h 928688"/>
              <a:gd name="connsiteX98" fmla="*/ 123825 w 909638"/>
              <a:gd name="connsiteY98" fmla="*/ 652463 h 928688"/>
              <a:gd name="connsiteX99" fmla="*/ 138113 w 909638"/>
              <a:gd name="connsiteY99" fmla="*/ 647700 h 928688"/>
              <a:gd name="connsiteX100" fmla="*/ 166688 w 909638"/>
              <a:gd name="connsiteY100" fmla="*/ 628650 h 928688"/>
              <a:gd name="connsiteX101" fmla="*/ 185738 w 909638"/>
              <a:gd name="connsiteY101" fmla="*/ 619125 h 928688"/>
              <a:gd name="connsiteX102" fmla="*/ 200025 w 909638"/>
              <a:gd name="connsiteY102" fmla="*/ 609600 h 928688"/>
              <a:gd name="connsiteX103" fmla="*/ 219075 w 909638"/>
              <a:gd name="connsiteY103" fmla="*/ 600075 h 928688"/>
              <a:gd name="connsiteX104" fmla="*/ 233363 w 909638"/>
              <a:gd name="connsiteY104" fmla="*/ 585788 h 928688"/>
              <a:gd name="connsiteX105" fmla="*/ 247650 w 909638"/>
              <a:gd name="connsiteY105" fmla="*/ 581025 h 928688"/>
              <a:gd name="connsiteX106" fmla="*/ 266700 w 909638"/>
              <a:gd name="connsiteY106" fmla="*/ 571500 h 928688"/>
              <a:gd name="connsiteX107" fmla="*/ 280988 w 909638"/>
              <a:gd name="connsiteY107" fmla="*/ 557213 h 928688"/>
              <a:gd name="connsiteX108" fmla="*/ 285750 w 909638"/>
              <a:gd name="connsiteY108" fmla="*/ 514350 h 928688"/>
              <a:gd name="connsiteX109" fmla="*/ 271463 w 909638"/>
              <a:gd name="connsiteY109" fmla="*/ 509588 h 928688"/>
              <a:gd name="connsiteX110" fmla="*/ 228600 w 909638"/>
              <a:gd name="connsiteY110" fmla="*/ 485775 h 928688"/>
              <a:gd name="connsiteX111" fmla="*/ 190500 w 909638"/>
              <a:gd name="connsiteY111" fmla="*/ 481013 h 928688"/>
              <a:gd name="connsiteX112" fmla="*/ 171450 w 909638"/>
              <a:gd name="connsiteY112" fmla="*/ 476250 h 928688"/>
              <a:gd name="connsiteX113" fmla="*/ 123825 w 909638"/>
              <a:gd name="connsiteY113" fmla="*/ 466725 h 928688"/>
              <a:gd name="connsiteX114" fmla="*/ 85725 w 909638"/>
              <a:gd name="connsiteY114" fmla="*/ 452438 h 928688"/>
              <a:gd name="connsiteX115" fmla="*/ 71438 w 909638"/>
              <a:gd name="connsiteY115" fmla="*/ 442913 h 928688"/>
              <a:gd name="connsiteX116" fmla="*/ 47625 w 909638"/>
              <a:gd name="connsiteY116" fmla="*/ 433388 h 928688"/>
              <a:gd name="connsiteX117" fmla="*/ 28575 w 909638"/>
              <a:gd name="connsiteY117" fmla="*/ 423863 h 928688"/>
              <a:gd name="connsiteX118" fmla="*/ 9525 w 909638"/>
              <a:gd name="connsiteY118" fmla="*/ 395288 h 928688"/>
              <a:gd name="connsiteX119" fmla="*/ 0 w 909638"/>
              <a:gd name="connsiteY119" fmla="*/ 381000 h 928688"/>
              <a:gd name="connsiteX120" fmla="*/ 4763 w 909638"/>
              <a:gd name="connsiteY120" fmla="*/ 338138 h 928688"/>
              <a:gd name="connsiteX121" fmla="*/ 14288 w 909638"/>
              <a:gd name="connsiteY121" fmla="*/ 309563 h 928688"/>
              <a:gd name="connsiteX122" fmla="*/ 66675 w 909638"/>
              <a:gd name="connsiteY122" fmla="*/ 314325 h 928688"/>
              <a:gd name="connsiteX123" fmla="*/ 109538 w 909638"/>
              <a:gd name="connsiteY123" fmla="*/ 328613 h 928688"/>
              <a:gd name="connsiteX124" fmla="*/ 190500 w 909638"/>
              <a:gd name="connsiteY124" fmla="*/ 333375 h 928688"/>
              <a:gd name="connsiteX125" fmla="*/ 242888 w 909638"/>
              <a:gd name="connsiteY125" fmla="*/ 338138 h 928688"/>
              <a:gd name="connsiteX126" fmla="*/ 309563 w 909638"/>
              <a:gd name="connsiteY126" fmla="*/ 338138 h 928688"/>
              <a:gd name="connsiteX127" fmla="*/ 323850 w 909638"/>
              <a:gd name="connsiteY127" fmla="*/ 328613 h 928688"/>
              <a:gd name="connsiteX128" fmla="*/ 342900 w 909638"/>
              <a:gd name="connsiteY128" fmla="*/ 300038 h 928688"/>
              <a:gd name="connsiteX129" fmla="*/ 338138 w 909638"/>
              <a:gd name="connsiteY129" fmla="*/ 290513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909638" h="928688">
                <a:moveTo>
                  <a:pt x="338138" y="290513"/>
                </a:moveTo>
                <a:cubicBezTo>
                  <a:pt x="339725" y="233363"/>
                  <a:pt x="338827" y="176090"/>
                  <a:pt x="342900" y="119063"/>
                </a:cubicBezTo>
                <a:cubicBezTo>
                  <a:pt x="343615" y="109048"/>
                  <a:pt x="345325" y="97588"/>
                  <a:pt x="352425" y="90488"/>
                </a:cubicBezTo>
                <a:cubicBezTo>
                  <a:pt x="370760" y="72153"/>
                  <a:pt x="362977" y="81804"/>
                  <a:pt x="376238" y="61913"/>
                </a:cubicBezTo>
                <a:cubicBezTo>
                  <a:pt x="377825" y="57150"/>
                  <a:pt x="378215" y="51802"/>
                  <a:pt x="381000" y="47625"/>
                </a:cubicBezTo>
                <a:cubicBezTo>
                  <a:pt x="389951" y="34198"/>
                  <a:pt x="412513" y="21855"/>
                  <a:pt x="423863" y="14288"/>
                </a:cubicBezTo>
                <a:cubicBezTo>
                  <a:pt x="442328" y="1978"/>
                  <a:pt x="432719" y="6573"/>
                  <a:pt x="452438" y="0"/>
                </a:cubicBezTo>
                <a:cubicBezTo>
                  <a:pt x="457200" y="3175"/>
                  <a:pt x="463149" y="5056"/>
                  <a:pt x="466725" y="9525"/>
                </a:cubicBezTo>
                <a:cubicBezTo>
                  <a:pt x="469861" y="13445"/>
                  <a:pt x="469510" y="19199"/>
                  <a:pt x="471488" y="23813"/>
                </a:cubicBezTo>
                <a:cubicBezTo>
                  <a:pt x="474285" y="30338"/>
                  <a:pt x="477838" y="36513"/>
                  <a:pt x="481013" y="42863"/>
                </a:cubicBezTo>
                <a:cubicBezTo>
                  <a:pt x="482600" y="85725"/>
                  <a:pt x="481892" y="128734"/>
                  <a:pt x="485775" y="171450"/>
                </a:cubicBezTo>
                <a:cubicBezTo>
                  <a:pt x="486684" y="181449"/>
                  <a:pt x="495300" y="200025"/>
                  <a:pt x="495300" y="200025"/>
                </a:cubicBezTo>
                <a:cubicBezTo>
                  <a:pt x="496888" y="212725"/>
                  <a:pt x="496959" y="225708"/>
                  <a:pt x="500063" y="238125"/>
                </a:cubicBezTo>
                <a:cubicBezTo>
                  <a:pt x="502480" y="247792"/>
                  <a:pt x="513445" y="262960"/>
                  <a:pt x="519113" y="271463"/>
                </a:cubicBezTo>
                <a:cubicBezTo>
                  <a:pt x="528315" y="299069"/>
                  <a:pt x="523184" y="297874"/>
                  <a:pt x="542925" y="314325"/>
                </a:cubicBezTo>
                <a:cubicBezTo>
                  <a:pt x="547322" y="317989"/>
                  <a:pt x="552450" y="320675"/>
                  <a:pt x="557213" y="323850"/>
                </a:cubicBezTo>
                <a:cubicBezTo>
                  <a:pt x="587375" y="322263"/>
                  <a:pt x="617620" y="321823"/>
                  <a:pt x="647700" y="319088"/>
                </a:cubicBezTo>
                <a:cubicBezTo>
                  <a:pt x="662332" y="317758"/>
                  <a:pt x="663610" y="311132"/>
                  <a:pt x="676275" y="304800"/>
                </a:cubicBezTo>
                <a:cubicBezTo>
                  <a:pt x="680765" y="302555"/>
                  <a:pt x="685800" y="301625"/>
                  <a:pt x="690563" y="300038"/>
                </a:cubicBezTo>
                <a:cubicBezTo>
                  <a:pt x="695325" y="296863"/>
                  <a:pt x="700221" y="293880"/>
                  <a:pt x="704850" y="290513"/>
                </a:cubicBezTo>
                <a:cubicBezTo>
                  <a:pt x="717689" y="281176"/>
                  <a:pt x="729741" y="270744"/>
                  <a:pt x="742950" y="261938"/>
                </a:cubicBezTo>
                <a:lnTo>
                  <a:pt x="757238" y="252413"/>
                </a:lnTo>
                <a:cubicBezTo>
                  <a:pt x="777196" y="212498"/>
                  <a:pt x="753155" y="251053"/>
                  <a:pt x="785813" y="223838"/>
                </a:cubicBezTo>
                <a:cubicBezTo>
                  <a:pt x="814535" y="199903"/>
                  <a:pt x="775514" y="216157"/>
                  <a:pt x="809625" y="204788"/>
                </a:cubicBezTo>
                <a:cubicBezTo>
                  <a:pt x="812800" y="200025"/>
                  <a:pt x="816590" y="195620"/>
                  <a:pt x="819150" y="190500"/>
                </a:cubicBezTo>
                <a:cubicBezTo>
                  <a:pt x="827634" y="173533"/>
                  <a:pt x="817558" y="175862"/>
                  <a:pt x="838200" y="166688"/>
                </a:cubicBezTo>
                <a:cubicBezTo>
                  <a:pt x="847375" y="162610"/>
                  <a:pt x="866775" y="157163"/>
                  <a:pt x="866775" y="157163"/>
                </a:cubicBezTo>
                <a:cubicBezTo>
                  <a:pt x="874713" y="158750"/>
                  <a:pt x="883348" y="158305"/>
                  <a:pt x="890588" y="161925"/>
                </a:cubicBezTo>
                <a:cubicBezTo>
                  <a:pt x="904856" y="169059"/>
                  <a:pt x="905405" y="177801"/>
                  <a:pt x="909638" y="190500"/>
                </a:cubicBezTo>
                <a:cubicBezTo>
                  <a:pt x="908050" y="219075"/>
                  <a:pt x="908922" y="247894"/>
                  <a:pt x="904875" y="276225"/>
                </a:cubicBezTo>
                <a:cubicBezTo>
                  <a:pt x="904065" y="281891"/>
                  <a:pt x="898190" y="285543"/>
                  <a:pt x="895350" y="290513"/>
                </a:cubicBezTo>
                <a:cubicBezTo>
                  <a:pt x="891828" y="296677"/>
                  <a:pt x="889478" y="303475"/>
                  <a:pt x="885825" y="309563"/>
                </a:cubicBezTo>
                <a:cubicBezTo>
                  <a:pt x="879935" y="319379"/>
                  <a:pt x="866775" y="338138"/>
                  <a:pt x="866775" y="338138"/>
                </a:cubicBezTo>
                <a:cubicBezTo>
                  <a:pt x="858892" y="361789"/>
                  <a:pt x="867742" y="346463"/>
                  <a:pt x="842963" y="361950"/>
                </a:cubicBezTo>
                <a:cubicBezTo>
                  <a:pt x="836232" y="366157"/>
                  <a:pt x="829526" y="370625"/>
                  <a:pt x="823913" y="376238"/>
                </a:cubicBezTo>
                <a:cubicBezTo>
                  <a:pt x="819866" y="380285"/>
                  <a:pt x="818857" y="386949"/>
                  <a:pt x="814388" y="390525"/>
                </a:cubicBezTo>
                <a:cubicBezTo>
                  <a:pt x="810468" y="393661"/>
                  <a:pt x="804489" y="392850"/>
                  <a:pt x="800100" y="395288"/>
                </a:cubicBezTo>
                <a:cubicBezTo>
                  <a:pt x="790093" y="400847"/>
                  <a:pt x="781050" y="407988"/>
                  <a:pt x="771525" y="414338"/>
                </a:cubicBezTo>
                <a:cubicBezTo>
                  <a:pt x="765921" y="418074"/>
                  <a:pt x="763125" y="425354"/>
                  <a:pt x="757238" y="428625"/>
                </a:cubicBezTo>
                <a:cubicBezTo>
                  <a:pt x="748461" y="433501"/>
                  <a:pt x="728663" y="438150"/>
                  <a:pt x="728663" y="438150"/>
                </a:cubicBezTo>
                <a:cubicBezTo>
                  <a:pt x="723900" y="442913"/>
                  <a:pt x="718290" y="446957"/>
                  <a:pt x="714375" y="452438"/>
                </a:cubicBezTo>
                <a:cubicBezTo>
                  <a:pt x="710248" y="458215"/>
                  <a:pt x="708372" y="465324"/>
                  <a:pt x="704850" y="471488"/>
                </a:cubicBezTo>
                <a:cubicBezTo>
                  <a:pt x="702010" y="476458"/>
                  <a:pt x="698500" y="481013"/>
                  <a:pt x="695325" y="485775"/>
                </a:cubicBezTo>
                <a:cubicBezTo>
                  <a:pt x="696913" y="490538"/>
                  <a:pt x="697843" y="495573"/>
                  <a:pt x="700088" y="500063"/>
                </a:cubicBezTo>
                <a:cubicBezTo>
                  <a:pt x="702648" y="505182"/>
                  <a:pt x="705566" y="510303"/>
                  <a:pt x="709613" y="514350"/>
                </a:cubicBezTo>
                <a:cubicBezTo>
                  <a:pt x="718845" y="523582"/>
                  <a:pt x="726567" y="524764"/>
                  <a:pt x="738188" y="528638"/>
                </a:cubicBezTo>
                <a:cubicBezTo>
                  <a:pt x="742950" y="533400"/>
                  <a:pt x="747301" y="538613"/>
                  <a:pt x="752475" y="542925"/>
                </a:cubicBezTo>
                <a:cubicBezTo>
                  <a:pt x="756872" y="546589"/>
                  <a:pt x="762485" y="548647"/>
                  <a:pt x="766763" y="552450"/>
                </a:cubicBezTo>
                <a:cubicBezTo>
                  <a:pt x="776831" y="561399"/>
                  <a:pt x="785813" y="571500"/>
                  <a:pt x="795338" y="581025"/>
                </a:cubicBezTo>
                <a:cubicBezTo>
                  <a:pt x="850903" y="636590"/>
                  <a:pt x="788194" y="592136"/>
                  <a:pt x="828675" y="619125"/>
                </a:cubicBezTo>
                <a:cubicBezTo>
                  <a:pt x="831850" y="623888"/>
                  <a:pt x="835640" y="628293"/>
                  <a:pt x="838200" y="633413"/>
                </a:cubicBezTo>
                <a:cubicBezTo>
                  <a:pt x="857919" y="672849"/>
                  <a:pt x="825190" y="621039"/>
                  <a:pt x="852488" y="661988"/>
                </a:cubicBezTo>
                <a:cubicBezTo>
                  <a:pt x="865293" y="700405"/>
                  <a:pt x="860268" y="679435"/>
                  <a:pt x="852488" y="757238"/>
                </a:cubicBezTo>
                <a:cubicBezTo>
                  <a:pt x="851988" y="762233"/>
                  <a:pt x="851275" y="767975"/>
                  <a:pt x="847725" y="771525"/>
                </a:cubicBezTo>
                <a:cubicBezTo>
                  <a:pt x="844175" y="775075"/>
                  <a:pt x="838200" y="774700"/>
                  <a:pt x="833438" y="776288"/>
                </a:cubicBezTo>
                <a:cubicBezTo>
                  <a:pt x="822470" y="774460"/>
                  <a:pt x="802296" y="772623"/>
                  <a:pt x="790575" y="766763"/>
                </a:cubicBezTo>
                <a:cubicBezTo>
                  <a:pt x="785456" y="764203"/>
                  <a:pt x="781050" y="760413"/>
                  <a:pt x="776288" y="757238"/>
                </a:cubicBezTo>
                <a:cubicBezTo>
                  <a:pt x="752639" y="721763"/>
                  <a:pt x="783034" y="765333"/>
                  <a:pt x="752475" y="728663"/>
                </a:cubicBezTo>
                <a:cubicBezTo>
                  <a:pt x="748811" y="724266"/>
                  <a:pt x="747258" y="718144"/>
                  <a:pt x="742950" y="714375"/>
                </a:cubicBezTo>
                <a:cubicBezTo>
                  <a:pt x="734335" y="706837"/>
                  <a:pt x="723900" y="701675"/>
                  <a:pt x="714375" y="695325"/>
                </a:cubicBezTo>
                <a:cubicBezTo>
                  <a:pt x="708771" y="691589"/>
                  <a:pt x="705975" y="684309"/>
                  <a:pt x="700088" y="681038"/>
                </a:cubicBezTo>
                <a:cubicBezTo>
                  <a:pt x="691311" y="676162"/>
                  <a:pt x="681038" y="674688"/>
                  <a:pt x="671513" y="671513"/>
                </a:cubicBezTo>
                <a:lnTo>
                  <a:pt x="657225" y="666750"/>
                </a:lnTo>
                <a:cubicBezTo>
                  <a:pt x="651795" y="664940"/>
                  <a:pt x="648168" y="659550"/>
                  <a:pt x="642938" y="657225"/>
                </a:cubicBezTo>
                <a:cubicBezTo>
                  <a:pt x="633763" y="653147"/>
                  <a:pt x="623888" y="650875"/>
                  <a:pt x="614363" y="647700"/>
                </a:cubicBezTo>
                <a:lnTo>
                  <a:pt x="600075" y="642938"/>
                </a:lnTo>
                <a:lnTo>
                  <a:pt x="585788" y="638175"/>
                </a:lnTo>
                <a:cubicBezTo>
                  <a:pt x="573813" y="674096"/>
                  <a:pt x="589968" y="629813"/>
                  <a:pt x="571500" y="666750"/>
                </a:cubicBezTo>
                <a:cubicBezTo>
                  <a:pt x="569255" y="671240"/>
                  <a:pt x="568325" y="676275"/>
                  <a:pt x="566738" y="681038"/>
                </a:cubicBezTo>
                <a:cubicBezTo>
                  <a:pt x="565150" y="722313"/>
                  <a:pt x="564723" y="763649"/>
                  <a:pt x="561975" y="804863"/>
                </a:cubicBezTo>
                <a:cubicBezTo>
                  <a:pt x="561540" y="811394"/>
                  <a:pt x="558208" y="817444"/>
                  <a:pt x="557213" y="823913"/>
                </a:cubicBezTo>
                <a:cubicBezTo>
                  <a:pt x="555027" y="838121"/>
                  <a:pt x="554350" y="852526"/>
                  <a:pt x="552450" y="866775"/>
                </a:cubicBezTo>
                <a:cubicBezTo>
                  <a:pt x="552434" y="866896"/>
                  <a:pt x="544488" y="916428"/>
                  <a:pt x="542925" y="919163"/>
                </a:cubicBezTo>
                <a:cubicBezTo>
                  <a:pt x="540085" y="924133"/>
                  <a:pt x="533400" y="925513"/>
                  <a:pt x="528638" y="928688"/>
                </a:cubicBezTo>
                <a:cubicBezTo>
                  <a:pt x="511175" y="927100"/>
                  <a:pt x="493608" y="926405"/>
                  <a:pt x="476250" y="923925"/>
                </a:cubicBezTo>
                <a:cubicBezTo>
                  <a:pt x="471281" y="923215"/>
                  <a:pt x="466140" y="921948"/>
                  <a:pt x="461963" y="919163"/>
                </a:cubicBezTo>
                <a:cubicBezTo>
                  <a:pt x="456359" y="915427"/>
                  <a:pt x="452438" y="909638"/>
                  <a:pt x="447675" y="904875"/>
                </a:cubicBezTo>
                <a:cubicBezTo>
                  <a:pt x="440479" y="876089"/>
                  <a:pt x="444981" y="892028"/>
                  <a:pt x="433388" y="857250"/>
                </a:cubicBezTo>
                <a:lnTo>
                  <a:pt x="428625" y="842963"/>
                </a:lnTo>
                <a:cubicBezTo>
                  <a:pt x="427038" y="804863"/>
                  <a:pt x="426680" y="766692"/>
                  <a:pt x="423863" y="728663"/>
                </a:cubicBezTo>
                <a:cubicBezTo>
                  <a:pt x="423492" y="723656"/>
                  <a:pt x="420085" y="719298"/>
                  <a:pt x="419100" y="714375"/>
                </a:cubicBezTo>
                <a:cubicBezTo>
                  <a:pt x="416899" y="703368"/>
                  <a:pt x="416862" y="691976"/>
                  <a:pt x="414338" y="681038"/>
                </a:cubicBezTo>
                <a:cubicBezTo>
                  <a:pt x="412526" y="673186"/>
                  <a:pt x="404953" y="645907"/>
                  <a:pt x="395288" y="638175"/>
                </a:cubicBezTo>
                <a:cubicBezTo>
                  <a:pt x="391368" y="635039"/>
                  <a:pt x="385763" y="635000"/>
                  <a:pt x="381000" y="633413"/>
                </a:cubicBezTo>
                <a:cubicBezTo>
                  <a:pt x="373063" y="635000"/>
                  <a:pt x="364767" y="635333"/>
                  <a:pt x="357188" y="638175"/>
                </a:cubicBezTo>
                <a:cubicBezTo>
                  <a:pt x="346577" y="642154"/>
                  <a:pt x="336026" y="654574"/>
                  <a:pt x="328613" y="661988"/>
                </a:cubicBezTo>
                <a:cubicBezTo>
                  <a:pt x="320229" y="687135"/>
                  <a:pt x="326635" y="672097"/>
                  <a:pt x="304800" y="704850"/>
                </a:cubicBezTo>
                <a:cubicBezTo>
                  <a:pt x="299392" y="712962"/>
                  <a:pt x="286895" y="732281"/>
                  <a:pt x="280988" y="738188"/>
                </a:cubicBezTo>
                <a:cubicBezTo>
                  <a:pt x="277581" y="741595"/>
                  <a:pt x="253960" y="758395"/>
                  <a:pt x="247650" y="762000"/>
                </a:cubicBezTo>
                <a:cubicBezTo>
                  <a:pt x="241486" y="765522"/>
                  <a:pt x="234688" y="767872"/>
                  <a:pt x="228600" y="771525"/>
                </a:cubicBezTo>
                <a:cubicBezTo>
                  <a:pt x="218784" y="777415"/>
                  <a:pt x="209550" y="784225"/>
                  <a:pt x="200025" y="790575"/>
                </a:cubicBezTo>
                <a:cubicBezTo>
                  <a:pt x="191671" y="796144"/>
                  <a:pt x="171450" y="800100"/>
                  <a:pt x="171450" y="800100"/>
                </a:cubicBezTo>
                <a:cubicBezTo>
                  <a:pt x="158750" y="798513"/>
                  <a:pt x="145865" y="798020"/>
                  <a:pt x="133350" y="795338"/>
                </a:cubicBezTo>
                <a:cubicBezTo>
                  <a:pt x="123533" y="793234"/>
                  <a:pt x="104775" y="785813"/>
                  <a:pt x="104775" y="785813"/>
                </a:cubicBezTo>
                <a:cubicBezTo>
                  <a:pt x="94244" y="775281"/>
                  <a:pt x="87593" y="770497"/>
                  <a:pt x="80963" y="757238"/>
                </a:cubicBezTo>
                <a:cubicBezTo>
                  <a:pt x="78718" y="752748"/>
                  <a:pt x="77788" y="747713"/>
                  <a:pt x="76200" y="742950"/>
                </a:cubicBezTo>
                <a:cubicBezTo>
                  <a:pt x="79375" y="725488"/>
                  <a:pt x="80849" y="707629"/>
                  <a:pt x="85725" y="690563"/>
                </a:cubicBezTo>
                <a:cubicBezTo>
                  <a:pt x="90091" y="675282"/>
                  <a:pt x="98821" y="675680"/>
                  <a:pt x="109538" y="666750"/>
                </a:cubicBezTo>
                <a:cubicBezTo>
                  <a:pt x="114712" y="662438"/>
                  <a:pt x="118221" y="656199"/>
                  <a:pt x="123825" y="652463"/>
                </a:cubicBezTo>
                <a:cubicBezTo>
                  <a:pt x="128002" y="649678"/>
                  <a:pt x="133724" y="650138"/>
                  <a:pt x="138113" y="647700"/>
                </a:cubicBezTo>
                <a:cubicBezTo>
                  <a:pt x="148120" y="642141"/>
                  <a:pt x="157163" y="635000"/>
                  <a:pt x="166688" y="628650"/>
                </a:cubicBezTo>
                <a:cubicBezTo>
                  <a:pt x="172595" y="624712"/>
                  <a:pt x="179574" y="622647"/>
                  <a:pt x="185738" y="619125"/>
                </a:cubicBezTo>
                <a:cubicBezTo>
                  <a:pt x="190708" y="616285"/>
                  <a:pt x="195055" y="612440"/>
                  <a:pt x="200025" y="609600"/>
                </a:cubicBezTo>
                <a:cubicBezTo>
                  <a:pt x="206189" y="606078"/>
                  <a:pt x="213298" y="604201"/>
                  <a:pt x="219075" y="600075"/>
                </a:cubicBezTo>
                <a:cubicBezTo>
                  <a:pt x="224556" y="596160"/>
                  <a:pt x="227759" y="589524"/>
                  <a:pt x="233363" y="585788"/>
                </a:cubicBezTo>
                <a:cubicBezTo>
                  <a:pt x="237540" y="583003"/>
                  <a:pt x="243036" y="583003"/>
                  <a:pt x="247650" y="581025"/>
                </a:cubicBezTo>
                <a:cubicBezTo>
                  <a:pt x="254175" y="578228"/>
                  <a:pt x="260923" y="575626"/>
                  <a:pt x="266700" y="571500"/>
                </a:cubicBezTo>
                <a:cubicBezTo>
                  <a:pt x="272181" y="567585"/>
                  <a:pt x="276225" y="561975"/>
                  <a:pt x="280988" y="557213"/>
                </a:cubicBezTo>
                <a:cubicBezTo>
                  <a:pt x="284164" y="547686"/>
                  <a:pt x="297657" y="526257"/>
                  <a:pt x="285750" y="514350"/>
                </a:cubicBezTo>
                <a:cubicBezTo>
                  <a:pt x="282200" y="510800"/>
                  <a:pt x="276225" y="511175"/>
                  <a:pt x="271463" y="509588"/>
                </a:cubicBezTo>
                <a:cubicBezTo>
                  <a:pt x="256634" y="499702"/>
                  <a:pt x="245888" y="488918"/>
                  <a:pt x="228600" y="485775"/>
                </a:cubicBezTo>
                <a:cubicBezTo>
                  <a:pt x="216008" y="483485"/>
                  <a:pt x="203200" y="482600"/>
                  <a:pt x="190500" y="481013"/>
                </a:cubicBezTo>
                <a:cubicBezTo>
                  <a:pt x="184150" y="479425"/>
                  <a:pt x="177868" y="477534"/>
                  <a:pt x="171450" y="476250"/>
                </a:cubicBezTo>
                <a:cubicBezTo>
                  <a:pt x="159683" y="473897"/>
                  <a:pt x="136473" y="471468"/>
                  <a:pt x="123825" y="466725"/>
                </a:cubicBezTo>
                <a:cubicBezTo>
                  <a:pt x="74027" y="448050"/>
                  <a:pt x="134614" y="464659"/>
                  <a:pt x="85725" y="452438"/>
                </a:cubicBezTo>
                <a:cubicBezTo>
                  <a:pt x="80963" y="449263"/>
                  <a:pt x="76557" y="445473"/>
                  <a:pt x="71438" y="442913"/>
                </a:cubicBezTo>
                <a:cubicBezTo>
                  <a:pt x="63791" y="439090"/>
                  <a:pt x="55437" y="436860"/>
                  <a:pt x="47625" y="433388"/>
                </a:cubicBezTo>
                <a:cubicBezTo>
                  <a:pt x="41137" y="430505"/>
                  <a:pt x="34925" y="427038"/>
                  <a:pt x="28575" y="423863"/>
                </a:cubicBezTo>
                <a:lnTo>
                  <a:pt x="9525" y="395288"/>
                </a:lnTo>
                <a:lnTo>
                  <a:pt x="0" y="381000"/>
                </a:lnTo>
                <a:cubicBezTo>
                  <a:pt x="1588" y="366713"/>
                  <a:pt x="1944" y="352234"/>
                  <a:pt x="4763" y="338138"/>
                </a:cubicBezTo>
                <a:cubicBezTo>
                  <a:pt x="6732" y="328293"/>
                  <a:pt x="14288" y="309563"/>
                  <a:pt x="14288" y="309563"/>
                </a:cubicBezTo>
                <a:cubicBezTo>
                  <a:pt x="31750" y="311150"/>
                  <a:pt x="49407" y="311278"/>
                  <a:pt x="66675" y="314325"/>
                </a:cubicBezTo>
                <a:cubicBezTo>
                  <a:pt x="66680" y="314326"/>
                  <a:pt x="102392" y="326231"/>
                  <a:pt x="109538" y="328613"/>
                </a:cubicBezTo>
                <a:cubicBezTo>
                  <a:pt x="135185" y="337162"/>
                  <a:pt x="163535" y="331449"/>
                  <a:pt x="190500" y="333375"/>
                </a:cubicBezTo>
                <a:cubicBezTo>
                  <a:pt x="207990" y="334624"/>
                  <a:pt x="225425" y="336550"/>
                  <a:pt x="242888" y="338138"/>
                </a:cubicBezTo>
                <a:cubicBezTo>
                  <a:pt x="271374" y="345259"/>
                  <a:pt x="270152" y="347233"/>
                  <a:pt x="309563" y="338138"/>
                </a:cubicBezTo>
                <a:cubicBezTo>
                  <a:pt x="315140" y="336851"/>
                  <a:pt x="319088" y="331788"/>
                  <a:pt x="323850" y="328613"/>
                </a:cubicBezTo>
                <a:cubicBezTo>
                  <a:pt x="330200" y="319088"/>
                  <a:pt x="339280" y="310898"/>
                  <a:pt x="342900" y="300038"/>
                </a:cubicBezTo>
                <a:lnTo>
                  <a:pt x="338138" y="290513"/>
                </a:lnTo>
                <a:close/>
              </a:path>
            </a:pathLst>
          </a:custGeom>
          <a:solidFill>
            <a:srgbClr val="B5FFA3"/>
          </a:solidFill>
          <a:ln>
            <a:solidFill>
              <a:srgbClr val="24EB0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36" name="フリーフォーム 35">
            <a:extLst>
              <a:ext uri="{FF2B5EF4-FFF2-40B4-BE49-F238E27FC236}">
                <a16:creationId xmlns:a16="http://schemas.microsoft.com/office/drawing/2014/main" id="{42E79CE8-D5CF-8C4B-8CAF-36532BEF4781}"/>
              </a:ext>
            </a:extLst>
          </p:cNvPr>
          <p:cNvSpPr/>
          <p:nvPr/>
        </p:nvSpPr>
        <p:spPr>
          <a:xfrm>
            <a:off x="5288350" y="4935259"/>
            <a:ext cx="845453" cy="591223"/>
          </a:xfrm>
          <a:custGeom>
            <a:avLst/>
            <a:gdLst>
              <a:gd name="connsiteX0" fmla="*/ 69161 w 845450"/>
              <a:gd name="connsiteY0" fmla="*/ 133350 h 514350"/>
              <a:gd name="connsiteX1" fmla="*/ 69161 w 845450"/>
              <a:gd name="connsiteY1" fmla="*/ 47625 h 514350"/>
              <a:gd name="connsiteX2" fmla="*/ 78686 w 845450"/>
              <a:gd name="connsiteY2" fmla="*/ 33338 h 514350"/>
              <a:gd name="connsiteX3" fmla="*/ 92973 w 845450"/>
              <a:gd name="connsiteY3" fmla="*/ 23813 h 514350"/>
              <a:gd name="connsiteX4" fmla="*/ 107261 w 845450"/>
              <a:gd name="connsiteY4" fmla="*/ 9525 h 514350"/>
              <a:gd name="connsiteX5" fmla="*/ 135836 w 845450"/>
              <a:gd name="connsiteY5" fmla="*/ 0 h 514350"/>
              <a:gd name="connsiteX6" fmla="*/ 192986 w 845450"/>
              <a:gd name="connsiteY6" fmla="*/ 4763 h 514350"/>
              <a:gd name="connsiteX7" fmla="*/ 207273 w 845450"/>
              <a:gd name="connsiteY7" fmla="*/ 9525 h 514350"/>
              <a:gd name="connsiteX8" fmla="*/ 235848 w 845450"/>
              <a:gd name="connsiteY8" fmla="*/ 38100 h 514350"/>
              <a:gd name="connsiteX9" fmla="*/ 250136 w 845450"/>
              <a:gd name="connsiteY9" fmla="*/ 47625 h 514350"/>
              <a:gd name="connsiteX10" fmla="*/ 278711 w 845450"/>
              <a:gd name="connsiteY10" fmla="*/ 71438 h 514350"/>
              <a:gd name="connsiteX11" fmla="*/ 302523 w 845450"/>
              <a:gd name="connsiteY11" fmla="*/ 100013 h 514350"/>
              <a:gd name="connsiteX12" fmla="*/ 340623 w 845450"/>
              <a:gd name="connsiteY12" fmla="*/ 95250 h 514350"/>
              <a:gd name="connsiteX13" fmla="*/ 369198 w 845450"/>
              <a:gd name="connsiteY13" fmla="*/ 80963 h 514350"/>
              <a:gd name="connsiteX14" fmla="*/ 397773 w 845450"/>
              <a:gd name="connsiteY14" fmla="*/ 66675 h 514350"/>
              <a:gd name="connsiteX15" fmla="*/ 431111 w 845450"/>
              <a:gd name="connsiteY15" fmla="*/ 33338 h 514350"/>
              <a:gd name="connsiteX16" fmla="*/ 469211 w 845450"/>
              <a:gd name="connsiteY16" fmla="*/ 9525 h 514350"/>
              <a:gd name="connsiteX17" fmla="*/ 483498 w 845450"/>
              <a:gd name="connsiteY17" fmla="*/ 4763 h 514350"/>
              <a:gd name="connsiteX18" fmla="*/ 497786 w 845450"/>
              <a:gd name="connsiteY18" fmla="*/ 0 h 514350"/>
              <a:gd name="connsiteX19" fmla="*/ 526361 w 845450"/>
              <a:gd name="connsiteY19" fmla="*/ 9525 h 514350"/>
              <a:gd name="connsiteX20" fmla="*/ 540648 w 845450"/>
              <a:gd name="connsiteY20" fmla="*/ 23813 h 514350"/>
              <a:gd name="connsiteX21" fmla="*/ 550173 w 845450"/>
              <a:gd name="connsiteY21" fmla="*/ 38100 h 514350"/>
              <a:gd name="connsiteX22" fmla="*/ 578748 w 845450"/>
              <a:gd name="connsiteY22" fmla="*/ 66675 h 514350"/>
              <a:gd name="connsiteX23" fmla="*/ 593036 w 845450"/>
              <a:gd name="connsiteY23" fmla="*/ 71438 h 514350"/>
              <a:gd name="connsiteX24" fmla="*/ 621611 w 845450"/>
              <a:gd name="connsiteY24" fmla="*/ 85725 h 514350"/>
              <a:gd name="connsiteX25" fmla="*/ 635898 w 845450"/>
              <a:gd name="connsiteY25" fmla="*/ 95250 h 514350"/>
              <a:gd name="connsiteX26" fmla="*/ 707336 w 845450"/>
              <a:gd name="connsiteY26" fmla="*/ 80963 h 514350"/>
              <a:gd name="connsiteX27" fmla="*/ 721623 w 845450"/>
              <a:gd name="connsiteY27" fmla="*/ 76200 h 514350"/>
              <a:gd name="connsiteX28" fmla="*/ 735911 w 845450"/>
              <a:gd name="connsiteY28" fmla="*/ 71438 h 514350"/>
              <a:gd name="connsiteX29" fmla="*/ 769248 w 845450"/>
              <a:gd name="connsiteY29" fmla="*/ 76200 h 514350"/>
              <a:gd name="connsiteX30" fmla="*/ 802586 w 845450"/>
              <a:gd name="connsiteY30" fmla="*/ 85725 h 514350"/>
              <a:gd name="connsiteX31" fmla="*/ 826398 w 845450"/>
              <a:gd name="connsiteY31" fmla="*/ 119063 h 514350"/>
              <a:gd name="connsiteX32" fmla="*/ 835923 w 845450"/>
              <a:gd name="connsiteY32" fmla="*/ 133350 h 514350"/>
              <a:gd name="connsiteX33" fmla="*/ 845448 w 845450"/>
              <a:gd name="connsiteY33" fmla="*/ 161925 h 514350"/>
              <a:gd name="connsiteX34" fmla="*/ 835923 w 845450"/>
              <a:gd name="connsiteY34" fmla="*/ 252413 h 514350"/>
              <a:gd name="connsiteX35" fmla="*/ 826398 w 845450"/>
              <a:gd name="connsiteY35" fmla="*/ 266700 h 514350"/>
              <a:gd name="connsiteX36" fmla="*/ 812111 w 845450"/>
              <a:gd name="connsiteY36" fmla="*/ 295275 h 514350"/>
              <a:gd name="connsiteX37" fmla="*/ 807348 w 845450"/>
              <a:gd name="connsiteY37" fmla="*/ 309563 h 514350"/>
              <a:gd name="connsiteX38" fmla="*/ 778773 w 845450"/>
              <a:gd name="connsiteY38" fmla="*/ 323850 h 514350"/>
              <a:gd name="connsiteX39" fmla="*/ 764486 w 845450"/>
              <a:gd name="connsiteY39" fmla="*/ 333375 h 514350"/>
              <a:gd name="connsiteX40" fmla="*/ 750198 w 845450"/>
              <a:gd name="connsiteY40" fmla="*/ 338138 h 514350"/>
              <a:gd name="connsiteX41" fmla="*/ 731148 w 845450"/>
              <a:gd name="connsiteY41" fmla="*/ 357188 h 514350"/>
              <a:gd name="connsiteX42" fmla="*/ 721623 w 845450"/>
              <a:gd name="connsiteY42" fmla="*/ 371475 h 514350"/>
              <a:gd name="connsiteX43" fmla="*/ 712098 w 845450"/>
              <a:gd name="connsiteY43" fmla="*/ 400050 h 514350"/>
              <a:gd name="connsiteX44" fmla="*/ 707336 w 845450"/>
              <a:gd name="connsiteY44" fmla="*/ 457200 h 514350"/>
              <a:gd name="connsiteX45" fmla="*/ 697811 w 845450"/>
              <a:gd name="connsiteY45" fmla="*/ 485775 h 514350"/>
              <a:gd name="connsiteX46" fmla="*/ 683523 w 845450"/>
              <a:gd name="connsiteY46" fmla="*/ 495300 h 514350"/>
              <a:gd name="connsiteX47" fmla="*/ 650186 w 845450"/>
              <a:gd name="connsiteY47" fmla="*/ 504825 h 514350"/>
              <a:gd name="connsiteX48" fmla="*/ 564461 w 845450"/>
              <a:gd name="connsiteY48" fmla="*/ 495300 h 514350"/>
              <a:gd name="connsiteX49" fmla="*/ 550173 w 845450"/>
              <a:gd name="connsiteY49" fmla="*/ 490538 h 514350"/>
              <a:gd name="connsiteX50" fmla="*/ 502548 w 845450"/>
              <a:gd name="connsiteY50" fmla="*/ 461963 h 514350"/>
              <a:gd name="connsiteX51" fmla="*/ 488261 w 845450"/>
              <a:gd name="connsiteY51" fmla="*/ 452438 h 514350"/>
              <a:gd name="connsiteX52" fmla="*/ 478736 w 845450"/>
              <a:gd name="connsiteY52" fmla="*/ 438150 h 514350"/>
              <a:gd name="connsiteX53" fmla="*/ 450161 w 845450"/>
              <a:gd name="connsiteY53" fmla="*/ 428625 h 514350"/>
              <a:gd name="connsiteX54" fmla="*/ 431111 w 845450"/>
              <a:gd name="connsiteY54" fmla="*/ 433388 h 514350"/>
              <a:gd name="connsiteX55" fmla="*/ 397773 w 845450"/>
              <a:gd name="connsiteY55" fmla="*/ 447675 h 514350"/>
              <a:gd name="connsiteX56" fmla="*/ 383486 w 845450"/>
              <a:gd name="connsiteY56" fmla="*/ 457200 h 514350"/>
              <a:gd name="connsiteX57" fmla="*/ 350148 w 845450"/>
              <a:gd name="connsiteY57" fmla="*/ 500063 h 514350"/>
              <a:gd name="connsiteX58" fmla="*/ 321573 w 845450"/>
              <a:gd name="connsiteY58" fmla="*/ 514350 h 514350"/>
              <a:gd name="connsiteX59" fmla="*/ 278711 w 845450"/>
              <a:gd name="connsiteY59" fmla="*/ 500063 h 514350"/>
              <a:gd name="connsiteX60" fmla="*/ 259661 w 845450"/>
              <a:gd name="connsiteY60" fmla="*/ 481013 h 514350"/>
              <a:gd name="connsiteX61" fmla="*/ 250136 w 845450"/>
              <a:gd name="connsiteY61" fmla="*/ 466725 h 514350"/>
              <a:gd name="connsiteX62" fmla="*/ 235848 w 845450"/>
              <a:gd name="connsiteY62" fmla="*/ 461963 h 514350"/>
              <a:gd name="connsiteX63" fmla="*/ 212036 w 845450"/>
              <a:gd name="connsiteY63" fmla="*/ 419100 h 514350"/>
              <a:gd name="connsiteX64" fmla="*/ 207273 w 845450"/>
              <a:gd name="connsiteY64" fmla="*/ 404813 h 514350"/>
              <a:gd name="connsiteX65" fmla="*/ 197748 w 845450"/>
              <a:gd name="connsiteY65" fmla="*/ 390525 h 514350"/>
              <a:gd name="connsiteX66" fmla="*/ 178698 w 845450"/>
              <a:gd name="connsiteY66" fmla="*/ 366713 h 514350"/>
              <a:gd name="connsiteX67" fmla="*/ 150123 w 845450"/>
              <a:gd name="connsiteY67" fmla="*/ 357188 h 514350"/>
              <a:gd name="connsiteX68" fmla="*/ 112023 w 845450"/>
              <a:gd name="connsiteY68" fmla="*/ 366713 h 514350"/>
              <a:gd name="connsiteX69" fmla="*/ 83448 w 845450"/>
              <a:gd name="connsiteY69" fmla="*/ 385763 h 514350"/>
              <a:gd name="connsiteX70" fmla="*/ 26298 w 845450"/>
              <a:gd name="connsiteY70" fmla="*/ 371475 h 514350"/>
              <a:gd name="connsiteX71" fmla="*/ 7248 w 845450"/>
              <a:gd name="connsiteY71" fmla="*/ 342900 h 514350"/>
              <a:gd name="connsiteX72" fmla="*/ 7248 w 845450"/>
              <a:gd name="connsiteY72" fmla="*/ 271463 h 514350"/>
              <a:gd name="connsiteX73" fmla="*/ 16773 w 845450"/>
              <a:gd name="connsiteY73" fmla="*/ 257175 h 514350"/>
              <a:gd name="connsiteX74" fmla="*/ 31061 w 845450"/>
              <a:gd name="connsiteY74" fmla="*/ 228600 h 514350"/>
              <a:gd name="connsiteX75" fmla="*/ 35823 w 845450"/>
              <a:gd name="connsiteY75" fmla="*/ 214313 h 514350"/>
              <a:gd name="connsiteX76" fmla="*/ 54873 w 845450"/>
              <a:gd name="connsiteY76" fmla="*/ 185738 h 514350"/>
              <a:gd name="connsiteX77" fmla="*/ 73923 w 845450"/>
              <a:gd name="connsiteY77" fmla="*/ 157163 h 514350"/>
              <a:gd name="connsiteX78" fmla="*/ 78686 w 845450"/>
              <a:gd name="connsiteY78" fmla="*/ 142875 h 514350"/>
              <a:gd name="connsiteX79" fmla="*/ 69161 w 845450"/>
              <a:gd name="connsiteY79" fmla="*/ 1333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45450" h="514350">
                <a:moveTo>
                  <a:pt x="69161" y="133350"/>
                </a:moveTo>
                <a:cubicBezTo>
                  <a:pt x="67573" y="117475"/>
                  <a:pt x="59783" y="97640"/>
                  <a:pt x="69161" y="47625"/>
                </a:cubicBezTo>
                <a:cubicBezTo>
                  <a:pt x="70216" y="41999"/>
                  <a:pt x="74639" y="37385"/>
                  <a:pt x="78686" y="33338"/>
                </a:cubicBezTo>
                <a:cubicBezTo>
                  <a:pt x="82733" y="29291"/>
                  <a:pt x="88576" y="27477"/>
                  <a:pt x="92973" y="23813"/>
                </a:cubicBezTo>
                <a:cubicBezTo>
                  <a:pt x="98147" y="19501"/>
                  <a:pt x="101373" y="12796"/>
                  <a:pt x="107261" y="9525"/>
                </a:cubicBezTo>
                <a:cubicBezTo>
                  <a:pt x="116038" y="4649"/>
                  <a:pt x="135836" y="0"/>
                  <a:pt x="135836" y="0"/>
                </a:cubicBezTo>
                <a:cubicBezTo>
                  <a:pt x="154886" y="1588"/>
                  <a:pt x="174038" y="2237"/>
                  <a:pt x="192986" y="4763"/>
                </a:cubicBezTo>
                <a:cubicBezTo>
                  <a:pt x="197962" y="5426"/>
                  <a:pt x="203311" y="6443"/>
                  <a:pt x="207273" y="9525"/>
                </a:cubicBezTo>
                <a:cubicBezTo>
                  <a:pt x="217906" y="17795"/>
                  <a:pt x="226323" y="28575"/>
                  <a:pt x="235848" y="38100"/>
                </a:cubicBezTo>
                <a:cubicBezTo>
                  <a:pt x="239895" y="42147"/>
                  <a:pt x="245739" y="43961"/>
                  <a:pt x="250136" y="47625"/>
                </a:cubicBezTo>
                <a:cubicBezTo>
                  <a:pt x="286806" y="78184"/>
                  <a:pt x="243236" y="47789"/>
                  <a:pt x="278711" y="71438"/>
                </a:cubicBezTo>
                <a:cubicBezTo>
                  <a:pt x="282300" y="76822"/>
                  <a:pt x="295570" y="98749"/>
                  <a:pt x="302523" y="100013"/>
                </a:cubicBezTo>
                <a:cubicBezTo>
                  <a:pt x="315115" y="102303"/>
                  <a:pt x="327923" y="96838"/>
                  <a:pt x="340623" y="95250"/>
                </a:cubicBezTo>
                <a:cubicBezTo>
                  <a:pt x="376530" y="83283"/>
                  <a:pt x="332276" y="99424"/>
                  <a:pt x="369198" y="80963"/>
                </a:cubicBezTo>
                <a:cubicBezTo>
                  <a:pt x="408632" y="61245"/>
                  <a:pt x="356830" y="93971"/>
                  <a:pt x="397773" y="66675"/>
                </a:cubicBezTo>
                <a:cubicBezTo>
                  <a:pt x="419608" y="33923"/>
                  <a:pt x="405963" y="41720"/>
                  <a:pt x="431111" y="33338"/>
                </a:cubicBezTo>
                <a:cubicBezTo>
                  <a:pt x="446205" y="10696"/>
                  <a:pt x="435206" y="20860"/>
                  <a:pt x="469211" y="9525"/>
                </a:cubicBezTo>
                <a:lnTo>
                  <a:pt x="483498" y="4763"/>
                </a:lnTo>
                <a:lnTo>
                  <a:pt x="497786" y="0"/>
                </a:lnTo>
                <a:cubicBezTo>
                  <a:pt x="507311" y="3175"/>
                  <a:pt x="519262" y="2425"/>
                  <a:pt x="526361" y="9525"/>
                </a:cubicBezTo>
                <a:cubicBezTo>
                  <a:pt x="531123" y="14288"/>
                  <a:pt x="536336" y="18639"/>
                  <a:pt x="540648" y="23813"/>
                </a:cubicBezTo>
                <a:cubicBezTo>
                  <a:pt x="544312" y="28210"/>
                  <a:pt x="546370" y="33822"/>
                  <a:pt x="550173" y="38100"/>
                </a:cubicBezTo>
                <a:cubicBezTo>
                  <a:pt x="559122" y="48168"/>
                  <a:pt x="569223" y="57150"/>
                  <a:pt x="578748" y="66675"/>
                </a:cubicBezTo>
                <a:cubicBezTo>
                  <a:pt x="582298" y="70225"/>
                  <a:pt x="588546" y="69193"/>
                  <a:pt x="593036" y="71438"/>
                </a:cubicBezTo>
                <a:cubicBezTo>
                  <a:pt x="629958" y="89899"/>
                  <a:pt x="585704" y="73758"/>
                  <a:pt x="621611" y="85725"/>
                </a:cubicBezTo>
                <a:cubicBezTo>
                  <a:pt x="626373" y="88900"/>
                  <a:pt x="630194" y="94775"/>
                  <a:pt x="635898" y="95250"/>
                </a:cubicBezTo>
                <a:cubicBezTo>
                  <a:pt x="664080" y="97599"/>
                  <a:pt x="682346" y="89293"/>
                  <a:pt x="707336" y="80963"/>
                </a:cubicBezTo>
                <a:lnTo>
                  <a:pt x="721623" y="76200"/>
                </a:lnTo>
                <a:lnTo>
                  <a:pt x="735911" y="71438"/>
                </a:lnTo>
                <a:cubicBezTo>
                  <a:pt x="747023" y="73025"/>
                  <a:pt x="758204" y="74192"/>
                  <a:pt x="769248" y="76200"/>
                </a:cubicBezTo>
                <a:cubicBezTo>
                  <a:pt x="782397" y="78591"/>
                  <a:pt x="790350" y="81647"/>
                  <a:pt x="802586" y="85725"/>
                </a:cubicBezTo>
                <a:cubicBezTo>
                  <a:pt x="825858" y="108999"/>
                  <a:pt x="809681" y="89809"/>
                  <a:pt x="826398" y="119063"/>
                </a:cubicBezTo>
                <a:cubicBezTo>
                  <a:pt x="829238" y="124033"/>
                  <a:pt x="833598" y="128120"/>
                  <a:pt x="835923" y="133350"/>
                </a:cubicBezTo>
                <a:cubicBezTo>
                  <a:pt x="840001" y="142525"/>
                  <a:pt x="845448" y="161925"/>
                  <a:pt x="845448" y="161925"/>
                </a:cubicBezTo>
                <a:cubicBezTo>
                  <a:pt x="845011" y="168925"/>
                  <a:pt x="847820" y="228621"/>
                  <a:pt x="835923" y="252413"/>
                </a:cubicBezTo>
                <a:cubicBezTo>
                  <a:pt x="833363" y="257532"/>
                  <a:pt x="829573" y="261938"/>
                  <a:pt x="826398" y="266700"/>
                </a:cubicBezTo>
                <a:cubicBezTo>
                  <a:pt x="814431" y="302607"/>
                  <a:pt x="830572" y="258353"/>
                  <a:pt x="812111" y="295275"/>
                </a:cubicBezTo>
                <a:cubicBezTo>
                  <a:pt x="809866" y="299765"/>
                  <a:pt x="810484" y="305643"/>
                  <a:pt x="807348" y="309563"/>
                </a:cubicBezTo>
                <a:cubicBezTo>
                  <a:pt x="800633" y="317957"/>
                  <a:pt x="788186" y="320713"/>
                  <a:pt x="778773" y="323850"/>
                </a:cubicBezTo>
                <a:cubicBezTo>
                  <a:pt x="774011" y="327025"/>
                  <a:pt x="769605" y="330815"/>
                  <a:pt x="764486" y="333375"/>
                </a:cubicBezTo>
                <a:cubicBezTo>
                  <a:pt x="759996" y="335620"/>
                  <a:pt x="753748" y="334588"/>
                  <a:pt x="750198" y="338138"/>
                </a:cubicBezTo>
                <a:cubicBezTo>
                  <a:pt x="724797" y="363539"/>
                  <a:pt x="769251" y="344486"/>
                  <a:pt x="731148" y="357188"/>
                </a:cubicBezTo>
                <a:cubicBezTo>
                  <a:pt x="727973" y="361950"/>
                  <a:pt x="723948" y="366245"/>
                  <a:pt x="721623" y="371475"/>
                </a:cubicBezTo>
                <a:cubicBezTo>
                  <a:pt x="717545" y="380650"/>
                  <a:pt x="712098" y="400050"/>
                  <a:pt x="712098" y="400050"/>
                </a:cubicBezTo>
                <a:cubicBezTo>
                  <a:pt x="710511" y="419100"/>
                  <a:pt x="710479" y="438344"/>
                  <a:pt x="707336" y="457200"/>
                </a:cubicBezTo>
                <a:cubicBezTo>
                  <a:pt x="705685" y="467104"/>
                  <a:pt x="700986" y="476250"/>
                  <a:pt x="697811" y="485775"/>
                </a:cubicBezTo>
                <a:cubicBezTo>
                  <a:pt x="696001" y="491205"/>
                  <a:pt x="688643" y="492740"/>
                  <a:pt x="683523" y="495300"/>
                </a:cubicBezTo>
                <a:cubicBezTo>
                  <a:pt x="676686" y="498719"/>
                  <a:pt x="656296" y="503298"/>
                  <a:pt x="650186" y="504825"/>
                </a:cubicBezTo>
                <a:cubicBezTo>
                  <a:pt x="600034" y="501243"/>
                  <a:pt x="598355" y="504984"/>
                  <a:pt x="564461" y="495300"/>
                </a:cubicBezTo>
                <a:cubicBezTo>
                  <a:pt x="559634" y="493921"/>
                  <a:pt x="554787" y="492515"/>
                  <a:pt x="550173" y="490538"/>
                </a:cubicBezTo>
                <a:cubicBezTo>
                  <a:pt x="529673" y="481753"/>
                  <a:pt x="522858" y="475503"/>
                  <a:pt x="502548" y="461963"/>
                </a:cubicBezTo>
                <a:lnTo>
                  <a:pt x="488261" y="452438"/>
                </a:lnTo>
                <a:cubicBezTo>
                  <a:pt x="485086" y="447675"/>
                  <a:pt x="483590" y="441184"/>
                  <a:pt x="478736" y="438150"/>
                </a:cubicBezTo>
                <a:cubicBezTo>
                  <a:pt x="470222" y="432829"/>
                  <a:pt x="450161" y="428625"/>
                  <a:pt x="450161" y="428625"/>
                </a:cubicBezTo>
                <a:cubicBezTo>
                  <a:pt x="443811" y="430213"/>
                  <a:pt x="437405" y="431590"/>
                  <a:pt x="431111" y="433388"/>
                </a:cubicBezTo>
                <a:cubicBezTo>
                  <a:pt x="417750" y="437205"/>
                  <a:pt x="410477" y="440415"/>
                  <a:pt x="397773" y="447675"/>
                </a:cubicBezTo>
                <a:cubicBezTo>
                  <a:pt x="392803" y="450515"/>
                  <a:pt x="387883" y="453536"/>
                  <a:pt x="383486" y="457200"/>
                </a:cubicBezTo>
                <a:cubicBezTo>
                  <a:pt x="366699" y="471190"/>
                  <a:pt x="363424" y="480148"/>
                  <a:pt x="350148" y="500063"/>
                </a:cubicBezTo>
                <a:cubicBezTo>
                  <a:pt x="344872" y="507978"/>
                  <a:pt x="329724" y="511633"/>
                  <a:pt x="321573" y="514350"/>
                </a:cubicBezTo>
                <a:cubicBezTo>
                  <a:pt x="297740" y="510378"/>
                  <a:pt x="294875" y="513918"/>
                  <a:pt x="278711" y="500063"/>
                </a:cubicBezTo>
                <a:cubicBezTo>
                  <a:pt x="271893" y="494219"/>
                  <a:pt x="265505" y="487831"/>
                  <a:pt x="259661" y="481013"/>
                </a:cubicBezTo>
                <a:cubicBezTo>
                  <a:pt x="255936" y="476667"/>
                  <a:pt x="254606" y="470301"/>
                  <a:pt x="250136" y="466725"/>
                </a:cubicBezTo>
                <a:cubicBezTo>
                  <a:pt x="246216" y="463589"/>
                  <a:pt x="240611" y="463550"/>
                  <a:pt x="235848" y="461963"/>
                </a:cubicBezTo>
                <a:cubicBezTo>
                  <a:pt x="227466" y="436815"/>
                  <a:pt x="233871" y="451852"/>
                  <a:pt x="212036" y="419100"/>
                </a:cubicBezTo>
                <a:cubicBezTo>
                  <a:pt x="209251" y="414923"/>
                  <a:pt x="209518" y="409303"/>
                  <a:pt x="207273" y="404813"/>
                </a:cubicBezTo>
                <a:cubicBezTo>
                  <a:pt x="204713" y="399693"/>
                  <a:pt x="200923" y="395288"/>
                  <a:pt x="197748" y="390525"/>
                </a:cubicBezTo>
                <a:cubicBezTo>
                  <a:pt x="192584" y="375032"/>
                  <a:pt x="195557" y="374206"/>
                  <a:pt x="178698" y="366713"/>
                </a:cubicBezTo>
                <a:cubicBezTo>
                  <a:pt x="169523" y="362635"/>
                  <a:pt x="150123" y="357188"/>
                  <a:pt x="150123" y="357188"/>
                </a:cubicBezTo>
                <a:cubicBezTo>
                  <a:pt x="143522" y="358508"/>
                  <a:pt x="120263" y="362135"/>
                  <a:pt x="112023" y="366713"/>
                </a:cubicBezTo>
                <a:cubicBezTo>
                  <a:pt x="102016" y="372272"/>
                  <a:pt x="83448" y="385763"/>
                  <a:pt x="83448" y="385763"/>
                </a:cubicBezTo>
                <a:cubicBezTo>
                  <a:pt x="65324" y="383749"/>
                  <a:pt x="40432" y="387627"/>
                  <a:pt x="26298" y="371475"/>
                </a:cubicBezTo>
                <a:cubicBezTo>
                  <a:pt x="18760" y="362860"/>
                  <a:pt x="7248" y="342900"/>
                  <a:pt x="7248" y="342900"/>
                </a:cubicBezTo>
                <a:cubicBezTo>
                  <a:pt x="-2369" y="314048"/>
                  <a:pt x="-2463" y="320019"/>
                  <a:pt x="7248" y="271463"/>
                </a:cubicBezTo>
                <a:cubicBezTo>
                  <a:pt x="8371" y="265850"/>
                  <a:pt x="14213" y="262295"/>
                  <a:pt x="16773" y="257175"/>
                </a:cubicBezTo>
                <a:cubicBezTo>
                  <a:pt x="36492" y="217739"/>
                  <a:pt x="3763" y="269549"/>
                  <a:pt x="31061" y="228600"/>
                </a:cubicBezTo>
                <a:cubicBezTo>
                  <a:pt x="32648" y="223838"/>
                  <a:pt x="33385" y="218701"/>
                  <a:pt x="35823" y="214313"/>
                </a:cubicBezTo>
                <a:cubicBezTo>
                  <a:pt x="41382" y="204306"/>
                  <a:pt x="48523" y="195263"/>
                  <a:pt x="54873" y="185738"/>
                </a:cubicBezTo>
                <a:lnTo>
                  <a:pt x="73923" y="157163"/>
                </a:lnTo>
                <a:cubicBezTo>
                  <a:pt x="76708" y="152986"/>
                  <a:pt x="77098" y="147638"/>
                  <a:pt x="78686" y="142875"/>
                </a:cubicBezTo>
                <a:cubicBezTo>
                  <a:pt x="73213" y="126458"/>
                  <a:pt x="70749" y="149225"/>
                  <a:pt x="69161" y="133350"/>
                </a:cubicBezTo>
                <a:close/>
              </a:path>
            </a:pathLst>
          </a:custGeom>
          <a:solidFill>
            <a:srgbClr val="EBA4FE"/>
          </a:solidFill>
          <a:ln>
            <a:solidFill>
              <a:srgbClr val="BB03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7" name="テキスト ボックス 36">
            <a:extLst>
              <a:ext uri="{FF2B5EF4-FFF2-40B4-BE49-F238E27FC236}">
                <a16:creationId xmlns:a16="http://schemas.microsoft.com/office/drawing/2014/main" id="{44027037-DC59-CA42-901B-6FE3495F0BF3}"/>
              </a:ext>
            </a:extLst>
          </p:cNvPr>
          <p:cNvSpPr txBox="1"/>
          <p:nvPr/>
        </p:nvSpPr>
        <p:spPr>
          <a:xfrm>
            <a:off x="4996628" y="5650582"/>
            <a:ext cx="1496115" cy="400110"/>
          </a:xfrm>
          <a:prstGeom prst="rect">
            <a:avLst/>
          </a:prstGeom>
          <a:noFill/>
        </p:spPr>
        <p:txBody>
          <a:bodyPr wrap="none" rtlCol="0">
            <a:spAutoFit/>
          </a:bodyPr>
          <a:lstStyle/>
          <a:p>
            <a:r>
              <a:rPr kumimoji="1" lang="en-US" altLang="ja-JP" sz="2000" dirty="0"/>
              <a:t>Macrophage</a:t>
            </a:r>
            <a:endParaRPr kumimoji="1" lang="ja-JP" altLang="en-US" sz="2000"/>
          </a:p>
        </p:txBody>
      </p:sp>
      <p:sp>
        <p:nvSpPr>
          <p:cNvPr id="38" name="テキスト ボックス 37">
            <a:extLst>
              <a:ext uri="{FF2B5EF4-FFF2-40B4-BE49-F238E27FC236}">
                <a16:creationId xmlns:a16="http://schemas.microsoft.com/office/drawing/2014/main" id="{6B598A85-96A3-F844-9237-E588C28826D1}"/>
              </a:ext>
            </a:extLst>
          </p:cNvPr>
          <p:cNvSpPr txBox="1"/>
          <p:nvPr/>
        </p:nvSpPr>
        <p:spPr>
          <a:xfrm>
            <a:off x="6360242" y="5245641"/>
            <a:ext cx="1556836" cy="400110"/>
          </a:xfrm>
          <a:prstGeom prst="rect">
            <a:avLst/>
          </a:prstGeom>
          <a:noFill/>
        </p:spPr>
        <p:txBody>
          <a:bodyPr wrap="none" rtlCol="0">
            <a:spAutoFit/>
          </a:bodyPr>
          <a:lstStyle/>
          <a:p>
            <a:r>
              <a:rPr kumimoji="1" lang="en-US" altLang="ja-JP" sz="2000" dirty="0"/>
              <a:t>Dendritic cell</a:t>
            </a:r>
            <a:endParaRPr kumimoji="1" lang="ja-JP" altLang="en-US" sz="2000"/>
          </a:p>
        </p:txBody>
      </p:sp>
      <p:pic>
        <p:nvPicPr>
          <p:cNvPr id="41" name="Content Placeholder 3">
            <a:extLst>
              <a:ext uri="{FF2B5EF4-FFF2-40B4-BE49-F238E27FC236}">
                <a16:creationId xmlns:a16="http://schemas.microsoft.com/office/drawing/2014/main" id="{D31B7B7F-6633-2A42-BB7E-0255443A2677}"/>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a:fillRect/>
          </a:stretch>
        </p:blipFill>
        <p:spPr>
          <a:xfrm>
            <a:off x="1729142" y="1700983"/>
            <a:ext cx="3343762" cy="4107311"/>
          </a:xfrm>
        </p:spPr>
      </p:pic>
      <p:sp>
        <p:nvSpPr>
          <p:cNvPr id="42" name="Rectangle 4">
            <a:extLst>
              <a:ext uri="{FF2B5EF4-FFF2-40B4-BE49-F238E27FC236}">
                <a16:creationId xmlns:a16="http://schemas.microsoft.com/office/drawing/2014/main" id="{4C4F1047-DC65-B84E-A719-663A94C2DB93}"/>
              </a:ext>
            </a:extLst>
          </p:cNvPr>
          <p:cNvSpPr/>
          <p:nvPr/>
        </p:nvSpPr>
        <p:spPr>
          <a:xfrm>
            <a:off x="4225773" y="1943096"/>
            <a:ext cx="1199737" cy="7824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3" name="Picture 5">
            <a:extLst>
              <a:ext uri="{FF2B5EF4-FFF2-40B4-BE49-F238E27FC236}">
                <a16:creationId xmlns:a16="http://schemas.microsoft.com/office/drawing/2014/main" id="{21BE60B3-37D8-924B-9F57-9FEB9F1CCFA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00000">
            <a:off x="4889356" y="2253490"/>
            <a:ext cx="1740384" cy="1417386"/>
          </a:xfrm>
          <a:prstGeom prst="rect">
            <a:avLst/>
          </a:prstGeom>
        </p:spPr>
      </p:pic>
      <p:cxnSp>
        <p:nvCxnSpPr>
          <p:cNvPr id="44" name="Straight Connector 8">
            <a:extLst>
              <a:ext uri="{FF2B5EF4-FFF2-40B4-BE49-F238E27FC236}">
                <a16:creationId xmlns:a16="http://schemas.microsoft.com/office/drawing/2014/main" id="{D253C70C-6512-B549-8A56-37B14EE6CC35}"/>
              </a:ext>
            </a:extLst>
          </p:cNvPr>
          <p:cNvCxnSpPr/>
          <p:nvPr/>
        </p:nvCxnSpPr>
        <p:spPr>
          <a:xfrm flipV="1">
            <a:off x="3773243" y="2699250"/>
            <a:ext cx="1238818" cy="8766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5" name="Picture 10">
            <a:extLst>
              <a:ext uri="{FF2B5EF4-FFF2-40B4-BE49-F238E27FC236}">
                <a16:creationId xmlns:a16="http://schemas.microsoft.com/office/drawing/2014/main" id="{EDEE0A4F-B13B-6146-AEAA-60EE1CB82435}"/>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741843" y="3128794"/>
            <a:ext cx="434042" cy="396732"/>
          </a:xfrm>
          <a:prstGeom prst="rect">
            <a:avLst/>
          </a:prstGeom>
        </p:spPr>
      </p:pic>
      <p:sp>
        <p:nvSpPr>
          <p:cNvPr id="46" name="正方形/長方形 45">
            <a:extLst>
              <a:ext uri="{FF2B5EF4-FFF2-40B4-BE49-F238E27FC236}">
                <a16:creationId xmlns:a16="http://schemas.microsoft.com/office/drawing/2014/main" id="{569E8616-F5A8-F443-BCC6-9AF87D8A54C8}"/>
              </a:ext>
            </a:extLst>
          </p:cNvPr>
          <p:cNvSpPr/>
          <p:nvPr/>
        </p:nvSpPr>
        <p:spPr>
          <a:xfrm>
            <a:off x="3472996" y="3551500"/>
            <a:ext cx="173741" cy="177674"/>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9" name="グループ化 48">
            <a:extLst>
              <a:ext uri="{FF2B5EF4-FFF2-40B4-BE49-F238E27FC236}">
                <a16:creationId xmlns:a16="http://schemas.microsoft.com/office/drawing/2014/main" id="{1ADA7259-FE5C-D247-8FC2-7405E5FF2C23}"/>
              </a:ext>
            </a:extLst>
          </p:cNvPr>
          <p:cNvGrpSpPr/>
          <p:nvPr/>
        </p:nvGrpSpPr>
        <p:grpSpPr>
          <a:xfrm rot="9470703">
            <a:off x="5959164" y="3584350"/>
            <a:ext cx="318124" cy="320732"/>
            <a:chOff x="7299701" y="4385299"/>
            <a:chExt cx="619933" cy="516544"/>
          </a:xfrm>
        </p:grpSpPr>
        <p:cxnSp>
          <p:nvCxnSpPr>
            <p:cNvPr id="50" name="直線コネクタ 49">
              <a:extLst>
                <a:ext uri="{FF2B5EF4-FFF2-40B4-BE49-F238E27FC236}">
                  <a16:creationId xmlns:a16="http://schemas.microsoft.com/office/drawing/2014/main" id="{1642B8C1-9898-084C-95FD-08575ECD3775}"/>
                </a:ext>
              </a:extLst>
            </p:cNvPr>
            <p:cNvCxnSpPr/>
            <p:nvPr/>
          </p:nvCxnSpPr>
          <p:spPr>
            <a:xfrm>
              <a:off x="7609667" y="4385299"/>
              <a:ext cx="0" cy="516544"/>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FB61FD81-904B-BA43-BFEA-08949050F520}"/>
                </a:ext>
              </a:extLst>
            </p:cNvPr>
            <p:cNvCxnSpPr/>
            <p:nvPr/>
          </p:nvCxnSpPr>
          <p:spPr>
            <a:xfrm>
              <a:off x="7299701" y="4881966"/>
              <a:ext cx="619933"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 name="TextBox 9">
            <a:extLst>
              <a:ext uri="{FF2B5EF4-FFF2-40B4-BE49-F238E27FC236}">
                <a16:creationId xmlns:a16="http://schemas.microsoft.com/office/drawing/2014/main" id="{53D695B7-B0AA-2E48-ACCA-71BF9CBAA264}"/>
              </a:ext>
            </a:extLst>
          </p:cNvPr>
          <p:cNvSpPr txBox="1"/>
          <p:nvPr/>
        </p:nvSpPr>
        <p:spPr>
          <a:xfrm>
            <a:off x="6813642" y="1764062"/>
            <a:ext cx="3774348" cy="2354491"/>
          </a:xfrm>
          <a:prstGeom prst="rect">
            <a:avLst/>
          </a:prstGeom>
          <a:noFill/>
        </p:spPr>
        <p:txBody>
          <a:bodyPr wrap="square" rtlCol="0">
            <a:spAutoFit/>
          </a:bodyPr>
          <a:lstStyle/>
          <a:p>
            <a:pPr marL="257175" indent="-257175">
              <a:buAutoNum type="arabicPeriod"/>
            </a:pPr>
            <a:r>
              <a:rPr lang="en-US" sz="2100" b="1" dirty="0"/>
              <a:t>Physical barrier</a:t>
            </a:r>
            <a:r>
              <a:rPr lang="en-US" sz="2100" dirty="0"/>
              <a:t>:  Mucus production and ciliary clearance</a:t>
            </a:r>
          </a:p>
          <a:p>
            <a:pPr marL="257175" indent="-257175">
              <a:buAutoNum type="arabicPeriod"/>
            </a:pPr>
            <a:endParaRPr lang="en-US" sz="2100" dirty="0"/>
          </a:p>
          <a:p>
            <a:pPr marL="257175" indent="-257175">
              <a:buFontTx/>
              <a:buAutoNum type="arabicPeriod"/>
            </a:pPr>
            <a:r>
              <a:rPr lang="en-US" altLang="ja-JP" sz="2100" b="1" dirty="0"/>
              <a:t>Innate immune responses</a:t>
            </a:r>
            <a:r>
              <a:rPr lang="en-US" altLang="ja-JP" sz="2100" dirty="0"/>
              <a:t>: Type I IFN and Interferon stimulated genes (ISGs)</a:t>
            </a:r>
          </a:p>
        </p:txBody>
      </p:sp>
      <p:grpSp>
        <p:nvGrpSpPr>
          <p:cNvPr id="8" name="グループ化 7">
            <a:extLst>
              <a:ext uri="{FF2B5EF4-FFF2-40B4-BE49-F238E27FC236}">
                <a16:creationId xmlns:a16="http://schemas.microsoft.com/office/drawing/2014/main" id="{6720B7DC-935C-4749-84B2-5DFFE54A89F8}"/>
              </a:ext>
            </a:extLst>
          </p:cNvPr>
          <p:cNvGrpSpPr/>
          <p:nvPr/>
        </p:nvGrpSpPr>
        <p:grpSpPr>
          <a:xfrm>
            <a:off x="7539771" y="4355731"/>
            <a:ext cx="2588475" cy="1211512"/>
            <a:chOff x="6015770" y="4149667"/>
            <a:chExt cx="2588475" cy="1211512"/>
          </a:xfrm>
        </p:grpSpPr>
        <p:sp>
          <p:nvSpPr>
            <p:cNvPr id="32" name="円/楕円 31">
              <a:extLst>
                <a:ext uri="{FF2B5EF4-FFF2-40B4-BE49-F238E27FC236}">
                  <a16:creationId xmlns:a16="http://schemas.microsoft.com/office/drawing/2014/main" id="{D5470FF4-4F77-DF49-9BF4-68D2891F23EA}"/>
                </a:ext>
              </a:extLst>
            </p:cNvPr>
            <p:cNvSpPr/>
            <p:nvPr/>
          </p:nvSpPr>
          <p:spPr>
            <a:xfrm>
              <a:off x="7944934" y="4149667"/>
              <a:ext cx="637763" cy="648000"/>
            </a:xfrm>
            <a:prstGeom prst="ellipse">
              <a:avLst/>
            </a:prstGeom>
            <a:solidFill>
              <a:srgbClr val="D5E1EF"/>
            </a:solidFill>
            <a:ln>
              <a:solidFill>
                <a:srgbClr val="3333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3" name="円/楕円 32">
              <a:extLst>
                <a:ext uri="{FF2B5EF4-FFF2-40B4-BE49-F238E27FC236}">
                  <a16:creationId xmlns:a16="http://schemas.microsoft.com/office/drawing/2014/main" id="{7395EACB-ACA5-2A44-AAA5-3141AC0DFB1D}"/>
                </a:ext>
              </a:extLst>
            </p:cNvPr>
            <p:cNvSpPr/>
            <p:nvPr/>
          </p:nvSpPr>
          <p:spPr>
            <a:xfrm>
              <a:off x="7246946" y="4324683"/>
              <a:ext cx="637762" cy="648000"/>
            </a:xfrm>
            <a:prstGeom prst="ellipse">
              <a:avLst/>
            </a:prstGeom>
            <a:solidFill>
              <a:srgbClr val="FFCCFF"/>
            </a:solidFill>
            <a:ln>
              <a:solidFill>
                <a:srgbClr val="FF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4" name="円/楕円 33">
              <a:extLst>
                <a:ext uri="{FF2B5EF4-FFF2-40B4-BE49-F238E27FC236}">
                  <a16:creationId xmlns:a16="http://schemas.microsoft.com/office/drawing/2014/main" id="{D15D7136-DA61-2342-905A-0A799B95FA24}"/>
                </a:ext>
              </a:extLst>
            </p:cNvPr>
            <p:cNvSpPr/>
            <p:nvPr/>
          </p:nvSpPr>
          <p:spPr>
            <a:xfrm>
              <a:off x="7363894" y="4391454"/>
              <a:ext cx="435600" cy="402357"/>
            </a:xfrm>
            <a:prstGeom prst="ellipse">
              <a:avLst/>
            </a:prstGeom>
            <a:solidFill>
              <a:srgbClr val="FF4391"/>
            </a:solidFill>
            <a:ln>
              <a:solidFill>
                <a:srgbClr val="FF00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9" name="円/楕円 38">
              <a:extLst>
                <a:ext uri="{FF2B5EF4-FFF2-40B4-BE49-F238E27FC236}">
                  <a16:creationId xmlns:a16="http://schemas.microsoft.com/office/drawing/2014/main" id="{B78ADCD7-EBB4-5E42-BE13-B72A57439AD1}"/>
                </a:ext>
              </a:extLst>
            </p:cNvPr>
            <p:cNvSpPr/>
            <p:nvPr/>
          </p:nvSpPr>
          <p:spPr>
            <a:xfrm>
              <a:off x="8030595" y="4206911"/>
              <a:ext cx="435601" cy="442593"/>
            </a:xfrm>
            <a:prstGeom prst="ellipse">
              <a:avLst/>
            </a:prstGeom>
            <a:solidFill>
              <a:srgbClr val="0C62DC"/>
            </a:solidFill>
            <a:ln>
              <a:solidFill>
                <a:srgbClr val="3333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0" name="テキスト ボックス 39">
              <a:extLst>
                <a:ext uri="{FF2B5EF4-FFF2-40B4-BE49-F238E27FC236}">
                  <a16:creationId xmlns:a16="http://schemas.microsoft.com/office/drawing/2014/main" id="{6D913E9D-AA49-1240-AED3-AC0F2516419A}"/>
                </a:ext>
              </a:extLst>
            </p:cNvPr>
            <p:cNvSpPr txBox="1"/>
            <p:nvPr/>
          </p:nvSpPr>
          <p:spPr>
            <a:xfrm>
              <a:off x="7188431" y="4991847"/>
              <a:ext cx="668773" cy="369332"/>
            </a:xfrm>
            <a:prstGeom prst="rect">
              <a:avLst/>
            </a:prstGeom>
            <a:noFill/>
          </p:spPr>
          <p:txBody>
            <a:bodyPr wrap="none" rtlCol="0">
              <a:spAutoFit/>
            </a:bodyPr>
            <a:lstStyle/>
            <a:p>
              <a:r>
                <a:rPr kumimoji="1" lang="en-US" altLang="ja-JP" dirty="0"/>
                <a:t>T cell</a:t>
              </a:r>
              <a:endParaRPr kumimoji="1" lang="ja-JP" altLang="en-US"/>
            </a:p>
          </p:txBody>
        </p:sp>
        <p:sp>
          <p:nvSpPr>
            <p:cNvPr id="53" name="テキスト ボックス 52">
              <a:extLst>
                <a:ext uri="{FF2B5EF4-FFF2-40B4-BE49-F238E27FC236}">
                  <a16:creationId xmlns:a16="http://schemas.microsoft.com/office/drawing/2014/main" id="{8EA415AB-1564-6C4A-A1E9-F8094C536618}"/>
                </a:ext>
              </a:extLst>
            </p:cNvPr>
            <p:cNvSpPr txBox="1"/>
            <p:nvPr/>
          </p:nvSpPr>
          <p:spPr>
            <a:xfrm>
              <a:off x="7922648" y="4854911"/>
              <a:ext cx="681597" cy="369332"/>
            </a:xfrm>
            <a:prstGeom prst="rect">
              <a:avLst/>
            </a:prstGeom>
            <a:noFill/>
          </p:spPr>
          <p:txBody>
            <a:bodyPr wrap="none" rtlCol="0">
              <a:spAutoFit/>
            </a:bodyPr>
            <a:lstStyle/>
            <a:p>
              <a:r>
                <a:rPr lang="en-US" altLang="ja-JP" dirty="0"/>
                <a:t>B</a:t>
              </a:r>
              <a:r>
                <a:rPr kumimoji="1" lang="en-US" altLang="ja-JP" dirty="0"/>
                <a:t> cell</a:t>
              </a:r>
              <a:endParaRPr kumimoji="1" lang="ja-JP" altLang="en-US"/>
            </a:p>
          </p:txBody>
        </p:sp>
        <p:cxnSp>
          <p:nvCxnSpPr>
            <p:cNvPr id="5" name="直線矢印コネクタ 4">
              <a:extLst>
                <a:ext uri="{FF2B5EF4-FFF2-40B4-BE49-F238E27FC236}">
                  <a16:creationId xmlns:a16="http://schemas.microsoft.com/office/drawing/2014/main" id="{1E726AB3-C94D-E946-94E3-3E1AD3B6A580}"/>
                </a:ext>
              </a:extLst>
            </p:cNvPr>
            <p:cNvCxnSpPr/>
            <p:nvPr/>
          </p:nvCxnSpPr>
          <p:spPr>
            <a:xfrm>
              <a:off x="6044647" y="4714901"/>
              <a:ext cx="1018309" cy="0"/>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516603B9-F351-D142-A41A-368AC079328C}"/>
                </a:ext>
              </a:extLst>
            </p:cNvPr>
            <p:cNvSpPr txBox="1"/>
            <p:nvPr/>
          </p:nvSpPr>
          <p:spPr>
            <a:xfrm>
              <a:off x="6015770" y="4297034"/>
              <a:ext cx="944489" cy="369332"/>
            </a:xfrm>
            <a:prstGeom prst="rect">
              <a:avLst/>
            </a:prstGeom>
            <a:noFill/>
          </p:spPr>
          <p:txBody>
            <a:bodyPr wrap="none" rtlCol="0">
              <a:spAutoFit/>
            </a:bodyPr>
            <a:lstStyle/>
            <a:p>
              <a:r>
                <a:rPr lang="en-US" altLang="ja-JP" dirty="0"/>
                <a:t>A</a:t>
              </a:r>
              <a:r>
                <a:rPr kumimoji="1" lang="en-US" altLang="ja-JP" dirty="0"/>
                <a:t>ctivate</a:t>
              </a:r>
              <a:endParaRPr kumimoji="1" lang="ja-JP" altLang="en-US"/>
            </a:p>
          </p:txBody>
        </p:sp>
      </p:grpSp>
      <p:sp>
        <p:nvSpPr>
          <p:cNvPr id="56" name="テキスト ボックス 6">
            <a:extLst>
              <a:ext uri="{FF2B5EF4-FFF2-40B4-BE49-F238E27FC236}">
                <a16:creationId xmlns:a16="http://schemas.microsoft.com/office/drawing/2014/main" id="{86091E3B-B660-E04B-A8E1-116012ABBA27}"/>
              </a:ext>
            </a:extLst>
          </p:cNvPr>
          <p:cNvSpPr txBox="1"/>
          <p:nvPr/>
        </p:nvSpPr>
        <p:spPr>
          <a:xfrm>
            <a:off x="870542" y="228506"/>
            <a:ext cx="8784456" cy="646331"/>
          </a:xfrm>
          <a:prstGeom prst="rect">
            <a:avLst/>
          </a:prstGeom>
          <a:noFill/>
        </p:spPr>
        <p:txBody>
          <a:bodyPr wrap="none" rtlCol="0">
            <a:spAutoFit/>
          </a:bodyPr>
          <a:lstStyle>
            <a:defPPr>
              <a:defRPr lang="en-US"/>
            </a:defPPr>
            <a:lvl1pPr>
              <a:defRPr sz="3600">
                <a:solidFill>
                  <a:schemeClr val="bg1"/>
                </a:solidFill>
              </a:defRPr>
            </a:lvl1pPr>
          </a:lstStyle>
          <a:p>
            <a:r>
              <a:rPr lang="en-US" altLang="ja-JP" dirty="0"/>
              <a:t>A healthy immune system provides protection</a:t>
            </a:r>
            <a:endParaRPr lang="ja-JP" altLang="en-US"/>
          </a:p>
        </p:txBody>
      </p:sp>
    </p:spTree>
    <p:extLst>
      <p:ext uri="{BB962C8B-B14F-4D97-AF65-F5344CB8AC3E}">
        <p14:creationId xmlns:p14="http://schemas.microsoft.com/office/powerpoint/2010/main" val="75609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7" name="Rectangle 13"/>
          <p:cNvSpPr/>
          <p:nvPr/>
        </p:nvSpPr>
        <p:spPr>
          <a:xfrm>
            <a:off x="6834331" y="1840790"/>
            <a:ext cx="834742" cy="4497942"/>
          </a:xfrm>
          <a:prstGeom prst="rect">
            <a:avLst/>
          </a:prstGeom>
          <a:gradFill>
            <a:gsLst>
              <a:gs pos="0">
                <a:srgbClr val="FFFFFF">
                  <a:alpha val="23000"/>
                </a:srgbClr>
              </a:gs>
              <a:gs pos="35000">
                <a:srgbClr val="FFFFFF"/>
              </a:gs>
              <a:gs pos="100000">
                <a:srgbClr val="0365C0"/>
              </a:gs>
            </a:gsLst>
            <a:path path="circle">
              <a:fillToRect l="37721" t="-19636" r="62278" b="119636"/>
            </a:path>
          </a:gradFill>
          <a:ln w="12700">
            <a:miter lim="400000"/>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2948" name="Rectangle 16"/>
          <p:cNvSpPr/>
          <p:nvPr/>
        </p:nvSpPr>
        <p:spPr>
          <a:xfrm>
            <a:off x="7394698" y="1647236"/>
            <a:ext cx="1230711" cy="4691496"/>
          </a:xfrm>
          <a:prstGeom prst="rect">
            <a:avLst/>
          </a:prstGeom>
          <a:gradFill>
            <a:gsLst>
              <a:gs pos="0">
                <a:srgbClr val="FEF7F2">
                  <a:alpha val="40000"/>
                </a:srgbClr>
              </a:gs>
              <a:gs pos="74000">
                <a:srgbClr val="F7BB8D"/>
              </a:gs>
              <a:gs pos="83000">
                <a:srgbClr val="F7BB8D"/>
              </a:gs>
              <a:gs pos="100000">
                <a:srgbClr val="FAD2B3"/>
              </a:gs>
            </a:gsLst>
            <a:lin ang="5400000"/>
          </a:gradFill>
          <a:ln w="12700">
            <a:miter lim="400000"/>
          </a:ln>
        </p:spPr>
        <p:txBody>
          <a:bodyPr lIns="45719" rIns="45719" anchor="ctr"/>
          <a:lstStyle/>
          <a:p>
            <a:pPr algn="ctr" defTabSz="412750">
              <a:defRPr sz="5000">
                <a:solidFill>
                  <a:srgbClr val="FFFFFF"/>
                </a:solidFill>
                <a:latin typeface="+mn-lt"/>
                <a:ea typeface="+mn-ea"/>
                <a:cs typeface="+mn-cs"/>
                <a:sym typeface="Helvetica"/>
              </a:defRPr>
            </a:pPr>
            <a:endParaRPr/>
          </a:p>
        </p:txBody>
      </p:sp>
      <p:grpSp>
        <p:nvGrpSpPr>
          <p:cNvPr id="2989" name="Group 10"/>
          <p:cNvGrpSpPr/>
          <p:nvPr/>
        </p:nvGrpSpPr>
        <p:grpSpPr>
          <a:xfrm>
            <a:off x="559704" y="1969167"/>
            <a:ext cx="3693291" cy="3905468"/>
            <a:chOff x="0" y="0"/>
            <a:chExt cx="3693290" cy="3905467"/>
          </a:xfrm>
        </p:grpSpPr>
        <p:grpSp>
          <p:nvGrpSpPr>
            <p:cNvPr id="2952" name="Group 19"/>
            <p:cNvGrpSpPr/>
            <p:nvPr/>
          </p:nvGrpSpPr>
          <p:grpSpPr>
            <a:xfrm>
              <a:off x="0" y="0"/>
              <a:ext cx="3693291" cy="3905468"/>
              <a:chOff x="0" y="0"/>
              <a:chExt cx="3693289" cy="3905467"/>
            </a:xfrm>
          </p:grpSpPr>
          <p:pic>
            <p:nvPicPr>
              <p:cNvPr id="2949" name="Picture 20" descr="Picture 20"/>
              <p:cNvPicPr>
                <a:picLocks noChangeAspect="1"/>
              </p:cNvPicPr>
              <p:nvPr/>
            </p:nvPicPr>
            <p:blipFill>
              <a:blip r:embed="rId2" cstate="screen">
                <a:extLst>
                  <a:ext uri="{28A0092B-C50C-407E-A947-70E740481C1C}">
                    <a14:useLocalDpi xmlns:a14="http://schemas.microsoft.com/office/drawing/2010/main"/>
                  </a:ext>
                </a:extLst>
              </a:blip>
              <a:srcRect l="19218" t="12045" b="12424"/>
              <a:stretch>
                <a:fillRect/>
              </a:stretch>
            </p:blipFill>
            <p:spPr>
              <a:xfrm flipH="1">
                <a:off x="0" y="-1"/>
                <a:ext cx="3414723" cy="3905469"/>
              </a:xfrm>
              <a:prstGeom prst="rect">
                <a:avLst/>
              </a:prstGeom>
              <a:ln w="12700" cap="flat">
                <a:noFill/>
                <a:miter lim="400000"/>
              </a:ln>
              <a:effectLst/>
            </p:spPr>
          </p:pic>
          <p:sp>
            <p:nvSpPr>
              <p:cNvPr id="2950" name="Rectangle 21"/>
              <p:cNvSpPr/>
              <p:nvPr/>
            </p:nvSpPr>
            <p:spPr>
              <a:xfrm>
                <a:off x="2081988" y="1212915"/>
                <a:ext cx="1611303" cy="33750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2951" name="Rectangle 22"/>
              <p:cNvSpPr/>
              <p:nvPr/>
            </p:nvSpPr>
            <p:spPr>
              <a:xfrm>
                <a:off x="2850164" y="1408376"/>
                <a:ext cx="688027" cy="36948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grpSp>
        <p:grpSp>
          <p:nvGrpSpPr>
            <p:cNvPr id="2958" name="Group 127"/>
            <p:cNvGrpSpPr/>
            <p:nvPr/>
          </p:nvGrpSpPr>
          <p:grpSpPr>
            <a:xfrm>
              <a:off x="1509004" y="1779150"/>
              <a:ext cx="112798" cy="103579"/>
              <a:chOff x="0" y="0"/>
              <a:chExt cx="112797" cy="103577"/>
            </a:xfrm>
          </p:grpSpPr>
          <p:sp>
            <p:nvSpPr>
              <p:cNvPr id="2953" name="Oval 128"/>
              <p:cNvSpPr/>
              <p:nvPr/>
            </p:nvSpPr>
            <p:spPr>
              <a:xfrm>
                <a:off x="37492" y="30193"/>
                <a:ext cx="35059" cy="40549"/>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2954" name="Straight Connector 129"/>
              <p:cNvSpPr/>
              <p:nvPr/>
            </p:nvSpPr>
            <p:spPr>
              <a:xfrm flipH="1">
                <a:off x="54831" y="0"/>
                <a:ext cx="1" cy="103578"/>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55" name="Straight Connector 130"/>
              <p:cNvSpPr/>
              <p:nvPr/>
            </p:nvSpPr>
            <p:spPr>
              <a:xfrm flipH="1">
                <a:off x="0" y="49981"/>
                <a:ext cx="112798" cy="340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56" name="Straight Connector 131"/>
              <p:cNvSpPr/>
              <p:nvPr/>
            </p:nvSpPr>
            <p:spPr>
              <a:xfrm flipH="1" flipV="1">
                <a:off x="16561" y="16126"/>
                <a:ext cx="74525" cy="68582"/>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57" name="Straight Connector 132"/>
              <p:cNvSpPr/>
              <p:nvPr/>
            </p:nvSpPr>
            <p:spPr>
              <a:xfrm flipH="1">
                <a:off x="13747" y="18746"/>
                <a:ext cx="86618" cy="63123"/>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nvGrpSpPr>
            <p:cNvPr id="2964" name="Group 133"/>
            <p:cNvGrpSpPr/>
            <p:nvPr/>
          </p:nvGrpSpPr>
          <p:grpSpPr>
            <a:xfrm>
              <a:off x="1194670" y="965193"/>
              <a:ext cx="112798" cy="103579"/>
              <a:chOff x="0" y="0"/>
              <a:chExt cx="112797" cy="103577"/>
            </a:xfrm>
          </p:grpSpPr>
          <p:sp>
            <p:nvSpPr>
              <p:cNvPr id="2959" name="Oval 134"/>
              <p:cNvSpPr/>
              <p:nvPr/>
            </p:nvSpPr>
            <p:spPr>
              <a:xfrm>
                <a:off x="37492" y="30193"/>
                <a:ext cx="35059" cy="40549"/>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2960" name="Straight Connector 135"/>
              <p:cNvSpPr/>
              <p:nvPr/>
            </p:nvSpPr>
            <p:spPr>
              <a:xfrm flipH="1">
                <a:off x="54831" y="0"/>
                <a:ext cx="1" cy="103578"/>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61" name="Straight Connector 136"/>
              <p:cNvSpPr/>
              <p:nvPr/>
            </p:nvSpPr>
            <p:spPr>
              <a:xfrm flipH="1">
                <a:off x="0" y="49981"/>
                <a:ext cx="112798" cy="340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62" name="Straight Connector 137"/>
              <p:cNvSpPr/>
              <p:nvPr/>
            </p:nvSpPr>
            <p:spPr>
              <a:xfrm flipH="1" flipV="1">
                <a:off x="16561" y="16126"/>
                <a:ext cx="74525" cy="68582"/>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63" name="Straight Connector 138"/>
              <p:cNvSpPr/>
              <p:nvPr/>
            </p:nvSpPr>
            <p:spPr>
              <a:xfrm flipH="1">
                <a:off x="13747" y="18746"/>
                <a:ext cx="86618" cy="63123"/>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nvGrpSpPr>
            <p:cNvPr id="2970" name="Group 139"/>
            <p:cNvGrpSpPr/>
            <p:nvPr/>
          </p:nvGrpSpPr>
          <p:grpSpPr>
            <a:xfrm>
              <a:off x="1537780" y="1418568"/>
              <a:ext cx="112798" cy="103579"/>
              <a:chOff x="0" y="0"/>
              <a:chExt cx="112797" cy="103577"/>
            </a:xfrm>
          </p:grpSpPr>
          <p:sp>
            <p:nvSpPr>
              <p:cNvPr id="2965" name="Oval 140"/>
              <p:cNvSpPr/>
              <p:nvPr/>
            </p:nvSpPr>
            <p:spPr>
              <a:xfrm>
                <a:off x="37492" y="30193"/>
                <a:ext cx="35059" cy="40549"/>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2966" name="Straight Connector 141"/>
              <p:cNvSpPr/>
              <p:nvPr/>
            </p:nvSpPr>
            <p:spPr>
              <a:xfrm flipH="1">
                <a:off x="54831" y="0"/>
                <a:ext cx="1" cy="103578"/>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67" name="Straight Connector 142"/>
              <p:cNvSpPr/>
              <p:nvPr/>
            </p:nvSpPr>
            <p:spPr>
              <a:xfrm flipH="1">
                <a:off x="0" y="49981"/>
                <a:ext cx="112798" cy="340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68" name="Straight Connector 143"/>
              <p:cNvSpPr/>
              <p:nvPr/>
            </p:nvSpPr>
            <p:spPr>
              <a:xfrm flipH="1" flipV="1">
                <a:off x="16561" y="16126"/>
                <a:ext cx="74525" cy="68582"/>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69" name="Straight Connector 144"/>
              <p:cNvSpPr/>
              <p:nvPr/>
            </p:nvSpPr>
            <p:spPr>
              <a:xfrm flipH="1">
                <a:off x="13747" y="18746"/>
                <a:ext cx="86618" cy="63123"/>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nvGrpSpPr>
            <p:cNvPr id="2976" name="Group 145"/>
            <p:cNvGrpSpPr/>
            <p:nvPr/>
          </p:nvGrpSpPr>
          <p:grpSpPr>
            <a:xfrm>
              <a:off x="1003050" y="793055"/>
              <a:ext cx="112798" cy="103579"/>
              <a:chOff x="0" y="0"/>
              <a:chExt cx="112797" cy="103577"/>
            </a:xfrm>
          </p:grpSpPr>
          <p:sp>
            <p:nvSpPr>
              <p:cNvPr id="2971" name="Oval 146"/>
              <p:cNvSpPr/>
              <p:nvPr/>
            </p:nvSpPr>
            <p:spPr>
              <a:xfrm>
                <a:off x="37492" y="30193"/>
                <a:ext cx="35059" cy="40549"/>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2972" name="Straight Connector 147"/>
              <p:cNvSpPr/>
              <p:nvPr/>
            </p:nvSpPr>
            <p:spPr>
              <a:xfrm flipH="1">
                <a:off x="54831" y="0"/>
                <a:ext cx="1" cy="103578"/>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73" name="Straight Connector 148"/>
              <p:cNvSpPr/>
              <p:nvPr/>
            </p:nvSpPr>
            <p:spPr>
              <a:xfrm flipH="1">
                <a:off x="0" y="49981"/>
                <a:ext cx="112798" cy="340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74" name="Straight Connector 149"/>
              <p:cNvSpPr/>
              <p:nvPr/>
            </p:nvSpPr>
            <p:spPr>
              <a:xfrm flipH="1" flipV="1">
                <a:off x="16561" y="16126"/>
                <a:ext cx="74525" cy="68582"/>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75" name="Straight Connector 150"/>
              <p:cNvSpPr/>
              <p:nvPr/>
            </p:nvSpPr>
            <p:spPr>
              <a:xfrm flipH="1">
                <a:off x="13747" y="18746"/>
                <a:ext cx="86618" cy="63123"/>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nvGrpSpPr>
            <p:cNvPr id="2982" name="Group 157"/>
            <p:cNvGrpSpPr/>
            <p:nvPr/>
          </p:nvGrpSpPr>
          <p:grpSpPr>
            <a:xfrm>
              <a:off x="918878" y="888570"/>
              <a:ext cx="112798" cy="103579"/>
              <a:chOff x="0" y="0"/>
              <a:chExt cx="112797" cy="103577"/>
            </a:xfrm>
          </p:grpSpPr>
          <p:sp>
            <p:nvSpPr>
              <p:cNvPr id="2977" name="Oval 158"/>
              <p:cNvSpPr/>
              <p:nvPr/>
            </p:nvSpPr>
            <p:spPr>
              <a:xfrm>
                <a:off x="37492" y="30193"/>
                <a:ext cx="35059" cy="40549"/>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2978" name="Straight Connector 159"/>
              <p:cNvSpPr/>
              <p:nvPr/>
            </p:nvSpPr>
            <p:spPr>
              <a:xfrm flipH="1">
                <a:off x="54831" y="0"/>
                <a:ext cx="1" cy="103578"/>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79" name="Straight Connector 160"/>
              <p:cNvSpPr/>
              <p:nvPr/>
            </p:nvSpPr>
            <p:spPr>
              <a:xfrm flipH="1">
                <a:off x="0" y="49981"/>
                <a:ext cx="112798" cy="340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80" name="Straight Connector 161"/>
              <p:cNvSpPr/>
              <p:nvPr/>
            </p:nvSpPr>
            <p:spPr>
              <a:xfrm flipH="1" flipV="1">
                <a:off x="16561" y="16126"/>
                <a:ext cx="74525" cy="68582"/>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81" name="Straight Connector 162"/>
              <p:cNvSpPr/>
              <p:nvPr/>
            </p:nvSpPr>
            <p:spPr>
              <a:xfrm flipH="1">
                <a:off x="13747" y="18746"/>
                <a:ext cx="86618" cy="63123"/>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nvGrpSpPr>
            <p:cNvPr id="2988" name="Group 164"/>
            <p:cNvGrpSpPr/>
            <p:nvPr/>
          </p:nvGrpSpPr>
          <p:grpSpPr>
            <a:xfrm>
              <a:off x="1542140" y="2004987"/>
              <a:ext cx="112798" cy="103579"/>
              <a:chOff x="0" y="0"/>
              <a:chExt cx="112797" cy="103577"/>
            </a:xfrm>
          </p:grpSpPr>
          <p:sp>
            <p:nvSpPr>
              <p:cNvPr id="2983" name="Oval 170"/>
              <p:cNvSpPr/>
              <p:nvPr/>
            </p:nvSpPr>
            <p:spPr>
              <a:xfrm>
                <a:off x="37492" y="30193"/>
                <a:ext cx="35059" cy="40549"/>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2984" name="Straight Connector 182"/>
              <p:cNvSpPr/>
              <p:nvPr/>
            </p:nvSpPr>
            <p:spPr>
              <a:xfrm flipH="1">
                <a:off x="54831" y="0"/>
                <a:ext cx="1" cy="103578"/>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85" name="Straight Connector 183"/>
              <p:cNvSpPr/>
              <p:nvPr/>
            </p:nvSpPr>
            <p:spPr>
              <a:xfrm flipH="1">
                <a:off x="0" y="49981"/>
                <a:ext cx="112798" cy="340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86" name="Straight Connector 184"/>
              <p:cNvSpPr/>
              <p:nvPr/>
            </p:nvSpPr>
            <p:spPr>
              <a:xfrm flipH="1" flipV="1">
                <a:off x="16561" y="16126"/>
                <a:ext cx="74525" cy="68582"/>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2987" name="Straight Connector 185"/>
              <p:cNvSpPr/>
              <p:nvPr/>
            </p:nvSpPr>
            <p:spPr>
              <a:xfrm flipH="1">
                <a:off x="13747" y="18746"/>
                <a:ext cx="86618" cy="63123"/>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sp>
        <p:nvSpPr>
          <p:cNvPr id="2990" name="Straight Connector 17"/>
          <p:cNvSpPr/>
          <p:nvPr/>
        </p:nvSpPr>
        <p:spPr>
          <a:xfrm flipH="1">
            <a:off x="9739354" y="1745989"/>
            <a:ext cx="1" cy="4592744"/>
          </a:xfrm>
          <a:prstGeom prst="line">
            <a:avLst/>
          </a:prstGeom>
          <a:ln w="76200">
            <a:solidFill>
              <a:srgbClr val="292929"/>
            </a:solidFill>
          </a:ln>
        </p:spPr>
        <p:txBody>
          <a:bodyPr lIns="45719" rIns="45719"/>
          <a:lstStyle/>
          <a:p>
            <a:endParaRPr/>
          </a:p>
        </p:txBody>
      </p:sp>
      <p:sp>
        <p:nvSpPr>
          <p:cNvPr id="2991" name="TextBox 23"/>
          <p:cNvSpPr txBox="1"/>
          <p:nvPr/>
        </p:nvSpPr>
        <p:spPr>
          <a:xfrm>
            <a:off x="3131877" y="1840799"/>
            <a:ext cx="353152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412750">
              <a:defRPr>
                <a:solidFill>
                  <a:srgbClr val="204282"/>
                </a:solidFill>
                <a:latin typeface="Arial"/>
                <a:ea typeface="Arial"/>
                <a:cs typeface="Arial"/>
                <a:sym typeface="Arial"/>
              </a:defRPr>
            </a:lvl1pPr>
          </a:lstStyle>
          <a:p>
            <a:r>
              <a:rPr sz="2000" dirty="0"/>
              <a:t>Improved muco-ciliary clearance</a:t>
            </a:r>
          </a:p>
        </p:txBody>
      </p:sp>
      <p:sp>
        <p:nvSpPr>
          <p:cNvPr id="2992" name="TextBox 24"/>
          <p:cNvSpPr txBox="1"/>
          <p:nvPr/>
        </p:nvSpPr>
        <p:spPr>
          <a:xfrm>
            <a:off x="3824401" y="2670497"/>
            <a:ext cx="294682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412750">
              <a:defRPr>
                <a:solidFill>
                  <a:srgbClr val="204282"/>
                </a:solidFill>
                <a:latin typeface="Arial"/>
                <a:ea typeface="Arial"/>
                <a:cs typeface="Arial"/>
                <a:sym typeface="Arial"/>
              </a:defRPr>
            </a:lvl1pPr>
          </a:lstStyle>
          <a:p>
            <a:r>
              <a:rPr sz="2000" dirty="0"/>
              <a:t> Enhanced protection induced by Interferon</a:t>
            </a:r>
          </a:p>
        </p:txBody>
      </p:sp>
      <p:sp>
        <p:nvSpPr>
          <p:cNvPr id="2993" name="TextBox 27"/>
          <p:cNvSpPr txBox="1"/>
          <p:nvPr/>
        </p:nvSpPr>
        <p:spPr>
          <a:xfrm>
            <a:off x="4625123" y="4685286"/>
            <a:ext cx="2096168"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412750">
              <a:defRPr>
                <a:solidFill>
                  <a:srgbClr val="204282"/>
                </a:solidFill>
                <a:latin typeface="Arial"/>
                <a:ea typeface="Arial"/>
                <a:cs typeface="Arial"/>
                <a:sym typeface="Arial"/>
              </a:defRPr>
            </a:lvl1pPr>
          </a:lstStyle>
          <a:p>
            <a:r>
              <a:rPr sz="2000"/>
              <a:t>Decreased inflammation and tissue damage</a:t>
            </a:r>
          </a:p>
        </p:txBody>
      </p:sp>
      <p:sp>
        <p:nvSpPr>
          <p:cNvPr id="2994" name="TextBox 28"/>
          <p:cNvSpPr txBox="1"/>
          <p:nvPr/>
        </p:nvSpPr>
        <p:spPr>
          <a:xfrm>
            <a:off x="10339249" y="5163995"/>
            <a:ext cx="1898514"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12750">
              <a:defRPr>
                <a:solidFill>
                  <a:srgbClr val="204282"/>
                </a:solidFill>
                <a:latin typeface="Arial"/>
                <a:ea typeface="Arial"/>
                <a:cs typeface="Arial"/>
                <a:sym typeface="Arial"/>
              </a:defRPr>
            </a:pPr>
            <a:r>
              <a:rPr sz="2000" dirty="0"/>
              <a:t>Enhanced tissue </a:t>
            </a:r>
            <a:endParaRPr sz="2000" b="1" dirty="0">
              <a:solidFill>
                <a:srgbClr val="7030A0"/>
              </a:solidFill>
              <a:latin typeface="+mn-lt"/>
              <a:ea typeface="+mn-ea"/>
              <a:cs typeface="+mn-cs"/>
              <a:sym typeface="Helvetica"/>
            </a:endParaRPr>
          </a:p>
          <a:p>
            <a:pPr defTabSz="412750">
              <a:defRPr>
                <a:solidFill>
                  <a:srgbClr val="204282"/>
                </a:solidFill>
                <a:latin typeface="Arial"/>
                <a:ea typeface="Arial"/>
                <a:cs typeface="Arial"/>
                <a:sym typeface="Arial"/>
              </a:defRPr>
            </a:pPr>
            <a:r>
              <a:rPr sz="2000" dirty="0"/>
              <a:t>repair</a:t>
            </a:r>
          </a:p>
        </p:txBody>
      </p:sp>
      <p:sp>
        <p:nvSpPr>
          <p:cNvPr id="2995" name="Rounded Rectangle 32"/>
          <p:cNvSpPr/>
          <p:nvPr/>
        </p:nvSpPr>
        <p:spPr>
          <a:xfrm>
            <a:off x="8285432" y="1745988"/>
            <a:ext cx="1453923" cy="742264"/>
          </a:xfrm>
          <a:prstGeom prst="roundRect">
            <a:avLst>
              <a:gd name="adj" fmla="val 16667"/>
            </a:avLst>
          </a:prstGeom>
          <a:gradFill>
            <a:gsLst>
              <a:gs pos="0">
                <a:srgbClr val="ECFFF2"/>
              </a:gs>
              <a:gs pos="74000">
                <a:srgbClr val="57FF8C"/>
              </a:gs>
              <a:gs pos="83000">
                <a:srgbClr val="57FF8C"/>
              </a:gs>
              <a:gs pos="100000">
                <a:srgbClr val="8FFFB2"/>
              </a:gs>
            </a:gsLst>
            <a:lin ang="5400000"/>
          </a:gradFill>
          <a:ln w="12700">
            <a:miter lim="400000"/>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2996" name="Oval 34"/>
          <p:cNvSpPr/>
          <p:nvPr/>
        </p:nvSpPr>
        <p:spPr>
          <a:xfrm>
            <a:off x="8974998" y="2036360"/>
            <a:ext cx="528577" cy="205181"/>
          </a:xfrm>
          <a:prstGeom prst="ellipse">
            <a:avLst/>
          </a:prstGeom>
          <a:solidFill>
            <a:srgbClr val="808080"/>
          </a:solidFill>
          <a:ln w="25400">
            <a:solidFill>
              <a:srgbClr val="000000"/>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2997" name="Rounded Rectangle 42"/>
          <p:cNvSpPr/>
          <p:nvPr/>
        </p:nvSpPr>
        <p:spPr>
          <a:xfrm>
            <a:off x="8235439" y="2713300"/>
            <a:ext cx="1453923" cy="742265"/>
          </a:xfrm>
          <a:prstGeom prst="roundRect">
            <a:avLst>
              <a:gd name="adj" fmla="val 16667"/>
            </a:avLst>
          </a:prstGeom>
          <a:gradFill>
            <a:gsLst>
              <a:gs pos="0">
                <a:srgbClr val="ECFFF2"/>
              </a:gs>
              <a:gs pos="74000">
                <a:srgbClr val="57FF8C"/>
              </a:gs>
              <a:gs pos="83000">
                <a:srgbClr val="57FF8C"/>
              </a:gs>
              <a:gs pos="100000">
                <a:srgbClr val="8FFFB2"/>
              </a:gs>
            </a:gsLst>
            <a:lin ang="5400000"/>
          </a:gradFill>
          <a:ln w="12700">
            <a:miter lim="400000"/>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2998" name="Oval 43"/>
          <p:cNvSpPr/>
          <p:nvPr/>
        </p:nvSpPr>
        <p:spPr>
          <a:xfrm>
            <a:off x="8925007" y="3003673"/>
            <a:ext cx="528577" cy="205181"/>
          </a:xfrm>
          <a:prstGeom prst="ellipse">
            <a:avLst/>
          </a:prstGeom>
          <a:solidFill>
            <a:srgbClr val="808080"/>
          </a:solidFill>
          <a:ln w="25400">
            <a:solidFill>
              <a:srgbClr val="000000"/>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2999" name="Rounded Rectangle 49"/>
          <p:cNvSpPr/>
          <p:nvPr/>
        </p:nvSpPr>
        <p:spPr>
          <a:xfrm>
            <a:off x="8265256" y="3438066"/>
            <a:ext cx="1453923" cy="667406"/>
          </a:xfrm>
          <a:prstGeom prst="roundRect">
            <a:avLst>
              <a:gd name="adj" fmla="val 16667"/>
            </a:avLst>
          </a:prstGeom>
          <a:gradFill>
            <a:gsLst>
              <a:gs pos="0">
                <a:srgbClr val="ECFFF2"/>
              </a:gs>
              <a:gs pos="74000">
                <a:srgbClr val="57FF8C"/>
              </a:gs>
              <a:gs pos="83000">
                <a:srgbClr val="57FF8C"/>
              </a:gs>
              <a:gs pos="100000">
                <a:srgbClr val="8FFFB2"/>
              </a:gs>
            </a:gsLst>
            <a:lin ang="5400000"/>
          </a:gradFill>
          <a:ln w="38100">
            <a:solidFill>
              <a:srgbClr val="C00000"/>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00" name="Oval 50"/>
          <p:cNvSpPr/>
          <p:nvPr/>
        </p:nvSpPr>
        <p:spPr>
          <a:xfrm>
            <a:off x="8954823" y="3728439"/>
            <a:ext cx="528577" cy="205181"/>
          </a:xfrm>
          <a:prstGeom prst="ellipse">
            <a:avLst/>
          </a:prstGeom>
          <a:solidFill>
            <a:srgbClr val="808080"/>
          </a:solidFill>
          <a:ln w="25400">
            <a:solidFill>
              <a:srgbClr val="000000"/>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grpSp>
        <p:nvGrpSpPr>
          <p:cNvPr id="3018" name="Group 5"/>
          <p:cNvGrpSpPr/>
          <p:nvPr/>
        </p:nvGrpSpPr>
        <p:grpSpPr>
          <a:xfrm>
            <a:off x="7763815" y="1612465"/>
            <a:ext cx="633894" cy="2588260"/>
            <a:chOff x="0" y="0"/>
            <a:chExt cx="633892" cy="2588258"/>
          </a:xfrm>
        </p:grpSpPr>
        <p:sp>
          <p:nvSpPr>
            <p:cNvPr id="3001" name="Curved Connector 35"/>
            <p:cNvSpPr/>
            <p:nvPr/>
          </p:nvSpPr>
          <p:spPr>
            <a:xfrm rot="7800000">
              <a:off x="144799" y="82248"/>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02" name="Curved Connector 36"/>
            <p:cNvSpPr/>
            <p:nvPr/>
          </p:nvSpPr>
          <p:spPr>
            <a:xfrm rot="7800000">
              <a:off x="141095" y="167742"/>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03" name="Curved Connector 37"/>
            <p:cNvSpPr/>
            <p:nvPr/>
          </p:nvSpPr>
          <p:spPr>
            <a:xfrm rot="7800000">
              <a:off x="115079" y="275538"/>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04" name="Curved Connector 38"/>
            <p:cNvSpPr/>
            <p:nvPr/>
          </p:nvSpPr>
          <p:spPr>
            <a:xfrm rot="7800000">
              <a:off x="178271" y="383334"/>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05" name="Curved Connector 39"/>
            <p:cNvSpPr/>
            <p:nvPr/>
          </p:nvSpPr>
          <p:spPr>
            <a:xfrm rot="7800000">
              <a:off x="174557" y="468828"/>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06" name="Curved Connector 40"/>
            <p:cNvSpPr/>
            <p:nvPr/>
          </p:nvSpPr>
          <p:spPr>
            <a:xfrm rot="7800000">
              <a:off x="193145" y="576624"/>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07" name="Curved Connector 41"/>
            <p:cNvSpPr/>
            <p:nvPr/>
          </p:nvSpPr>
          <p:spPr>
            <a:xfrm rot="7800000">
              <a:off x="144827" y="684420"/>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08" name="Curved Connector 44"/>
            <p:cNvSpPr/>
            <p:nvPr/>
          </p:nvSpPr>
          <p:spPr>
            <a:xfrm rot="7800000">
              <a:off x="65087" y="1242850"/>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09" name="Curved Connector 45"/>
            <p:cNvSpPr/>
            <p:nvPr/>
          </p:nvSpPr>
          <p:spPr>
            <a:xfrm rot="7800000">
              <a:off x="128279" y="1350646"/>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10" name="Curved Connector 46"/>
            <p:cNvSpPr/>
            <p:nvPr/>
          </p:nvSpPr>
          <p:spPr>
            <a:xfrm rot="7800000">
              <a:off x="124565" y="1436140"/>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11" name="Curved Connector 47"/>
            <p:cNvSpPr/>
            <p:nvPr/>
          </p:nvSpPr>
          <p:spPr>
            <a:xfrm rot="7800000">
              <a:off x="143153" y="1543936"/>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12" name="Curved Connector 48"/>
            <p:cNvSpPr/>
            <p:nvPr/>
          </p:nvSpPr>
          <p:spPr>
            <a:xfrm rot="7800000">
              <a:off x="94835" y="1651732"/>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13" name="Curved Connector 51"/>
            <p:cNvSpPr/>
            <p:nvPr/>
          </p:nvSpPr>
          <p:spPr>
            <a:xfrm rot="7800000">
              <a:off x="124634" y="1774321"/>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14" name="Curved Connector 52"/>
            <p:cNvSpPr/>
            <p:nvPr/>
          </p:nvSpPr>
          <p:spPr>
            <a:xfrm rot="7800000">
              <a:off x="120920" y="1859820"/>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15" name="Curved Connector 53"/>
            <p:cNvSpPr/>
            <p:nvPr/>
          </p:nvSpPr>
          <p:spPr>
            <a:xfrm rot="7800000">
              <a:off x="94904" y="1967616"/>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16" name="Curved Connector 54"/>
            <p:cNvSpPr/>
            <p:nvPr/>
          </p:nvSpPr>
          <p:spPr>
            <a:xfrm rot="7800000">
              <a:off x="158096" y="2075412"/>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17" name="Curved Connector 55"/>
            <p:cNvSpPr/>
            <p:nvPr/>
          </p:nvSpPr>
          <p:spPr>
            <a:xfrm rot="7800000">
              <a:off x="154382" y="2160906"/>
              <a:ext cx="375661" cy="345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grpSp>
      <p:sp>
        <p:nvSpPr>
          <p:cNvPr id="3019" name="Rounded Rectangle 56"/>
          <p:cNvSpPr/>
          <p:nvPr/>
        </p:nvSpPr>
        <p:spPr>
          <a:xfrm>
            <a:off x="8258712" y="4155256"/>
            <a:ext cx="1453923" cy="742265"/>
          </a:xfrm>
          <a:prstGeom prst="roundRect">
            <a:avLst>
              <a:gd name="adj" fmla="val 16667"/>
            </a:avLst>
          </a:prstGeom>
          <a:gradFill>
            <a:gsLst>
              <a:gs pos="0">
                <a:srgbClr val="ECFFF2"/>
              </a:gs>
              <a:gs pos="74000">
                <a:srgbClr val="57FF8C"/>
              </a:gs>
              <a:gs pos="83000">
                <a:srgbClr val="57FF8C"/>
              </a:gs>
              <a:gs pos="100000">
                <a:srgbClr val="8FFFB2"/>
              </a:gs>
            </a:gsLst>
            <a:lin ang="5400000"/>
          </a:gradFill>
          <a:ln w="12700">
            <a:miter lim="400000"/>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20" name="Oval 57"/>
          <p:cNvSpPr/>
          <p:nvPr/>
        </p:nvSpPr>
        <p:spPr>
          <a:xfrm>
            <a:off x="8948278" y="4445629"/>
            <a:ext cx="528577" cy="205181"/>
          </a:xfrm>
          <a:prstGeom prst="ellipse">
            <a:avLst/>
          </a:prstGeom>
          <a:solidFill>
            <a:srgbClr val="808080"/>
          </a:solidFill>
          <a:ln w="25400">
            <a:solidFill>
              <a:srgbClr val="000000"/>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21" name="Rounded Rectangle 64"/>
          <p:cNvSpPr/>
          <p:nvPr/>
        </p:nvSpPr>
        <p:spPr>
          <a:xfrm>
            <a:off x="8280044" y="4888615"/>
            <a:ext cx="1453923" cy="742265"/>
          </a:xfrm>
          <a:prstGeom prst="roundRect">
            <a:avLst>
              <a:gd name="adj" fmla="val 16667"/>
            </a:avLst>
          </a:prstGeom>
          <a:gradFill>
            <a:gsLst>
              <a:gs pos="0">
                <a:srgbClr val="FF0000"/>
              </a:gs>
              <a:gs pos="64999">
                <a:srgbClr val="57FF8C"/>
              </a:gs>
              <a:gs pos="70000">
                <a:srgbClr val="57FF8C"/>
              </a:gs>
              <a:gs pos="100000">
                <a:srgbClr val="8FFFB2"/>
              </a:gs>
            </a:gsLst>
            <a:lin ang="5400000"/>
          </a:gradFill>
          <a:ln w="12700">
            <a:miter lim="400000"/>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22" name="Oval 65"/>
          <p:cNvSpPr/>
          <p:nvPr/>
        </p:nvSpPr>
        <p:spPr>
          <a:xfrm>
            <a:off x="8947308" y="5178988"/>
            <a:ext cx="528577" cy="205181"/>
          </a:xfrm>
          <a:prstGeom prst="ellipse">
            <a:avLst/>
          </a:prstGeom>
          <a:solidFill>
            <a:srgbClr val="808080"/>
          </a:solidFill>
          <a:ln w="25400">
            <a:solidFill>
              <a:srgbClr val="000000"/>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23" name="Rounded Rectangle 72"/>
          <p:cNvSpPr/>
          <p:nvPr/>
        </p:nvSpPr>
        <p:spPr>
          <a:xfrm>
            <a:off x="8283757" y="5576072"/>
            <a:ext cx="1453923" cy="742265"/>
          </a:xfrm>
          <a:prstGeom prst="roundRect">
            <a:avLst>
              <a:gd name="adj" fmla="val 16667"/>
            </a:avLst>
          </a:prstGeom>
          <a:gradFill>
            <a:gsLst>
              <a:gs pos="0">
                <a:srgbClr val="ECFFF2"/>
              </a:gs>
              <a:gs pos="74000">
                <a:srgbClr val="57FF8C"/>
              </a:gs>
              <a:gs pos="83000">
                <a:srgbClr val="57FF8C"/>
              </a:gs>
              <a:gs pos="100000">
                <a:srgbClr val="8FFFB2"/>
              </a:gs>
            </a:gsLst>
            <a:lin ang="5400000"/>
          </a:gradFill>
          <a:ln w="12700">
            <a:miter lim="400000"/>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24" name="Oval 73"/>
          <p:cNvSpPr/>
          <p:nvPr/>
        </p:nvSpPr>
        <p:spPr>
          <a:xfrm>
            <a:off x="8973324" y="5866445"/>
            <a:ext cx="528577" cy="205181"/>
          </a:xfrm>
          <a:prstGeom prst="ellipse">
            <a:avLst/>
          </a:prstGeom>
          <a:solidFill>
            <a:srgbClr val="808080"/>
          </a:solidFill>
          <a:ln w="25400">
            <a:solidFill>
              <a:srgbClr val="000000"/>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25" name="Circular Arrow 92"/>
          <p:cNvSpPr/>
          <p:nvPr/>
        </p:nvSpPr>
        <p:spPr>
          <a:xfrm rot="5994360">
            <a:off x="9729523" y="5510279"/>
            <a:ext cx="535497" cy="3230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119" y="0"/>
                  <a:pt x="9199" y="0"/>
                </a:cubicBezTo>
                <a:cubicBezTo>
                  <a:pt x="13582" y="0"/>
                  <a:pt x="17356" y="7260"/>
                  <a:pt x="18218" y="17350"/>
                </a:cubicBezTo>
                <a:lnTo>
                  <a:pt x="21600" y="17350"/>
                </a:lnTo>
                <a:lnTo>
                  <a:pt x="16824" y="21600"/>
                </a:lnTo>
                <a:lnTo>
                  <a:pt x="11660" y="17350"/>
                </a:lnTo>
                <a:lnTo>
                  <a:pt x="15042" y="17350"/>
                </a:lnTo>
                <a:lnTo>
                  <a:pt x="15042" y="17350"/>
                </a:lnTo>
                <a:cubicBezTo>
                  <a:pt x="14175" y="8612"/>
                  <a:pt x="10856" y="3432"/>
                  <a:pt x="7629" y="5779"/>
                </a:cubicBezTo>
                <a:cubicBezTo>
                  <a:pt x="4986" y="7702"/>
                  <a:pt x="3149" y="14190"/>
                  <a:pt x="3149" y="21600"/>
                </a:cubicBezTo>
                <a:close/>
              </a:path>
            </a:pathLst>
          </a:custGeom>
          <a:solidFill>
            <a:srgbClr val="0365C0"/>
          </a:solidFill>
          <a:ln w="25400">
            <a:solidFill>
              <a:srgbClr val="024A8C"/>
            </a:solidFill>
          </a:ln>
        </p:spPr>
        <p:txBody>
          <a:bodyPr lIns="45719" rIns="45719" anchor="ctr"/>
          <a:lstStyle/>
          <a:p>
            <a:pPr algn="ctr" defTabSz="412750">
              <a:defRPr sz="5000">
                <a:latin typeface="+mn-lt"/>
                <a:ea typeface="+mn-ea"/>
                <a:cs typeface="+mn-cs"/>
                <a:sym typeface="Helvetica"/>
              </a:defRPr>
            </a:pPr>
            <a:endParaRPr/>
          </a:p>
        </p:txBody>
      </p:sp>
      <p:grpSp>
        <p:nvGrpSpPr>
          <p:cNvPr id="3031" name="Group 93"/>
          <p:cNvGrpSpPr/>
          <p:nvPr/>
        </p:nvGrpSpPr>
        <p:grpSpPr>
          <a:xfrm>
            <a:off x="8550194" y="2840671"/>
            <a:ext cx="409337" cy="309886"/>
            <a:chOff x="0" y="0"/>
            <a:chExt cx="409336" cy="309885"/>
          </a:xfrm>
        </p:grpSpPr>
        <p:sp>
          <p:nvSpPr>
            <p:cNvPr id="3026" name="Oval 94"/>
            <p:cNvSpPr/>
            <p:nvPr/>
          </p:nvSpPr>
          <p:spPr>
            <a:xfrm>
              <a:off x="136059" y="90331"/>
              <a:ext cx="127221" cy="121313"/>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3027" name="Straight Connector 95"/>
            <p:cNvSpPr/>
            <p:nvPr/>
          </p:nvSpPr>
          <p:spPr>
            <a:xfrm flipH="1">
              <a:off x="198981" y="-1"/>
              <a:ext cx="1" cy="309886"/>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28" name="Straight Connector 96"/>
            <p:cNvSpPr/>
            <p:nvPr/>
          </p:nvSpPr>
          <p:spPr>
            <a:xfrm flipH="1">
              <a:off x="0" y="149533"/>
              <a:ext cx="409337" cy="10174"/>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29" name="Straight Connector 97"/>
            <p:cNvSpPr/>
            <p:nvPr/>
          </p:nvSpPr>
          <p:spPr>
            <a:xfrm flipH="1" flipV="1">
              <a:off x="60099" y="48246"/>
              <a:ext cx="270446" cy="20518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30" name="Straight Connector 98"/>
            <p:cNvSpPr/>
            <p:nvPr/>
          </p:nvSpPr>
          <p:spPr>
            <a:xfrm flipH="1">
              <a:off x="49887" y="56085"/>
              <a:ext cx="314331" cy="188849"/>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nvGrpSpPr>
          <p:cNvPr id="3037" name="Group 99"/>
          <p:cNvGrpSpPr/>
          <p:nvPr/>
        </p:nvGrpSpPr>
        <p:grpSpPr>
          <a:xfrm>
            <a:off x="9236653" y="2725645"/>
            <a:ext cx="409337" cy="309886"/>
            <a:chOff x="0" y="0"/>
            <a:chExt cx="409336" cy="309885"/>
          </a:xfrm>
        </p:grpSpPr>
        <p:sp>
          <p:nvSpPr>
            <p:cNvPr id="3032" name="Oval 100"/>
            <p:cNvSpPr/>
            <p:nvPr/>
          </p:nvSpPr>
          <p:spPr>
            <a:xfrm>
              <a:off x="136059" y="90331"/>
              <a:ext cx="127221" cy="121313"/>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3033" name="Straight Connector 101"/>
            <p:cNvSpPr/>
            <p:nvPr/>
          </p:nvSpPr>
          <p:spPr>
            <a:xfrm flipH="1">
              <a:off x="198981" y="-1"/>
              <a:ext cx="1" cy="309886"/>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34" name="Straight Connector 102"/>
            <p:cNvSpPr/>
            <p:nvPr/>
          </p:nvSpPr>
          <p:spPr>
            <a:xfrm flipH="1">
              <a:off x="0" y="149533"/>
              <a:ext cx="409337" cy="10174"/>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35" name="Straight Connector 103"/>
            <p:cNvSpPr/>
            <p:nvPr/>
          </p:nvSpPr>
          <p:spPr>
            <a:xfrm flipH="1" flipV="1">
              <a:off x="60099" y="48246"/>
              <a:ext cx="270446" cy="20518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36" name="Straight Connector 104"/>
            <p:cNvSpPr/>
            <p:nvPr/>
          </p:nvSpPr>
          <p:spPr>
            <a:xfrm flipH="1">
              <a:off x="49887" y="56085"/>
              <a:ext cx="314331" cy="188849"/>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nvGrpSpPr>
          <p:cNvPr id="3043" name="Group 105"/>
          <p:cNvGrpSpPr/>
          <p:nvPr/>
        </p:nvGrpSpPr>
        <p:grpSpPr>
          <a:xfrm>
            <a:off x="9255735" y="3079564"/>
            <a:ext cx="409337" cy="309886"/>
            <a:chOff x="0" y="0"/>
            <a:chExt cx="409336" cy="309885"/>
          </a:xfrm>
        </p:grpSpPr>
        <p:sp>
          <p:nvSpPr>
            <p:cNvPr id="3038" name="Oval 106"/>
            <p:cNvSpPr/>
            <p:nvPr/>
          </p:nvSpPr>
          <p:spPr>
            <a:xfrm>
              <a:off x="136059" y="90331"/>
              <a:ext cx="127221" cy="121313"/>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3039" name="Straight Connector 107"/>
            <p:cNvSpPr/>
            <p:nvPr/>
          </p:nvSpPr>
          <p:spPr>
            <a:xfrm flipH="1">
              <a:off x="198981" y="-1"/>
              <a:ext cx="1" cy="309886"/>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40" name="Straight Connector 108"/>
            <p:cNvSpPr/>
            <p:nvPr/>
          </p:nvSpPr>
          <p:spPr>
            <a:xfrm flipH="1">
              <a:off x="0" y="149533"/>
              <a:ext cx="409337" cy="10174"/>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41" name="Straight Connector 109"/>
            <p:cNvSpPr/>
            <p:nvPr/>
          </p:nvSpPr>
          <p:spPr>
            <a:xfrm flipH="1" flipV="1">
              <a:off x="60099" y="48246"/>
              <a:ext cx="270446" cy="20518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42" name="Straight Connector 110"/>
            <p:cNvSpPr/>
            <p:nvPr/>
          </p:nvSpPr>
          <p:spPr>
            <a:xfrm flipH="1">
              <a:off x="49887" y="56085"/>
              <a:ext cx="314331" cy="188849"/>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sp>
        <p:nvSpPr>
          <p:cNvPr id="3044" name="Oval 111"/>
          <p:cNvSpPr/>
          <p:nvPr/>
        </p:nvSpPr>
        <p:spPr>
          <a:xfrm>
            <a:off x="8717874" y="3639606"/>
            <a:ext cx="91571" cy="99441"/>
          </a:xfrm>
          <a:prstGeom prst="ellipse">
            <a:avLst/>
          </a:prstGeom>
          <a:solidFill>
            <a:srgbClr val="7030A0"/>
          </a:solidFill>
          <a:ln w="25400">
            <a:solidFill>
              <a:srgbClr val="024A8C"/>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45" name="Oval 112"/>
          <p:cNvSpPr/>
          <p:nvPr/>
        </p:nvSpPr>
        <p:spPr>
          <a:xfrm>
            <a:off x="8870274" y="3792006"/>
            <a:ext cx="91571" cy="99441"/>
          </a:xfrm>
          <a:prstGeom prst="ellipse">
            <a:avLst/>
          </a:prstGeom>
          <a:solidFill>
            <a:srgbClr val="7030A0"/>
          </a:solidFill>
          <a:ln w="25400">
            <a:solidFill>
              <a:srgbClr val="024A8C"/>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46" name="Oval 113"/>
          <p:cNvSpPr/>
          <p:nvPr/>
        </p:nvSpPr>
        <p:spPr>
          <a:xfrm>
            <a:off x="8911165" y="3832892"/>
            <a:ext cx="91571" cy="99441"/>
          </a:xfrm>
          <a:prstGeom prst="ellipse">
            <a:avLst/>
          </a:prstGeom>
          <a:solidFill>
            <a:srgbClr val="7030A0"/>
          </a:solidFill>
          <a:ln w="25400">
            <a:solidFill>
              <a:srgbClr val="024A8C"/>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47" name="Oval 114"/>
          <p:cNvSpPr/>
          <p:nvPr/>
        </p:nvSpPr>
        <p:spPr>
          <a:xfrm>
            <a:off x="8596354" y="3852679"/>
            <a:ext cx="91571" cy="99441"/>
          </a:xfrm>
          <a:prstGeom prst="ellipse">
            <a:avLst/>
          </a:prstGeom>
          <a:solidFill>
            <a:srgbClr val="7030A0"/>
          </a:solidFill>
          <a:ln w="25400">
            <a:solidFill>
              <a:srgbClr val="024A8C"/>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grpSp>
        <p:nvGrpSpPr>
          <p:cNvPr id="3053" name="Group 115"/>
          <p:cNvGrpSpPr/>
          <p:nvPr/>
        </p:nvGrpSpPr>
        <p:grpSpPr>
          <a:xfrm>
            <a:off x="7162523" y="1808850"/>
            <a:ext cx="409337" cy="309886"/>
            <a:chOff x="0" y="0"/>
            <a:chExt cx="409336" cy="309885"/>
          </a:xfrm>
        </p:grpSpPr>
        <p:sp>
          <p:nvSpPr>
            <p:cNvPr id="3048" name="Oval 116"/>
            <p:cNvSpPr/>
            <p:nvPr/>
          </p:nvSpPr>
          <p:spPr>
            <a:xfrm>
              <a:off x="136059" y="90331"/>
              <a:ext cx="127221" cy="121313"/>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3049" name="Straight Connector 117"/>
            <p:cNvSpPr/>
            <p:nvPr/>
          </p:nvSpPr>
          <p:spPr>
            <a:xfrm flipH="1">
              <a:off x="198981" y="-1"/>
              <a:ext cx="1" cy="309886"/>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50" name="Straight Connector 118"/>
            <p:cNvSpPr/>
            <p:nvPr/>
          </p:nvSpPr>
          <p:spPr>
            <a:xfrm flipH="1">
              <a:off x="0" y="149533"/>
              <a:ext cx="409337" cy="10174"/>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51" name="Straight Connector 119"/>
            <p:cNvSpPr/>
            <p:nvPr/>
          </p:nvSpPr>
          <p:spPr>
            <a:xfrm flipH="1" flipV="1">
              <a:off x="60099" y="48246"/>
              <a:ext cx="270446" cy="20518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52" name="Straight Connector 120"/>
            <p:cNvSpPr/>
            <p:nvPr/>
          </p:nvSpPr>
          <p:spPr>
            <a:xfrm flipH="1">
              <a:off x="49887" y="56085"/>
              <a:ext cx="314331" cy="188849"/>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nvGrpSpPr>
          <p:cNvPr id="3059" name="Group 121"/>
          <p:cNvGrpSpPr/>
          <p:nvPr/>
        </p:nvGrpSpPr>
        <p:grpSpPr>
          <a:xfrm>
            <a:off x="7114357" y="2118030"/>
            <a:ext cx="409337" cy="309886"/>
            <a:chOff x="0" y="0"/>
            <a:chExt cx="409336" cy="309885"/>
          </a:xfrm>
        </p:grpSpPr>
        <p:sp>
          <p:nvSpPr>
            <p:cNvPr id="3054" name="Oval 122"/>
            <p:cNvSpPr/>
            <p:nvPr/>
          </p:nvSpPr>
          <p:spPr>
            <a:xfrm>
              <a:off x="136059" y="90331"/>
              <a:ext cx="127221" cy="121313"/>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3055" name="Straight Connector 123"/>
            <p:cNvSpPr/>
            <p:nvPr/>
          </p:nvSpPr>
          <p:spPr>
            <a:xfrm flipH="1">
              <a:off x="198981" y="-1"/>
              <a:ext cx="1" cy="309886"/>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56" name="Straight Connector 124"/>
            <p:cNvSpPr/>
            <p:nvPr/>
          </p:nvSpPr>
          <p:spPr>
            <a:xfrm flipH="1">
              <a:off x="0" y="149533"/>
              <a:ext cx="409337" cy="10174"/>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57" name="Straight Connector 125"/>
            <p:cNvSpPr/>
            <p:nvPr/>
          </p:nvSpPr>
          <p:spPr>
            <a:xfrm flipH="1" flipV="1">
              <a:off x="60099" y="48246"/>
              <a:ext cx="270446" cy="20518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58" name="Straight Connector 126"/>
            <p:cNvSpPr/>
            <p:nvPr/>
          </p:nvSpPr>
          <p:spPr>
            <a:xfrm flipH="1">
              <a:off x="49887" y="56085"/>
              <a:ext cx="314331" cy="188849"/>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grpSp>
        <p:nvGrpSpPr>
          <p:cNvPr id="3065" name="Group 151"/>
          <p:cNvGrpSpPr/>
          <p:nvPr/>
        </p:nvGrpSpPr>
        <p:grpSpPr>
          <a:xfrm>
            <a:off x="1800247" y="2704539"/>
            <a:ext cx="159399" cy="137053"/>
            <a:chOff x="0" y="0"/>
            <a:chExt cx="159397" cy="137052"/>
          </a:xfrm>
        </p:grpSpPr>
        <p:sp>
          <p:nvSpPr>
            <p:cNvPr id="3060" name="Oval 152"/>
            <p:cNvSpPr/>
            <p:nvPr/>
          </p:nvSpPr>
          <p:spPr>
            <a:xfrm>
              <a:off x="52982" y="39950"/>
              <a:ext cx="49541" cy="53653"/>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3061" name="Straight Connector 153"/>
            <p:cNvSpPr/>
            <p:nvPr/>
          </p:nvSpPr>
          <p:spPr>
            <a:xfrm flipH="1">
              <a:off x="77484" y="-1"/>
              <a:ext cx="1" cy="137054"/>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62" name="Straight Connector 154"/>
            <p:cNvSpPr/>
            <p:nvPr/>
          </p:nvSpPr>
          <p:spPr>
            <a:xfrm flipH="1">
              <a:off x="-1" y="66133"/>
              <a:ext cx="159399" cy="4500"/>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63" name="Straight Connector 155"/>
            <p:cNvSpPr/>
            <p:nvPr/>
          </p:nvSpPr>
          <p:spPr>
            <a:xfrm flipH="1" flipV="1">
              <a:off x="23403" y="21338"/>
              <a:ext cx="105314" cy="90745"/>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64" name="Straight Connector 156"/>
            <p:cNvSpPr/>
            <p:nvPr/>
          </p:nvSpPr>
          <p:spPr>
            <a:xfrm flipH="1">
              <a:off x="19426" y="24804"/>
              <a:ext cx="122403" cy="83522"/>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sp>
        <p:nvSpPr>
          <p:cNvPr id="3066" name="Straight Arrow Connector 165"/>
          <p:cNvSpPr/>
          <p:nvPr/>
        </p:nvSpPr>
        <p:spPr>
          <a:xfrm flipV="1">
            <a:off x="7700412" y="1899180"/>
            <a:ext cx="1" cy="557695"/>
          </a:xfrm>
          <a:prstGeom prst="line">
            <a:avLst/>
          </a:prstGeom>
          <a:ln w="57150">
            <a:solidFill>
              <a:srgbClr val="292929"/>
            </a:solidFill>
            <a:tailEnd type="triangle"/>
          </a:ln>
        </p:spPr>
        <p:txBody>
          <a:bodyPr lIns="45719" rIns="45719"/>
          <a:lstStyle/>
          <a:p>
            <a:endParaRPr/>
          </a:p>
        </p:txBody>
      </p:sp>
      <p:sp>
        <p:nvSpPr>
          <p:cNvPr id="3067" name="Straight Connector 166"/>
          <p:cNvSpPr/>
          <p:nvPr/>
        </p:nvSpPr>
        <p:spPr>
          <a:xfrm>
            <a:off x="6663404" y="2025464"/>
            <a:ext cx="418586" cy="92350"/>
          </a:xfrm>
          <a:prstGeom prst="line">
            <a:avLst/>
          </a:prstGeom>
          <a:ln w="38100">
            <a:solidFill>
              <a:srgbClr val="000000"/>
            </a:solidFill>
            <a:tailEnd type="triangle"/>
          </a:ln>
        </p:spPr>
        <p:txBody>
          <a:bodyPr lIns="45719" rIns="45719"/>
          <a:lstStyle/>
          <a:p>
            <a:endParaRPr/>
          </a:p>
        </p:txBody>
      </p:sp>
      <p:sp>
        <p:nvSpPr>
          <p:cNvPr id="3068" name="Straight Connector 167"/>
          <p:cNvSpPr/>
          <p:nvPr/>
        </p:nvSpPr>
        <p:spPr>
          <a:xfrm>
            <a:off x="6802821" y="2942588"/>
            <a:ext cx="1594888" cy="61086"/>
          </a:xfrm>
          <a:prstGeom prst="line">
            <a:avLst/>
          </a:prstGeom>
          <a:ln w="38100">
            <a:solidFill>
              <a:srgbClr val="000000"/>
            </a:solidFill>
            <a:tailEnd type="triangle"/>
          </a:ln>
        </p:spPr>
        <p:txBody>
          <a:bodyPr lIns="45719" rIns="45719"/>
          <a:lstStyle/>
          <a:p>
            <a:endParaRPr/>
          </a:p>
        </p:txBody>
      </p:sp>
      <p:sp>
        <p:nvSpPr>
          <p:cNvPr id="3069" name="Rounded Rectangle 168"/>
          <p:cNvSpPr/>
          <p:nvPr/>
        </p:nvSpPr>
        <p:spPr>
          <a:xfrm>
            <a:off x="8459860" y="2417155"/>
            <a:ext cx="1277821" cy="364575"/>
          </a:xfrm>
          <a:prstGeom prst="roundRect">
            <a:avLst>
              <a:gd name="adj" fmla="val 16667"/>
            </a:avLst>
          </a:prstGeom>
          <a:gradFill>
            <a:gsLst>
              <a:gs pos="0">
                <a:srgbClr val="CAACDD"/>
              </a:gs>
              <a:gs pos="46000">
                <a:srgbClr val="7F43A5">
                  <a:alpha val="54902"/>
                </a:srgbClr>
              </a:gs>
              <a:gs pos="100000">
                <a:srgbClr val="6F4094"/>
              </a:gs>
            </a:gsLst>
            <a:path path="circle">
              <a:fillToRect l="-19636" t="62278" r="119636" b="37721"/>
            </a:path>
          </a:gradFill>
          <a:ln w="25400">
            <a:solidFill>
              <a:srgbClr val="024A8C"/>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70" name="Oval 169"/>
          <p:cNvSpPr/>
          <p:nvPr/>
        </p:nvSpPr>
        <p:spPr>
          <a:xfrm>
            <a:off x="9102824" y="2456142"/>
            <a:ext cx="528578" cy="205181"/>
          </a:xfrm>
          <a:prstGeom prst="ellipse">
            <a:avLst/>
          </a:prstGeom>
          <a:solidFill>
            <a:srgbClr val="808080"/>
          </a:solidFill>
          <a:ln w="25400">
            <a:solidFill>
              <a:srgbClr val="000000"/>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grpSp>
        <p:nvGrpSpPr>
          <p:cNvPr id="3089" name="Group 6"/>
          <p:cNvGrpSpPr/>
          <p:nvPr/>
        </p:nvGrpSpPr>
        <p:grpSpPr>
          <a:xfrm>
            <a:off x="6721289" y="4021734"/>
            <a:ext cx="1659871" cy="2316997"/>
            <a:chOff x="0" y="0"/>
            <a:chExt cx="1659869" cy="2316995"/>
          </a:xfrm>
        </p:grpSpPr>
        <p:sp>
          <p:nvSpPr>
            <p:cNvPr id="3071" name="Curved Connector 58"/>
            <p:cNvSpPr/>
            <p:nvPr/>
          </p:nvSpPr>
          <p:spPr>
            <a:xfrm rot="7800000">
              <a:off x="1182917" y="82247"/>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72" name="Curved Connector 59"/>
            <p:cNvSpPr/>
            <p:nvPr/>
          </p:nvSpPr>
          <p:spPr>
            <a:xfrm rot="7800000">
              <a:off x="1156901" y="167741"/>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3D3D3D"/>
              </a:solidFill>
              <a:prstDash val="solid"/>
              <a:round/>
            </a:ln>
            <a:effectLst/>
          </p:spPr>
          <p:txBody>
            <a:bodyPr wrap="square" lIns="45719" tIns="45719" rIns="45719" bIns="45719" numCol="1" anchor="ctr">
              <a:noAutofit/>
            </a:bodyPr>
            <a:lstStyle/>
            <a:p>
              <a:endParaRPr/>
            </a:p>
          </p:txBody>
        </p:sp>
        <p:sp>
          <p:nvSpPr>
            <p:cNvPr id="3073" name="Curved Connector 60"/>
            <p:cNvSpPr/>
            <p:nvPr/>
          </p:nvSpPr>
          <p:spPr>
            <a:xfrm rot="7800000">
              <a:off x="1130885" y="275537"/>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74" name="Curved Connector 61"/>
            <p:cNvSpPr/>
            <p:nvPr/>
          </p:nvSpPr>
          <p:spPr>
            <a:xfrm rot="7800000">
              <a:off x="1194077" y="383333"/>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75" name="Curved Connector 62"/>
            <p:cNvSpPr/>
            <p:nvPr/>
          </p:nvSpPr>
          <p:spPr>
            <a:xfrm rot="7800000">
              <a:off x="1190363" y="468827"/>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76" name="Curved Connector 63"/>
            <p:cNvSpPr/>
            <p:nvPr/>
          </p:nvSpPr>
          <p:spPr>
            <a:xfrm rot="7800000">
              <a:off x="1208951" y="576623"/>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77" name="Curved Connector 66"/>
            <p:cNvSpPr/>
            <p:nvPr/>
          </p:nvSpPr>
          <p:spPr>
            <a:xfrm rot="7800000">
              <a:off x="1181947" y="815605"/>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78" name="Curved Connector 67"/>
            <p:cNvSpPr/>
            <p:nvPr/>
          </p:nvSpPr>
          <p:spPr>
            <a:xfrm rot="7800000">
              <a:off x="1155931" y="901099"/>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79" name="Curved Connector 68"/>
            <p:cNvSpPr/>
            <p:nvPr/>
          </p:nvSpPr>
          <p:spPr>
            <a:xfrm rot="7800000">
              <a:off x="1129915" y="1008895"/>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80" name="Curved Connector 69"/>
            <p:cNvSpPr/>
            <p:nvPr/>
          </p:nvSpPr>
          <p:spPr>
            <a:xfrm rot="7800000">
              <a:off x="1193107" y="1116691"/>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81" name="Curved Connector 70"/>
            <p:cNvSpPr/>
            <p:nvPr/>
          </p:nvSpPr>
          <p:spPr>
            <a:xfrm rot="7800000">
              <a:off x="1189393" y="1202185"/>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82" name="Curved Connector 71"/>
            <p:cNvSpPr/>
            <p:nvPr/>
          </p:nvSpPr>
          <p:spPr>
            <a:xfrm rot="7800000">
              <a:off x="1207981" y="1309981"/>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83" name="Curved Connector 74"/>
            <p:cNvSpPr/>
            <p:nvPr/>
          </p:nvSpPr>
          <p:spPr>
            <a:xfrm rot="7800000">
              <a:off x="1163358" y="1503062"/>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84" name="Curved Connector 75"/>
            <p:cNvSpPr/>
            <p:nvPr/>
          </p:nvSpPr>
          <p:spPr>
            <a:xfrm rot="7800000">
              <a:off x="1181946" y="1588556"/>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85" name="Curved Connector 76"/>
            <p:cNvSpPr/>
            <p:nvPr/>
          </p:nvSpPr>
          <p:spPr>
            <a:xfrm rot="7800000">
              <a:off x="1155930" y="1696352"/>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86" name="Curved Connector 77"/>
            <p:cNvSpPr/>
            <p:nvPr/>
          </p:nvSpPr>
          <p:spPr>
            <a:xfrm rot="7800000">
              <a:off x="1219122" y="1804148"/>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87" name="Curved Connector 78"/>
            <p:cNvSpPr/>
            <p:nvPr/>
          </p:nvSpPr>
          <p:spPr>
            <a:xfrm rot="7800000">
              <a:off x="1215408" y="1889642"/>
              <a:ext cx="375660" cy="345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595959"/>
              </a:solidFill>
              <a:prstDash val="solid"/>
              <a:round/>
            </a:ln>
            <a:effectLst/>
          </p:spPr>
          <p:txBody>
            <a:bodyPr wrap="square" lIns="45719" tIns="45719" rIns="45719" bIns="45719" numCol="1" anchor="ctr">
              <a:noAutofit/>
            </a:bodyPr>
            <a:lstStyle/>
            <a:p>
              <a:endParaRPr/>
            </a:p>
          </p:txBody>
        </p:sp>
        <p:sp>
          <p:nvSpPr>
            <p:cNvPr id="3088" name="Straight Connector 172"/>
            <p:cNvSpPr/>
            <p:nvPr/>
          </p:nvSpPr>
          <p:spPr>
            <a:xfrm>
              <a:off x="0" y="1125216"/>
              <a:ext cx="1597007" cy="70454"/>
            </a:xfrm>
            <a:prstGeom prst="line">
              <a:avLst/>
            </a:prstGeom>
            <a:noFill/>
            <a:ln w="38100"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sp>
        <p:nvSpPr>
          <p:cNvPr id="3090" name="Oval 174"/>
          <p:cNvSpPr/>
          <p:nvPr/>
        </p:nvSpPr>
        <p:spPr>
          <a:xfrm>
            <a:off x="9624841" y="4635775"/>
            <a:ext cx="91571" cy="99441"/>
          </a:xfrm>
          <a:prstGeom prst="ellipse">
            <a:avLst/>
          </a:prstGeom>
          <a:solidFill>
            <a:srgbClr val="7030A0"/>
          </a:solidFill>
          <a:ln w="25400">
            <a:solidFill>
              <a:srgbClr val="024A8C"/>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grpSp>
        <p:nvGrpSpPr>
          <p:cNvPr id="3096" name="Group 175"/>
          <p:cNvGrpSpPr/>
          <p:nvPr/>
        </p:nvGrpSpPr>
        <p:grpSpPr>
          <a:xfrm>
            <a:off x="9011105" y="4596362"/>
            <a:ext cx="409337" cy="309886"/>
            <a:chOff x="0" y="0"/>
            <a:chExt cx="409336" cy="309885"/>
          </a:xfrm>
        </p:grpSpPr>
        <p:sp>
          <p:nvSpPr>
            <p:cNvPr id="3091" name="Oval 176"/>
            <p:cNvSpPr/>
            <p:nvPr/>
          </p:nvSpPr>
          <p:spPr>
            <a:xfrm>
              <a:off x="136059" y="90331"/>
              <a:ext cx="127221" cy="121313"/>
            </a:xfrm>
            <a:prstGeom prst="ellipse">
              <a:avLst/>
            </a:prstGeom>
            <a:solidFill>
              <a:srgbClr val="A58E1A"/>
            </a:solidFill>
            <a:ln w="25400" cap="flat">
              <a:solidFill>
                <a:srgbClr val="0070C0"/>
              </a:solidFill>
              <a:prstDash val="solid"/>
              <a:round/>
            </a:ln>
            <a:effectLst/>
          </p:spPr>
          <p:txBody>
            <a:bodyPr wrap="square" lIns="45719" tIns="45719" rIns="45719" bIns="45719" numCol="1" anchor="ctr">
              <a:noAutofit/>
            </a:bodyPr>
            <a:lstStyle/>
            <a:p>
              <a:pPr algn="ctr" defTabSz="412750">
                <a:defRPr sz="5000">
                  <a:solidFill>
                    <a:srgbClr val="FFFFFF"/>
                  </a:solidFill>
                  <a:latin typeface="+mn-lt"/>
                  <a:ea typeface="+mn-ea"/>
                  <a:cs typeface="+mn-cs"/>
                  <a:sym typeface="Helvetica"/>
                </a:defRPr>
              </a:pPr>
              <a:endParaRPr/>
            </a:p>
          </p:txBody>
        </p:sp>
        <p:sp>
          <p:nvSpPr>
            <p:cNvPr id="3092" name="Straight Connector 177"/>
            <p:cNvSpPr/>
            <p:nvPr/>
          </p:nvSpPr>
          <p:spPr>
            <a:xfrm flipH="1">
              <a:off x="198981" y="-1"/>
              <a:ext cx="1" cy="309886"/>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93" name="Straight Connector 178"/>
            <p:cNvSpPr/>
            <p:nvPr/>
          </p:nvSpPr>
          <p:spPr>
            <a:xfrm flipH="1">
              <a:off x="0" y="149533"/>
              <a:ext cx="409337" cy="10174"/>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94" name="Straight Connector 179"/>
            <p:cNvSpPr/>
            <p:nvPr/>
          </p:nvSpPr>
          <p:spPr>
            <a:xfrm flipH="1" flipV="1">
              <a:off x="60099" y="48246"/>
              <a:ext cx="270446" cy="205181"/>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sp>
          <p:nvSpPr>
            <p:cNvPr id="3095" name="Straight Connector 180"/>
            <p:cNvSpPr/>
            <p:nvPr/>
          </p:nvSpPr>
          <p:spPr>
            <a:xfrm flipH="1">
              <a:off x="49887" y="56085"/>
              <a:ext cx="314331" cy="188849"/>
            </a:xfrm>
            <a:prstGeom prst="line">
              <a:avLst/>
            </a:prstGeom>
            <a:noFill/>
            <a:ln w="9525" cap="flat">
              <a:solidFill>
                <a:srgbClr val="0070C0"/>
              </a:solidFill>
              <a:prstDash val="solid"/>
              <a:round/>
            </a:ln>
            <a:effectLst/>
          </p:spPr>
          <p:txBody>
            <a:bodyPr wrap="square" lIns="45719" tIns="45719" rIns="45719" bIns="45719" numCol="1" anchor="t">
              <a:noAutofit/>
            </a:bodyPr>
            <a:lstStyle/>
            <a:p>
              <a:endParaRPr/>
            </a:p>
          </p:txBody>
        </p:sp>
      </p:grpSp>
      <p:sp>
        <p:nvSpPr>
          <p:cNvPr id="3097" name="Oval 181"/>
          <p:cNvSpPr/>
          <p:nvPr/>
        </p:nvSpPr>
        <p:spPr>
          <a:xfrm>
            <a:off x="9398099" y="4297526"/>
            <a:ext cx="91571" cy="99441"/>
          </a:xfrm>
          <a:prstGeom prst="ellipse">
            <a:avLst/>
          </a:prstGeom>
          <a:solidFill>
            <a:srgbClr val="7030A0"/>
          </a:solidFill>
          <a:ln w="25400">
            <a:solidFill>
              <a:srgbClr val="024A8C"/>
            </a:solidFill>
          </a:ln>
        </p:spPr>
        <p:txBody>
          <a:bodyPr lIns="45719" rIns="45719" anchor="ctr"/>
          <a:lstStyle/>
          <a:p>
            <a:pPr algn="ctr" defTabSz="412750">
              <a:defRPr sz="5000">
                <a:solidFill>
                  <a:srgbClr val="FFFFFF"/>
                </a:solidFill>
                <a:latin typeface="+mn-lt"/>
                <a:ea typeface="+mn-ea"/>
                <a:cs typeface="+mn-cs"/>
                <a:sym typeface="Helvetica"/>
              </a:defRPr>
            </a:pPr>
            <a:endParaRPr/>
          </a:p>
        </p:txBody>
      </p:sp>
      <p:sp>
        <p:nvSpPr>
          <p:cNvPr id="3098" name="TextBox 186"/>
          <p:cNvSpPr txBox="1"/>
          <p:nvPr/>
        </p:nvSpPr>
        <p:spPr>
          <a:xfrm>
            <a:off x="445591" y="-77357"/>
            <a:ext cx="11300818"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12750">
              <a:defRPr sz="3300">
                <a:solidFill>
                  <a:srgbClr val="21478D"/>
                </a:solidFill>
                <a:latin typeface="Arial"/>
                <a:ea typeface="Arial"/>
                <a:cs typeface="Arial"/>
                <a:sym typeface="Arial"/>
              </a:defRPr>
            </a:lvl1pPr>
          </a:lstStyle>
          <a:p>
            <a:r>
              <a:rPr lang="en-US" sz="3600" dirty="0">
                <a:solidFill>
                  <a:schemeClr val="bg1"/>
                </a:solidFill>
                <a:latin typeface="+mn-lt"/>
              </a:rPr>
              <a:t>All of these </a:t>
            </a:r>
            <a:r>
              <a:rPr sz="3600" dirty="0">
                <a:solidFill>
                  <a:schemeClr val="bg1"/>
                </a:solidFill>
                <a:latin typeface="+mn-lt"/>
              </a:rPr>
              <a:t>protective mechanisms are impaired at RH 20%</a:t>
            </a:r>
            <a:r>
              <a:rPr lang="en-US" sz="3600" dirty="0">
                <a:solidFill>
                  <a:schemeClr val="bg1"/>
                </a:solidFill>
                <a:latin typeface="+mn-lt"/>
              </a:rPr>
              <a:t> and are </a:t>
            </a:r>
            <a:r>
              <a:rPr lang="en-US" sz="3600" dirty="0">
                <a:solidFill>
                  <a:schemeClr val="bg1"/>
                </a:solidFill>
              </a:rPr>
              <a:t>optimal at 50% RH</a:t>
            </a:r>
            <a:endParaRPr sz="3600" dirty="0">
              <a:solidFill>
                <a:schemeClr val="bg1"/>
              </a:solidFill>
              <a:latin typeface="+mn-lt"/>
              <a:ea typeface="+mn-ea"/>
              <a:cs typeface="+mn-cs"/>
              <a:sym typeface="Helvetica"/>
            </a:endParaRPr>
          </a:p>
        </p:txBody>
      </p:sp>
    </p:spTree>
    <p:extLst>
      <p:ext uri="{BB962C8B-B14F-4D97-AF65-F5344CB8AC3E}">
        <p14:creationId xmlns:p14="http://schemas.microsoft.com/office/powerpoint/2010/main" val="3718077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985098-7DAE-A346-A99A-552EB3CEB728}"/>
              </a:ext>
            </a:extLst>
          </p:cNvPr>
          <p:cNvSpPr/>
          <p:nvPr/>
        </p:nvSpPr>
        <p:spPr>
          <a:xfrm>
            <a:off x="199292" y="-176628"/>
            <a:ext cx="11793415" cy="1588127"/>
          </a:xfrm>
          <a:prstGeom prst="rect">
            <a:avLst/>
          </a:prstGeom>
        </p:spPr>
        <p:txBody>
          <a:bodyPr vert="horz" lIns="91440" tIns="45720" rIns="91440" bIns="45720" rtlCol="0" anchor="ctr">
            <a:noAutofit/>
          </a:bodyPr>
          <a:lstStyle/>
          <a:p>
            <a:pPr>
              <a:lnSpc>
                <a:spcPct val="90000"/>
              </a:lnSpc>
              <a:spcBef>
                <a:spcPct val="0"/>
              </a:spcBef>
            </a:pPr>
            <a:r>
              <a:rPr lang="en-US" sz="3500" dirty="0">
                <a:solidFill>
                  <a:schemeClr val="bg1"/>
                </a:solidFill>
                <a:ea typeface="+mj-ea"/>
                <a:cs typeface="+mj-cs"/>
              </a:rPr>
              <a:t>What bats can teach us about developing immunity to Covid-19</a:t>
            </a:r>
          </a:p>
        </p:txBody>
      </p:sp>
      <p:pic>
        <p:nvPicPr>
          <p:cNvPr id="4" name="Picture 3" descr="A small bird perched on a tree branch&#10;&#10;Description automatically generated">
            <a:extLst>
              <a:ext uri="{FF2B5EF4-FFF2-40B4-BE49-F238E27FC236}">
                <a16:creationId xmlns:a16="http://schemas.microsoft.com/office/drawing/2014/main" id="{8349D06D-BF69-D843-89E3-D86FC921D5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4880" y="2021099"/>
            <a:ext cx="5997827" cy="3992839"/>
          </a:xfrm>
          <a:prstGeom prst="rect">
            <a:avLst/>
          </a:prstGeom>
        </p:spPr>
      </p:pic>
      <p:sp>
        <p:nvSpPr>
          <p:cNvPr id="3" name="Rectangle 2">
            <a:extLst>
              <a:ext uri="{FF2B5EF4-FFF2-40B4-BE49-F238E27FC236}">
                <a16:creationId xmlns:a16="http://schemas.microsoft.com/office/drawing/2014/main" id="{4CAEAFE9-CAA2-5B45-A523-412EF667E350}"/>
              </a:ext>
            </a:extLst>
          </p:cNvPr>
          <p:cNvSpPr/>
          <p:nvPr/>
        </p:nvSpPr>
        <p:spPr>
          <a:xfrm>
            <a:off x="398585" y="1599007"/>
            <a:ext cx="5427784" cy="3416320"/>
          </a:xfrm>
          <a:prstGeom prst="rect">
            <a:avLst/>
          </a:prstGeom>
        </p:spPr>
        <p:txBody>
          <a:bodyPr wrap="square">
            <a:spAutoFit/>
          </a:bodyPr>
          <a:lstStyle/>
          <a:p>
            <a:endParaRPr lang="en-US" sz="2400" dirty="0">
              <a:solidFill>
                <a:schemeClr val="bg1"/>
              </a:solidFill>
            </a:endParaRPr>
          </a:p>
          <a:p>
            <a:pPr marL="342900" indent="-342900">
              <a:buFont typeface="Arial" panose="020B0604020202020204" pitchFamily="34" charset="0"/>
              <a:buChar char="•"/>
            </a:pPr>
            <a:r>
              <a:rPr lang="en-US" sz="2800" dirty="0">
                <a:solidFill>
                  <a:schemeClr val="bg1"/>
                </a:solidFill>
              </a:rPr>
              <a:t>Bats live in large communities</a:t>
            </a:r>
          </a:p>
          <a:p>
            <a:pPr marL="342900" indent="-342900">
              <a:buFont typeface="Arial" panose="020B0604020202020204" pitchFamily="34" charset="0"/>
              <a:buChar char="•"/>
            </a:pPr>
            <a:endParaRPr lang="en-US" sz="1200" dirty="0">
              <a:solidFill>
                <a:schemeClr val="bg1"/>
              </a:solidFill>
            </a:endParaRPr>
          </a:p>
          <a:p>
            <a:pPr marL="342900" indent="-342900">
              <a:buFont typeface="Arial" panose="020B0604020202020204" pitchFamily="34" charset="0"/>
              <a:buChar char="•"/>
            </a:pPr>
            <a:r>
              <a:rPr lang="en-US" sz="2800" dirty="0">
                <a:solidFill>
                  <a:schemeClr val="bg1"/>
                </a:solidFill>
              </a:rPr>
              <a:t>Their air travel provides a transmission route for viruses</a:t>
            </a:r>
          </a:p>
          <a:p>
            <a:pPr marL="342900" indent="-342900">
              <a:buFont typeface="Arial" panose="020B0604020202020204" pitchFamily="34" charset="0"/>
              <a:buChar char="•"/>
            </a:pPr>
            <a:endParaRPr lang="en-US" sz="1200" dirty="0">
              <a:solidFill>
                <a:schemeClr val="bg1"/>
              </a:solidFill>
            </a:endParaRPr>
          </a:p>
          <a:p>
            <a:pPr marL="342900" indent="-342900">
              <a:buFont typeface="Arial" panose="020B0604020202020204" pitchFamily="34" charset="0"/>
              <a:buChar char="•"/>
            </a:pPr>
            <a:r>
              <a:rPr lang="en-US" sz="2800" dirty="0">
                <a:solidFill>
                  <a:schemeClr val="bg1"/>
                </a:solidFill>
              </a:rPr>
              <a:t>Individual animals have long lives, enabling a virus to persist for years</a:t>
            </a:r>
          </a:p>
        </p:txBody>
      </p:sp>
      <p:sp>
        <p:nvSpPr>
          <p:cNvPr id="5" name="Rectangle 4">
            <a:extLst>
              <a:ext uri="{FF2B5EF4-FFF2-40B4-BE49-F238E27FC236}">
                <a16:creationId xmlns:a16="http://schemas.microsoft.com/office/drawing/2014/main" id="{0A003BC8-183E-D843-B671-4C0C9754FE0F}"/>
              </a:ext>
            </a:extLst>
          </p:cNvPr>
          <p:cNvSpPr/>
          <p:nvPr/>
        </p:nvSpPr>
        <p:spPr>
          <a:xfrm>
            <a:off x="4615702" y="1247666"/>
            <a:ext cx="3479222" cy="646331"/>
          </a:xfrm>
          <a:prstGeom prst="rect">
            <a:avLst/>
          </a:prstGeom>
        </p:spPr>
        <p:txBody>
          <a:bodyPr wrap="none">
            <a:spAutoFit/>
          </a:bodyPr>
          <a:lstStyle/>
          <a:p>
            <a:r>
              <a:rPr lang="en-US" sz="3600" dirty="0">
                <a:solidFill>
                  <a:schemeClr val="bg1"/>
                </a:solidFill>
              </a:rPr>
              <a:t>Viruses love bats!</a:t>
            </a:r>
          </a:p>
        </p:txBody>
      </p:sp>
      <p:sp>
        <p:nvSpPr>
          <p:cNvPr id="9" name="TextBox 8">
            <a:extLst>
              <a:ext uri="{FF2B5EF4-FFF2-40B4-BE49-F238E27FC236}">
                <a16:creationId xmlns:a16="http://schemas.microsoft.com/office/drawing/2014/main" id="{4A7C4511-CEF8-2A4B-9D5F-48D33F861F2A}"/>
              </a:ext>
            </a:extLst>
          </p:cNvPr>
          <p:cNvSpPr txBox="1"/>
          <p:nvPr/>
        </p:nvSpPr>
        <p:spPr>
          <a:xfrm>
            <a:off x="398585" y="5202835"/>
            <a:ext cx="5216769"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bg1"/>
                </a:solidFill>
              </a:rPr>
              <a:t>We now know that this is due to high levels of interferon in bats!</a:t>
            </a:r>
          </a:p>
        </p:txBody>
      </p:sp>
    </p:spTree>
    <p:extLst>
      <p:ext uri="{BB962C8B-B14F-4D97-AF65-F5344CB8AC3E}">
        <p14:creationId xmlns:p14="http://schemas.microsoft.com/office/powerpoint/2010/main" val="416954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B8AF1839-7866-4F41-BB47-C98ED563F999}"/>
              </a:ext>
            </a:extLst>
          </p:cNvPr>
          <p:cNvGrpSpPr/>
          <p:nvPr/>
        </p:nvGrpSpPr>
        <p:grpSpPr>
          <a:xfrm>
            <a:off x="2109956" y="1593165"/>
            <a:ext cx="5777065" cy="4406530"/>
            <a:chOff x="1696531" y="1826627"/>
            <a:chExt cx="5777065" cy="4406530"/>
          </a:xfrm>
        </p:grpSpPr>
        <p:pic>
          <p:nvPicPr>
            <p:cNvPr id="4" name="図 3">
              <a:extLst>
                <a:ext uri="{FF2B5EF4-FFF2-40B4-BE49-F238E27FC236}">
                  <a16:creationId xmlns:a16="http://schemas.microsoft.com/office/drawing/2014/main" id="{865DB374-E6C7-4343-90E1-6A568705E816}"/>
                </a:ext>
              </a:extLst>
            </p:cNvPr>
            <p:cNvPicPr>
              <a:picLocks noChangeAspect="1"/>
            </p:cNvPicPr>
            <p:nvPr/>
          </p:nvPicPr>
          <p:blipFill>
            <a:blip r:embed="rId3"/>
            <a:stretch>
              <a:fillRect/>
            </a:stretch>
          </p:blipFill>
          <p:spPr>
            <a:xfrm>
              <a:off x="1696531" y="1826627"/>
              <a:ext cx="5777065" cy="4406530"/>
            </a:xfrm>
            <a:prstGeom prst="rect">
              <a:avLst/>
            </a:prstGeom>
          </p:spPr>
        </p:pic>
        <p:sp>
          <p:nvSpPr>
            <p:cNvPr id="5" name="正方形/長方形 4">
              <a:extLst>
                <a:ext uri="{FF2B5EF4-FFF2-40B4-BE49-F238E27FC236}">
                  <a16:creationId xmlns:a16="http://schemas.microsoft.com/office/drawing/2014/main" id="{4E1880C7-3522-EF40-9133-54432D8F85EF}"/>
                </a:ext>
              </a:extLst>
            </p:cNvPr>
            <p:cNvSpPr/>
            <p:nvPr/>
          </p:nvSpPr>
          <p:spPr>
            <a:xfrm>
              <a:off x="1696531" y="1826627"/>
              <a:ext cx="322888" cy="3625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CAB17173-8623-AE42-A9F5-D2C2BDC8F85D}"/>
              </a:ext>
            </a:extLst>
          </p:cNvPr>
          <p:cNvSpPr txBox="1"/>
          <p:nvPr/>
        </p:nvSpPr>
        <p:spPr>
          <a:xfrm>
            <a:off x="482844" y="27522"/>
            <a:ext cx="9031287" cy="1077218"/>
          </a:xfrm>
          <a:prstGeom prst="rect">
            <a:avLst/>
          </a:prstGeom>
          <a:noFill/>
        </p:spPr>
        <p:txBody>
          <a:bodyPr wrap="square" rtlCol="0">
            <a:spAutoFit/>
          </a:bodyPr>
          <a:lstStyle/>
          <a:p>
            <a:r>
              <a:rPr lang="en-US" altLang="ja-JP" sz="3200" dirty="0">
                <a:solidFill>
                  <a:schemeClr val="bg1"/>
                </a:solidFill>
              </a:rPr>
              <a:t>Low RH suppressed interferon protection in both infected and uninfected cells</a:t>
            </a:r>
            <a:endParaRPr lang="ja-JP" altLang="en-US" sz="3200">
              <a:solidFill>
                <a:schemeClr val="bg1"/>
              </a:solidFill>
            </a:endParaRPr>
          </a:p>
        </p:txBody>
      </p:sp>
      <p:grpSp>
        <p:nvGrpSpPr>
          <p:cNvPr id="11" name="グループ化 10">
            <a:extLst>
              <a:ext uri="{FF2B5EF4-FFF2-40B4-BE49-F238E27FC236}">
                <a16:creationId xmlns:a16="http://schemas.microsoft.com/office/drawing/2014/main" id="{AF01A3B1-96BB-9048-93FF-4A59D9C5D83B}"/>
              </a:ext>
            </a:extLst>
          </p:cNvPr>
          <p:cNvGrpSpPr/>
          <p:nvPr/>
        </p:nvGrpSpPr>
        <p:grpSpPr>
          <a:xfrm rot="3020757">
            <a:off x="9143068" y="4555704"/>
            <a:ext cx="291356" cy="997944"/>
            <a:chOff x="4150640" y="3075163"/>
            <a:chExt cx="469232" cy="1461089"/>
          </a:xfrm>
        </p:grpSpPr>
        <p:sp>
          <p:nvSpPr>
            <p:cNvPr id="12" name="ひし形 5">
              <a:extLst>
                <a:ext uri="{FF2B5EF4-FFF2-40B4-BE49-F238E27FC236}">
                  <a16:creationId xmlns:a16="http://schemas.microsoft.com/office/drawing/2014/main" id="{F4831532-A90E-E74E-8249-17DF664B335E}"/>
                </a:ext>
              </a:extLst>
            </p:cNvPr>
            <p:cNvSpPr/>
            <p:nvPr/>
          </p:nvSpPr>
          <p:spPr>
            <a:xfrm rot="1712936">
              <a:off x="4150640" y="3075163"/>
              <a:ext cx="469232" cy="1461089"/>
            </a:xfrm>
            <a:custGeom>
              <a:avLst/>
              <a:gdLst>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944710">
                  <a:moveTo>
                    <a:pt x="0" y="972355"/>
                  </a:moveTo>
                  <a:cubicBezTo>
                    <a:pt x="73677" y="624015"/>
                    <a:pt x="262410" y="305951"/>
                    <a:pt x="457200" y="0"/>
                  </a:cubicBezTo>
                  <a:cubicBezTo>
                    <a:pt x="645934" y="281728"/>
                    <a:pt x="846778" y="624015"/>
                    <a:pt x="914400" y="972355"/>
                  </a:cubicBezTo>
                  <a:cubicBezTo>
                    <a:pt x="871001" y="1332807"/>
                    <a:pt x="664101" y="1644814"/>
                    <a:pt x="457200" y="1944710"/>
                  </a:cubicBezTo>
                  <a:cubicBezTo>
                    <a:pt x="262411" y="1650870"/>
                    <a:pt x="49454" y="1302528"/>
                    <a:pt x="0" y="972355"/>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D1551D15-3AFC-F149-AFE8-E1BE13E84E3D}"/>
                </a:ext>
              </a:extLst>
            </p:cNvPr>
            <p:cNvSpPr/>
            <p:nvPr/>
          </p:nvSpPr>
          <p:spPr>
            <a:xfrm rot="1279210">
              <a:off x="4236666" y="3594224"/>
              <a:ext cx="297180" cy="422965"/>
            </a:xfrm>
            <a:prstGeom prst="ellipse">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8B467D75-4EA5-0A44-B042-74921C0658CF}"/>
              </a:ext>
            </a:extLst>
          </p:cNvPr>
          <p:cNvGrpSpPr/>
          <p:nvPr/>
        </p:nvGrpSpPr>
        <p:grpSpPr>
          <a:xfrm rot="3020757">
            <a:off x="9883459" y="4557964"/>
            <a:ext cx="291356" cy="997944"/>
            <a:chOff x="4150640" y="3075163"/>
            <a:chExt cx="469232" cy="1461089"/>
          </a:xfrm>
        </p:grpSpPr>
        <p:sp>
          <p:nvSpPr>
            <p:cNvPr id="15" name="ひし形 5">
              <a:extLst>
                <a:ext uri="{FF2B5EF4-FFF2-40B4-BE49-F238E27FC236}">
                  <a16:creationId xmlns:a16="http://schemas.microsoft.com/office/drawing/2014/main" id="{613375CB-68DA-7F40-BDD9-552C4F8AD441}"/>
                </a:ext>
              </a:extLst>
            </p:cNvPr>
            <p:cNvSpPr/>
            <p:nvPr/>
          </p:nvSpPr>
          <p:spPr>
            <a:xfrm rot="1712936">
              <a:off x="4150640" y="3075163"/>
              <a:ext cx="469232" cy="1461089"/>
            </a:xfrm>
            <a:custGeom>
              <a:avLst/>
              <a:gdLst>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944710">
                  <a:moveTo>
                    <a:pt x="0" y="972355"/>
                  </a:moveTo>
                  <a:cubicBezTo>
                    <a:pt x="73677" y="624015"/>
                    <a:pt x="262410" y="305951"/>
                    <a:pt x="457200" y="0"/>
                  </a:cubicBezTo>
                  <a:cubicBezTo>
                    <a:pt x="645934" y="281728"/>
                    <a:pt x="846778" y="624015"/>
                    <a:pt x="914400" y="972355"/>
                  </a:cubicBezTo>
                  <a:cubicBezTo>
                    <a:pt x="871001" y="1332807"/>
                    <a:pt x="664101" y="1644814"/>
                    <a:pt x="457200" y="1944710"/>
                  </a:cubicBezTo>
                  <a:cubicBezTo>
                    <a:pt x="262411" y="1650870"/>
                    <a:pt x="49454" y="1302528"/>
                    <a:pt x="0" y="972355"/>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円/楕円 15">
              <a:extLst>
                <a:ext uri="{FF2B5EF4-FFF2-40B4-BE49-F238E27FC236}">
                  <a16:creationId xmlns:a16="http://schemas.microsoft.com/office/drawing/2014/main" id="{39BF3401-4282-CE49-994B-0BEC68F0F696}"/>
                </a:ext>
              </a:extLst>
            </p:cNvPr>
            <p:cNvSpPr/>
            <p:nvPr/>
          </p:nvSpPr>
          <p:spPr>
            <a:xfrm rot="1279210">
              <a:off x="4236666" y="3594224"/>
              <a:ext cx="297180" cy="422965"/>
            </a:xfrm>
            <a:prstGeom prst="ellipse">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0061B4E8-0C9A-0A48-93B8-E111B6F3E173}"/>
              </a:ext>
            </a:extLst>
          </p:cNvPr>
          <p:cNvGrpSpPr/>
          <p:nvPr/>
        </p:nvGrpSpPr>
        <p:grpSpPr>
          <a:xfrm rot="3020757">
            <a:off x="8434968" y="4538840"/>
            <a:ext cx="291356" cy="997944"/>
            <a:chOff x="4150640" y="3075163"/>
            <a:chExt cx="469232" cy="1461089"/>
          </a:xfrm>
        </p:grpSpPr>
        <p:sp>
          <p:nvSpPr>
            <p:cNvPr id="18" name="ひし形 5">
              <a:extLst>
                <a:ext uri="{FF2B5EF4-FFF2-40B4-BE49-F238E27FC236}">
                  <a16:creationId xmlns:a16="http://schemas.microsoft.com/office/drawing/2014/main" id="{1693FBFF-BFE0-564A-AEEE-01053B3A31AF}"/>
                </a:ext>
              </a:extLst>
            </p:cNvPr>
            <p:cNvSpPr/>
            <p:nvPr/>
          </p:nvSpPr>
          <p:spPr>
            <a:xfrm rot="1712936">
              <a:off x="4150640" y="3075163"/>
              <a:ext cx="469232" cy="1461089"/>
            </a:xfrm>
            <a:custGeom>
              <a:avLst/>
              <a:gdLst>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 name="connsiteX0" fmla="*/ 0 w 914400"/>
                <a:gd name="connsiteY0" fmla="*/ 972355 h 1944710"/>
                <a:gd name="connsiteX1" fmla="*/ 457200 w 914400"/>
                <a:gd name="connsiteY1" fmla="*/ 0 h 1944710"/>
                <a:gd name="connsiteX2" fmla="*/ 914400 w 914400"/>
                <a:gd name="connsiteY2" fmla="*/ 972355 h 1944710"/>
                <a:gd name="connsiteX3" fmla="*/ 457200 w 914400"/>
                <a:gd name="connsiteY3" fmla="*/ 1944710 h 1944710"/>
                <a:gd name="connsiteX4" fmla="*/ 0 w 914400"/>
                <a:gd name="connsiteY4" fmla="*/ 972355 h 1944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944710">
                  <a:moveTo>
                    <a:pt x="0" y="972355"/>
                  </a:moveTo>
                  <a:cubicBezTo>
                    <a:pt x="73677" y="624015"/>
                    <a:pt x="262410" y="305951"/>
                    <a:pt x="457200" y="0"/>
                  </a:cubicBezTo>
                  <a:cubicBezTo>
                    <a:pt x="645934" y="281728"/>
                    <a:pt x="846778" y="624015"/>
                    <a:pt x="914400" y="972355"/>
                  </a:cubicBezTo>
                  <a:cubicBezTo>
                    <a:pt x="871001" y="1332807"/>
                    <a:pt x="664101" y="1644814"/>
                    <a:pt x="457200" y="1944710"/>
                  </a:cubicBezTo>
                  <a:cubicBezTo>
                    <a:pt x="262411" y="1650870"/>
                    <a:pt x="49454" y="1302528"/>
                    <a:pt x="0" y="972355"/>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D339CBD9-2728-4B47-87E1-A748DBE3B574}"/>
                </a:ext>
              </a:extLst>
            </p:cNvPr>
            <p:cNvSpPr/>
            <p:nvPr/>
          </p:nvSpPr>
          <p:spPr>
            <a:xfrm rot="1279210">
              <a:off x="4236666" y="3594224"/>
              <a:ext cx="297180" cy="422965"/>
            </a:xfrm>
            <a:prstGeom prst="ellipse">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円/楕円 20">
            <a:extLst>
              <a:ext uri="{FF2B5EF4-FFF2-40B4-BE49-F238E27FC236}">
                <a16:creationId xmlns:a16="http://schemas.microsoft.com/office/drawing/2014/main" id="{E57D48A9-5BDA-424B-8C69-B0CC4B9D1D45}"/>
              </a:ext>
            </a:extLst>
          </p:cNvPr>
          <p:cNvSpPr/>
          <p:nvPr/>
        </p:nvSpPr>
        <p:spPr>
          <a:xfrm>
            <a:off x="8527626" y="4527248"/>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FE335483-9174-5241-B871-8C4703DF3A99}"/>
              </a:ext>
            </a:extLst>
          </p:cNvPr>
          <p:cNvSpPr/>
          <p:nvPr/>
        </p:nvSpPr>
        <p:spPr>
          <a:xfrm>
            <a:off x="8681197" y="4710494"/>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E8582C5E-8183-BF4B-AFC2-E31697067422}"/>
              </a:ext>
            </a:extLst>
          </p:cNvPr>
          <p:cNvSpPr/>
          <p:nvPr/>
        </p:nvSpPr>
        <p:spPr>
          <a:xfrm>
            <a:off x="8455223" y="4732533"/>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144608A5-3B3C-D44E-B21B-1F476F9CB737}"/>
              </a:ext>
            </a:extLst>
          </p:cNvPr>
          <p:cNvSpPr/>
          <p:nvPr/>
        </p:nvSpPr>
        <p:spPr>
          <a:xfrm>
            <a:off x="10152058" y="4461794"/>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9BF84CF1-449C-8D4A-9D78-D31FDCC658AD}"/>
              </a:ext>
            </a:extLst>
          </p:cNvPr>
          <p:cNvSpPr/>
          <p:nvPr/>
        </p:nvSpPr>
        <p:spPr>
          <a:xfrm>
            <a:off x="9976956" y="4527248"/>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95F48BED-29E9-A14F-A88A-6948D1682320}"/>
              </a:ext>
            </a:extLst>
          </p:cNvPr>
          <p:cNvSpPr/>
          <p:nvPr/>
        </p:nvSpPr>
        <p:spPr>
          <a:xfrm>
            <a:off x="10130527" y="4710494"/>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815735FC-12AA-C047-A6CA-750DA46F51E3}"/>
              </a:ext>
            </a:extLst>
          </p:cNvPr>
          <p:cNvSpPr/>
          <p:nvPr/>
        </p:nvSpPr>
        <p:spPr>
          <a:xfrm>
            <a:off x="10325004" y="4577333"/>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0CDD2635-0FB2-7C46-934C-B3FE1B10A717}"/>
              </a:ext>
            </a:extLst>
          </p:cNvPr>
          <p:cNvSpPr/>
          <p:nvPr/>
        </p:nvSpPr>
        <p:spPr>
          <a:xfrm>
            <a:off x="9210742" y="4643009"/>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DFBC6D42-DEE2-8C41-A984-507D7ABDF5A2}"/>
              </a:ext>
            </a:extLst>
          </p:cNvPr>
          <p:cNvSpPr/>
          <p:nvPr/>
        </p:nvSpPr>
        <p:spPr>
          <a:xfrm>
            <a:off x="8311411" y="4637787"/>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045A9DAC-E168-9A4F-8F7D-1B30CFA8E2A2}"/>
              </a:ext>
            </a:extLst>
          </p:cNvPr>
          <p:cNvSpPr/>
          <p:nvPr/>
        </p:nvSpPr>
        <p:spPr>
          <a:xfrm>
            <a:off x="9377477" y="4713693"/>
            <a:ext cx="130909" cy="130909"/>
          </a:xfrm>
          <a:prstGeom prst="ellipse">
            <a:avLst/>
          </a:prstGeom>
          <a:gradFill flip="none" rotWithShape="1">
            <a:gsLst>
              <a:gs pos="0">
                <a:schemeClr val="bg1"/>
              </a:gs>
              <a:gs pos="79000">
                <a:srgbClr val="521B93"/>
              </a:gs>
            </a:gsLst>
            <a:path path="circle">
              <a:fillToRect l="50000" t="50000" r="50000" b="50000"/>
            </a:path>
            <a:tileRect/>
          </a:gradFill>
          <a:ln w="28575">
            <a:solidFill>
              <a:srgbClr val="521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BBAB250-EBA6-D84A-9AFB-C0B3551029F9}"/>
              </a:ext>
            </a:extLst>
          </p:cNvPr>
          <p:cNvSpPr txBox="1"/>
          <p:nvPr/>
        </p:nvSpPr>
        <p:spPr>
          <a:xfrm>
            <a:off x="8982044" y="3775537"/>
            <a:ext cx="683200" cy="400110"/>
          </a:xfrm>
          <a:prstGeom prst="rect">
            <a:avLst/>
          </a:prstGeom>
          <a:noFill/>
        </p:spPr>
        <p:txBody>
          <a:bodyPr wrap="none" rtlCol="0">
            <a:spAutoFit/>
          </a:bodyPr>
          <a:lstStyle/>
          <a:p>
            <a:r>
              <a:rPr kumimoji="1" lang="en-US" altLang="ja-JP" sz="2000" b="1" dirty="0">
                <a:solidFill>
                  <a:srgbClr val="FF0000"/>
                </a:solidFill>
              </a:rPr>
              <a:t>Mx1</a:t>
            </a:r>
            <a:endParaRPr kumimoji="1" lang="ja-JP" altLang="en-US" sz="2000" b="1">
              <a:solidFill>
                <a:srgbClr val="FF0000"/>
              </a:solidFill>
            </a:endParaRPr>
          </a:p>
        </p:txBody>
      </p:sp>
      <p:cxnSp>
        <p:nvCxnSpPr>
          <p:cNvPr id="7" name="直線矢印コネクタ 6">
            <a:extLst>
              <a:ext uri="{FF2B5EF4-FFF2-40B4-BE49-F238E27FC236}">
                <a16:creationId xmlns:a16="http://schemas.microsoft.com/office/drawing/2014/main" id="{8A03BB00-465F-B542-9266-4FD4EF06DE85}"/>
              </a:ext>
            </a:extLst>
          </p:cNvPr>
          <p:cNvCxnSpPr/>
          <p:nvPr/>
        </p:nvCxnSpPr>
        <p:spPr>
          <a:xfrm flipV="1">
            <a:off x="9650817" y="3812085"/>
            <a:ext cx="0" cy="306517"/>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BA51E6FF-DC67-EC4F-9B34-5D6453216BA4}"/>
              </a:ext>
            </a:extLst>
          </p:cNvPr>
          <p:cNvSpPr txBox="1"/>
          <p:nvPr/>
        </p:nvSpPr>
        <p:spPr>
          <a:xfrm>
            <a:off x="7954035" y="2923550"/>
            <a:ext cx="3704797" cy="400110"/>
          </a:xfrm>
          <a:prstGeom prst="rect">
            <a:avLst/>
          </a:prstGeom>
          <a:noFill/>
        </p:spPr>
        <p:txBody>
          <a:bodyPr wrap="none" rtlCol="0">
            <a:spAutoFit/>
          </a:bodyPr>
          <a:lstStyle/>
          <a:p>
            <a:r>
              <a:rPr kumimoji="1" lang="en-US" altLang="ja-JP" sz="2000" dirty="0"/>
              <a:t>Antiviral effect through interferon</a:t>
            </a:r>
            <a:endParaRPr kumimoji="1" lang="ja-JP" altLang="en-US" sz="2000"/>
          </a:p>
        </p:txBody>
      </p:sp>
      <p:cxnSp>
        <p:nvCxnSpPr>
          <p:cNvPr id="33" name="直線矢印コネクタ 32">
            <a:extLst>
              <a:ext uri="{FF2B5EF4-FFF2-40B4-BE49-F238E27FC236}">
                <a16:creationId xmlns:a16="http://schemas.microsoft.com/office/drawing/2014/main" id="{81D39061-5990-7A46-8B5D-780D5535D75A}"/>
              </a:ext>
            </a:extLst>
          </p:cNvPr>
          <p:cNvCxnSpPr/>
          <p:nvPr/>
        </p:nvCxnSpPr>
        <p:spPr>
          <a:xfrm flipV="1">
            <a:off x="9316430" y="4183141"/>
            <a:ext cx="0" cy="27865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4BB0EC7F-0269-074A-9D35-30B50D3787E2}"/>
              </a:ext>
            </a:extLst>
          </p:cNvPr>
          <p:cNvCxnSpPr/>
          <p:nvPr/>
        </p:nvCxnSpPr>
        <p:spPr>
          <a:xfrm flipV="1">
            <a:off x="9316430" y="3367918"/>
            <a:ext cx="0" cy="27865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4D1E3A84-CD11-E241-BA48-FE6DE983C233}"/>
              </a:ext>
            </a:extLst>
          </p:cNvPr>
          <p:cNvSpPr txBox="1"/>
          <p:nvPr/>
        </p:nvSpPr>
        <p:spPr>
          <a:xfrm>
            <a:off x="2444174" y="6270585"/>
            <a:ext cx="6994118" cy="461665"/>
          </a:xfrm>
          <a:prstGeom prst="rect">
            <a:avLst/>
          </a:prstGeom>
          <a:noFill/>
        </p:spPr>
        <p:txBody>
          <a:bodyPr wrap="square" rtlCol="0">
            <a:spAutoFit/>
          </a:bodyPr>
          <a:lstStyle/>
          <a:p>
            <a:pPr algn="ctr"/>
            <a:r>
              <a:rPr kumimoji="1" lang="en-US" altLang="ja-JP" sz="2400" b="1" dirty="0">
                <a:solidFill>
                  <a:srgbClr val="FF0000"/>
                </a:solidFill>
              </a:rPr>
              <a:t>50% humidity enhances antiviral response</a:t>
            </a:r>
            <a:r>
              <a:rPr lang="en-US" altLang="ja-JP" sz="2400" b="1" dirty="0">
                <a:solidFill>
                  <a:srgbClr val="FF0000"/>
                </a:solidFill>
              </a:rPr>
              <a:t>.</a:t>
            </a:r>
            <a:endParaRPr kumimoji="1" lang="ja-JP" altLang="en-US" sz="2400" b="1">
              <a:solidFill>
                <a:srgbClr val="FF0000"/>
              </a:solidFill>
            </a:endParaRPr>
          </a:p>
        </p:txBody>
      </p:sp>
    </p:spTree>
    <p:extLst>
      <p:ext uri="{BB962C8B-B14F-4D97-AF65-F5344CB8AC3E}">
        <p14:creationId xmlns:p14="http://schemas.microsoft.com/office/powerpoint/2010/main" val="1424208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6E333B-3644-204F-ADC5-842623D1CC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4856" t="9215" r="27794" b="73674"/>
          <a:stretch/>
        </p:blipFill>
        <p:spPr>
          <a:xfrm>
            <a:off x="7982353" y="1990376"/>
            <a:ext cx="2884345" cy="2198318"/>
          </a:xfrm>
          <a:prstGeom prst="rect">
            <a:avLst/>
          </a:prstGeom>
        </p:spPr>
      </p:pic>
      <p:sp>
        <p:nvSpPr>
          <p:cNvPr id="3" name="TextBox 2">
            <a:extLst>
              <a:ext uri="{FF2B5EF4-FFF2-40B4-BE49-F238E27FC236}">
                <a16:creationId xmlns:a16="http://schemas.microsoft.com/office/drawing/2014/main" id="{7025F9A2-62AE-2A47-A0F7-E374BB228329}"/>
              </a:ext>
            </a:extLst>
          </p:cNvPr>
          <p:cNvSpPr txBox="1"/>
          <p:nvPr/>
        </p:nvSpPr>
        <p:spPr>
          <a:xfrm>
            <a:off x="1683515" y="5491541"/>
            <a:ext cx="140378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Behaviors</a:t>
            </a:r>
          </a:p>
        </p:txBody>
      </p:sp>
      <p:sp>
        <p:nvSpPr>
          <p:cNvPr id="8" name="TextBox 7">
            <a:extLst>
              <a:ext uri="{FF2B5EF4-FFF2-40B4-BE49-F238E27FC236}">
                <a16:creationId xmlns:a16="http://schemas.microsoft.com/office/drawing/2014/main" id="{9FF5DED8-0928-1F42-A9D9-98E1C9AD4A18}"/>
              </a:ext>
            </a:extLst>
          </p:cNvPr>
          <p:cNvSpPr txBox="1"/>
          <p:nvPr/>
        </p:nvSpPr>
        <p:spPr>
          <a:xfrm>
            <a:off x="4422719"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Indoor environment</a:t>
            </a:r>
          </a:p>
        </p:txBody>
      </p:sp>
      <p:sp>
        <p:nvSpPr>
          <p:cNvPr id="9" name="TextBox 8">
            <a:extLst>
              <a:ext uri="{FF2B5EF4-FFF2-40B4-BE49-F238E27FC236}">
                <a16:creationId xmlns:a16="http://schemas.microsoft.com/office/drawing/2014/main" id="{8DCB5D21-764B-FC49-9C72-341E6D02500B}"/>
              </a:ext>
            </a:extLst>
          </p:cNvPr>
          <p:cNvSpPr txBox="1"/>
          <p:nvPr/>
        </p:nvSpPr>
        <p:spPr>
          <a:xfrm>
            <a:off x="7913468" y="5540148"/>
            <a:ext cx="29434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H</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ealth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immunity</a:t>
            </a:r>
          </a:p>
        </p:txBody>
      </p:sp>
      <p:sp>
        <p:nvSpPr>
          <p:cNvPr id="4" name="TextBox 3">
            <a:extLst>
              <a:ext uri="{FF2B5EF4-FFF2-40B4-BE49-F238E27FC236}">
                <a16:creationId xmlns:a16="http://schemas.microsoft.com/office/drawing/2014/main" id="{FD02A0C2-A1CA-5147-BD5F-F99E75992410}"/>
              </a:ext>
            </a:extLst>
          </p:cNvPr>
          <p:cNvSpPr txBox="1"/>
          <p:nvPr/>
        </p:nvSpPr>
        <p:spPr>
          <a:xfrm>
            <a:off x="2182762" y="5049089"/>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2" name="TextBox 11">
            <a:extLst>
              <a:ext uri="{FF2B5EF4-FFF2-40B4-BE49-F238E27FC236}">
                <a16:creationId xmlns:a16="http://schemas.microsoft.com/office/drawing/2014/main" id="{B30FA03E-F470-FC44-8086-E4B11CC44DD6}"/>
              </a:ext>
            </a:extLst>
          </p:cNvPr>
          <p:cNvSpPr txBox="1"/>
          <p:nvPr/>
        </p:nvSpPr>
        <p:spPr>
          <a:xfrm>
            <a:off x="5707779" y="5029876"/>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61909B3E-6F7D-334C-95CA-203658315D4C}"/>
              </a:ext>
            </a:extLst>
          </p:cNvPr>
          <p:cNvSpPr txBox="1"/>
          <p:nvPr/>
        </p:nvSpPr>
        <p:spPr>
          <a:xfrm>
            <a:off x="9188552" y="5019368"/>
            <a:ext cx="47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5" name="Rounded Rectangle 4"/>
          <p:cNvSpPr/>
          <p:nvPr/>
        </p:nvSpPr>
        <p:spPr>
          <a:xfrm>
            <a:off x="855406"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4364439"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7855188" y="1885950"/>
            <a:ext cx="3060000" cy="3060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B56E333B-3644-204F-ADC5-842623D1CC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128" t="9702" r="66609" b="79979"/>
          <a:stretch/>
        </p:blipFill>
        <p:spPr>
          <a:xfrm>
            <a:off x="1309081" y="2327535"/>
            <a:ext cx="2152650" cy="1524000"/>
          </a:xfrm>
          <a:prstGeom prst="rect">
            <a:avLst/>
          </a:prstGeom>
        </p:spPr>
      </p:pic>
      <p:pic>
        <p:nvPicPr>
          <p:cNvPr id="18" name="Picture 17">
            <a:extLst>
              <a:ext uri="{FF2B5EF4-FFF2-40B4-BE49-F238E27FC236}">
                <a16:creationId xmlns:a16="http://schemas.microsoft.com/office/drawing/2014/main" id="{B56E333B-3644-204F-ADC5-842623D1CC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581" t="9459" r="46869" b="75063"/>
          <a:stretch/>
        </p:blipFill>
        <p:spPr>
          <a:xfrm>
            <a:off x="4484739" y="1794859"/>
            <a:ext cx="2971800" cy="2286001"/>
          </a:xfrm>
          <a:prstGeom prst="rect">
            <a:avLst/>
          </a:prstGeom>
        </p:spPr>
      </p:pic>
      <p:sp>
        <p:nvSpPr>
          <p:cNvPr id="22" name="TextBox 21">
            <a:extLst>
              <a:ext uri="{FF2B5EF4-FFF2-40B4-BE49-F238E27FC236}">
                <a16:creationId xmlns:a16="http://schemas.microsoft.com/office/drawing/2014/main" id="{7025F9A2-62AE-2A47-A0F7-E374BB228329}"/>
              </a:ext>
            </a:extLst>
          </p:cNvPr>
          <p:cNvSpPr txBox="1"/>
          <p:nvPr/>
        </p:nvSpPr>
        <p:spPr>
          <a:xfrm>
            <a:off x="1098240" y="3966951"/>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Viral load from infected person</a:t>
            </a:r>
          </a:p>
        </p:txBody>
      </p:sp>
      <p:sp>
        <p:nvSpPr>
          <p:cNvPr id="23" name="TextBox 22">
            <a:extLst>
              <a:ext uri="{FF2B5EF4-FFF2-40B4-BE49-F238E27FC236}">
                <a16:creationId xmlns:a16="http://schemas.microsoft.com/office/drawing/2014/main" id="{7025F9A2-62AE-2A47-A0F7-E374BB228329}"/>
              </a:ext>
            </a:extLst>
          </p:cNvPr>
          <p:cNvSpPr txBox="1"/>
          <p:nvPr/>
        </p:nvSpPr>
        <p:spPr>
          <a:xfrm>
            <a:off x="4607273" y="4164645"/>
            <a:ext cx="25743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Virus</a:t>
            </a:r>
            <a:r>
              <a:rPr kumimoji="0" lang="en-US" sz="2400" b="0" i="0" u="none" strike="noStrike" kern="1200" cap="none" spc="0" normalizeH="0" noProof="0" dirty="0">
                <a:ln>
                  <a:noFill/>
                </a:ln>
                <a:solidFill>
                  <a:srgbClr val="FF0000"/>
                </a:solidFill>
                <a:effectLst/>
                <a:uLnTx/>
                <a:uFillTx/>
                <a:latin typeface="Calibri" panose="020F0502020204030204"/>
                <a:ea typeface="+mn-ea"/>
                <a:cs typeface="+mn-cs"/>
              </a:rPr>
              <a:t> Transmission</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025F9A2-62AE-2A47-A0F7-E374BB228329}"/>
              </a:ext>
            </a:extLst>
          </p:cNvPr>
          <p:cNvSpPr txBox="1"/>
          <p:nvPr/>
        </p:nvSpPr>
        <p:spPr>
          <a:xfrm>
            <a:off x="8098022" y="4129256"/>
            <a:ext cx="25743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Vulnerability of secondary host</a:t>
            </a:r>
          </a:p>
        </p:txBody>
      </p:sp>
      <p:sp>
        <p:nvSpPr>
          <p:cNvPr id="25" name="Text Placeholder 16">
            <a:extLst>
              <a:ext uri="{FF2B5EF4-FFF2-40B4-BE49-F238E27FC236}">
                <a16:creationId xmlns:a16="http://schemas.microsoft.com/office/drawing/2014/main" id="{CE6CAA2E-FD26-AF47-B8D9-2D449E79FA2D}"/>
              </a:ext>
            </a:extLst>
          </p:cNvPr>
          <p:cNvSpPr>
            <a:spLocks noGrp="1"/>
          </p:cNvSpPr>
          <p:nvPr>
            <p:ph type="body" sz="quarter" idx="10"/>
          </p:nvPr>
        </p:nvSpPr>
        <p:spPr>
          <a:xfrm>
            <a:off x="222468" y="157037"/>
            <a:ext cx="11969532" cy="762000"/>
          </a:xfrm>
        </p:spPr>
        <p:txBody>
          <a:bodyPr vert="horz" lIns="91440" tIns="45720" rIns="91440" bIns="45720" rtlCol="0" anchor="ctr">
            <a:noAutofit/>
          </a:bodyPr>
          <a:lstStyle/>
          <a:p>
            <a:pPr defTabSz="457200">
              <a:spcBef>
                <a:spcPct val="0"/>
              </a:spcBef>
            </a:pPr>
            <a:r>
              <a:rPr lang="en-US" b="0" dirty="0">
                <a:latin typeface="+mn-lt"/>
                <a:ea typeface="+mj-ea"/>
                <a:cs typeface="+mj-cs"/>
              </a:rPr>
              <a:t>Humidification supports two of these three </a:t>
            </a:r>
            <a:r>
              <a:rPr lang="en-US" b="0" dirty="0" err="1">
                <a:latin typeface="+mn-lt"/>
                <a:ea typeface="+mj-ea"/>
                <a:cs typeface="+mj-cs"/>
              </a:rPr>
              <a:t>catagories</a:t>
            </a:r>
            <a:endParaRPr lang="en-US" b="0" dirty="0">
              <a:latin typeface="+mn-lt"/>
              <a:ea typeface="+mj-ea"/>
              <a:cs typeface="+mj-cs"/>
            </a:endParaRPr>
          </a:p>
        </p:txBody>
      </p:sp>
      <p:sp>
        <p:nvSpPr>
          <p:cNvPr id="21" name="Rectangle 20">
            <a:extLst>
              <a:ext uri="{FF2B5EF4-FFF2-40B4-BE49-F238E27FC236}">
                <a16:creationId xmlns:a16="http://schemas.microsoft.com/office/drawing/2014/main" id="{22329FF2-50A2-FD4D-BFE9-C308310226F0}"/>
              </a:ext>
            </a:extLst>
          </p:cNvPr>
          <p:cNvSpPr/>
          <p:nvPr/>
        </p:nvSpPr>
        <p:spPr>
          <a:xfrm>
            <a:off x="4194109" y="1209235"/>
            <a:ext cx="6899651" cy="5284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840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23FC815-6754-3047-A725-D9DE0DE21374}"/>
              </a:ext>
            </a:extLst>
          </p:cNvPr>
          <p:cNvSpPr/>
          <p:nvPr/>
        </p:nvSpPr>
        <p:spPr>
          <a:xfrm>
            <a:off x="196242" y="3481206"/>
            <a:ext cx="5411244" cy="107807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i="1" dirty="0">
                <a:solidFill>
                  <a:prstClr val="white"/>
                </a:solidFill>
                <a:latin typeface="Calibri" panose="020F0502020204030204"/>
                <a:cs typeface="Arial" panose="020B0604020202020204" pitchFamily="34" charset="0"/>
              </a:rPr>
              <a:t>Homo </a:t>
            </a:r>
            <a:r>
              <a:rPr lang="en-US" sz="3200" i="1" dirty="0" err="1">
                <a:solidFill>
                  <a:prstClr val="white"/>
                </a:solidFill>
                <a:latin typeface="Calibri" panose="020F0502020204030204"/>
                <a:cs typeface="Arial" panose="020B0604020202020204" pitchFamily="34" charset="0"/>
              </a:rPr>
              <a:t>Indooris</a:t>
            </a:r>
            <a:endParaRPr lang="en-US" sz="3200" i="1" dirty="0">
              <a:solidFill>
                <a:prstClr val="white"/>
              </a:solidFill>
              <a:latin typeface="Calibri" panose="020F0502020204030204"/>
              <a:cs typeface="Arial" panose="020B0604020202020204" pitchFamily="34" charset="0"/>
            </a:endParaRPr>
          </a:p>
        </p:txBody>
      </p:sp>
      <p:sp>
        <p:nvSpPr>
          <p:cNvPr id="5" name="Rounded Rectangle 4">
            <a:extLst>
              <a:ext uri="{FF2B5EF4-FFF2-40B4-BE49-F238E27FC236}">
                <a16:creationId xmlns:a16="http://schemas.microsoft.com/office/drawing/2014/main" id="{C483592F-D298-2547-91E8-F674ABB77404}"/>
              </a:ext>
            </a:extLst>
          </p:cNvPr>
          <p:cNvSpPr/>
          <p:nvPr/>
        </p:nvSpPr>
        <p:spPr>
          <a:xfrm>
            <a:off x="196242" y="5163627"/>
            <a:ext cx="5411244" cy="107807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prstClr val="white"/>
                </a:solidFill>
                <a:latin typeface="Calibri" panose="020F0502020204030204"/>
                <a:cs typeface="Arial" panose="020B0604020202020204" pitchFamily="34" charset="0"/>
              </a:rPr>
              <a:t>COVID and Beyond</a:t>
            </a:r>
          </a:p>
        </p:txBody>
      </p:sp>
      <p:sp>
        <p:nvSpPr>
          <p:cNvPr id="13" name="TextBox 12">
            <a:extLst>
              <a:ext uri="{FF2B5EF4-FFF2-40B4-BE49-F238E27FC236}">
                <a16:creationId xmlns:a16="http://schemas.microsoft.com/office/drawing/2014/main" id="{B76DB591-6BBF-8745-8A50-6D358DDFF505}"/>
              </a:ext>
            </a:extLst>
          </p:cNvPr>
          <p:cNvSpPr txBox="1"/>
          <p:nvPr/>
        </p:nvSpPr>
        <p:spPr>
          <a:xfrm>
            <a:off x="5876838" y="3482063"/>
            <a:ext cx="6214389"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solidFill>
                  <a:schemeClr val="bg2">
                    <a:lumMod val="75000"/>
                  </a:schemeClr>
                </a:solidFill>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t>Studies on indoor humans and microbes</a:t>
            </a:r>
          </a:p>
        </p:txBody>
      </p:sp>
      <p:sp>
        <p:nvSpPr>
          <p:cNvPr id="9" name="Rounded Rectangle 8">
            <a:extLst>
              <a:ext uri="{FF2B5EF4-FFF2-40B4-BE49-F238E27FC236}">
                <a16:creationId xmlns:a16="http://schemas.microsoft.com/office/drawing/2014/main" id="{7841605E-358A-9940-9023-DD349724C8CF}"/>
              </a:ext>
            </a:extLst>
          </p:cNvPr>
          <p:cNvSpPr/>
          <p:nvPr/>
        </p:nvSpPr>
        <p:spPr>
          <a:xfrm>
            <a:off x="222469" y="1832648"/>
            <a:ext cx="5385016" cy="1078075"/>
          </a:xfrm>
          <a:prstGeom prst="round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prstClr val="white"/>
                </a:solidFill>
                <a:latin typeface="Calibri" panose="020F0502020204030204"/>
                <a:cs typeface="Arial" panose="020B0604020202020204" pitchFamily="34" charset="0"/>
              </a:rPr>
              <a:t>My journey to you</a:t>
            </a:r>
          </a:p>
        </p:txBody>
      </p:sp>
      <p:sp>
        <p:nvSpPr>
          <p:cNvPr id="10" name="TextBox 9">
            <a:extLst>
              <a:ext uri="{FF2B5EF4-FFF2-40B4-BE49-F238E27FC236}">
                <a16:creationId xmlns:a16="http://schemas.microsoft.com/office/drawing/2014/main" id="{17D4794E-F0B0-4949-B0D0-F3BB4F910D1C}"/>
              </a:ext>
            </a:extLst>
          </p:cNvPr>
          <p:cNvSpPr txBox="1"/>
          <p:nvPr/>
        </p:nvSpPr>
        <p:spPr>
          <a:xfrm>
            <a:off x="5890078" y="2079297"/>
            <a:ext cx="6301922"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2800" b="0" i="0" u="none" strike="noStrike" kern="1000" cap="none" spc="0" normalizeH="0" baseline="0">
                <a:ln>
                  <a:noFill/>
                </a:ln>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sz="3200" dirty="0"/>
              <a:t>Bridging divides</a:t>
            </a:r>
          </a:p>
        </p:txBody>
      </p:sp>
      <p:sp>
        <p:nvSpPr>
          <p:cNvPr id="11" name="Text Placeholder 2">
            <a:extLst>
              <a:ext uri="{FF2B5EF4-FFF2-40B4-BE49-F238E27FC236}">
                <a16:creationId xmlns:a16="http://schemas.microsoft.com/office/drawing/2014/main" id="{4F66014C-2B10-A04B-82BA-A1531683CF46}"/>
              </a:ext>
            </a:extLst>
          </p:cNvPr>
          <p:cNvSpPr>
            <a:spLocks noGrp="1"/>
          </p:cNvSpPr>
          <p:nvPr>
            <p:ph type="body" sz="quarter" idx="10"/>
          </p:nvPr>
        </p:nvSpPr>
        <p:spPr>
          <a:xfrm>
            <a:off x="222469" y="157037"/>
            <a:ext cx="7239000" cy="762000"/>
          </a:xfrm>
        </p:spPr>
        <p:txBody>
          <a:bodyPr/>
          <a:lstStyle/>
          <a:p>
            <a:pPr>
              <a:spcBef>
                <a:spcPct val="0"/>
              </a:spcBef>
            </a:pPr>
            <a:r>
              <a:rPr lang="en-US" dirty="0">
                <a:ea typeface="+mj-ea"/>
                <a:cs typeface="+mj-cs"/>
              </a:rPr>
              <a:t>Presentation Summary</a:t>
            </a:r>
            <a:endParaRPr lang="en-CA" dirty="0">
              <a:ea typeface="+mj-ea"/>
              <a:cs typeface="+mj-cs"/>
            </a:endParaRPr>
          </a:p>
        </p:txBody>
      </p:sp>
      <p:sp>
        <p:nvSpPr>
          <p:cNvPr id="14" name="TextBox 13">
            <a:extLst>
              <a:ext uri="{FF2B5EF4-FFF2-40B4-BE49-F238E27FC236}">
                <a16:creationId xmlns:a16="http://schemas.microsoft.com/office/drawing/2014/main" id="{D05BC9B9-80FE-BF4B-BB9A-E38FD3BF8035}"/>
              </a:ext>
            </a:extLst>
          </p:cNvPr>
          <p:cNvSpPr txBox="1"/>
          <p:nvPr/>
        </p:nvSpPr>
        <p:spPr>
          <a:xfrm>
            <a:off x="5890078" y="5175531"/>
            <a:ext cx="7031166"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solidFill>
                  <a:schemeClr val="bg2">
                    <a:lumMod val="75000"/>
                  </a:schemeClr>
                </a:solidFill>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sym typeface="Arial"/>
              </a:rPr>
              <a:t>Work like you will save the world, because you can</a:t>
            </a:r>
            <a:endParaRPr lang="en-US" dirty="0"/>
          </a:p>
        </p:txBody>
      </p:sp>
    </p:spTree>
    <p:extLst>
      <p:ext uri="{BB962C8B-B14F-4D97-AF65-F5344CB8AC3E}">
        <p14:creationId xmlns:p14="http://schemas.microsoft.com/office/powerpoint/2010/main" val="125281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184" name="Title 1"/>
          <p:cNvSpPr txBox="1"/>
          <p:nvPr/>
        </p:nvSpPr>
        <p:spPr>
          <a:xfrm>
            <a:off x="415297" y="217714"/>
            <a:ext cx="693314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defTabSz="412750">
              <a:spcBef>
                <a:spcPts val="2900"/>
              </a:spcBef>
              <a:defRPr sz="3300">
                <a:solidFill>
                  <a:srgbClr val="21478D"/>
                </a:solidFill>
                <a:latin typeface="Arial"/>
                <a:ea typeface="Arial"/>
                <a:cs typeface="Arial"/>
                <a:sym typeface="Arial"/>
              </a:defRPr>
            </a:lvl1pPr>
          </a:lstStyle>
          <a:p>
            <a:pPr defTabSz="309563" hangingPunct="0">
              <a:spcBef>
                <a:spcPts val="2175"/>
              </a:spcBef>
              <a:defRPr/>
            </a:pPr>
            <a:r>
              <a:rPr sz="3600" kern="0" dirty="0">
                <a:solidFill>
                  <a:srgbClr val="FFFFFF"/>
                </a:solidFill>
                <a:latin typeface="+mn-lt"/>
              </a:rPr>
              <a:t>Taylor Chart 2019 </a:t>
            </a:r>
          </a:p>
        </p:txBody>
      </p:sp>
      <p:grpSp>
        <p:nvGrpSpPr>
          <p:cNvPr id="3187" name="Group 4"/>
          <p:cNvGrpSpPr/>
          <p:nvPr/>
        </p:nvGrpSpPr>
        <p:grpSpPr>
          <a:xfrm>
            <a:off x="1288972" y="1266940"/>
            <a:ext cx="9430439" cy="5591060"/>
            <a:chOff x="0" y="0"/>
            <a:chExt cx="9096763" cy="5485548"/>
          </a:xfrm>
        </p:grpSpPr>
        <p:pic>
          <p:nvPicPr>
            <p:cNvPr id="3185" name="Picture 2" descr="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1"/>
              <a:ext cx="9096765" cy="5485550"/>
            </a:xfrm>
            <a:prstGeom prst="rect">
              <a:avLst/>
            </a:prstGeom>
            <a:ln w="12700" cap="flat">
              <a:noFill/>
              <a:miter lim="400000"/>
            </a:ln>
            <a:effectLst/>
          </p:spPr>
        </p:pic>
        <p:sp>
          <p:nvSpPr>
            <p:cNvPr id="3186" name="Rectangle 1"/>
            <p:cNvSpPr/>
            <p:nvPr/>
          </p:nvSpPr>
          <p:spPr>
            <a:xfrm>
              <a:off x="-1" y="2418298"/>
              <a:ext cx="738304" cy="263472"/>
            </a:xfrm>
            <a:prstGeom prst="rect">
              <a:avLst/>
            </a:prstGeom>
            <a:solidFill>
              <a:schemeClr val="bg1">
                <a:lumMod val="95000"/>
              </a:schemeClr>
            </a:solidFill>
            <a:ln w="12700" cap="flat">
              <a:noFill/>
              <a:miter lim="400000"/>
            </a:ln>
            <a:effectLst/>
          </p:spPr>
          <p:txBody>
            <a:bodyPr wrap="square" lIns="34289" tIns="34289" rIns="34289" bIns="34289" numCol="1" anchor="ctr">
              <a:noAutofit/>
            </a:bodyPr>
            <a:lstStyle/>
            <a:p>
              <a:pPr algn="ctr" defTabSz="309563" hangingPunct="0">
                <a:defRPr sz="5000">
                  <a:solidFill>
                    <a:srgbClr val="FFFFFF"/>
                  </a:solidFill>
                  <a:latin typeface="+mn-lt"/>
                  <a:ea typeface="+mn-ea"/>
                  <a:cs typeface="+mn-cs"/>
                  <a:sym typeface="Helvetica"/>
                </a:defRPr>
              </a:pPr>
              <a:endParaRPr sz="3750" kern="0">
                <a:solidFill>
                  <a:srgbClr val="FFFFFF"/>
                </a:solidFill>
                <a:latin typeface="Calibri"/>
                <a:cs typeface="Calibri"/>
                <a:sym typeface="Helvetica"/>
              </a:endParaRPr>
            </a:p>
          </p:txBody>
        </p:sp>
      </p:grpSp>
    </p:spTree>
    <p:extLst>
      <p:ext uri="{BB962C8B-B14F-4D97-AF65-F5344CB8AC3E}">
        <p14:creationId xmlns:p14="http://schemas.microsoft.com/office/powerpoint/2010/main" val="158851505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23FC815-6754-3047-A725-D9DE0DE21374}"/>
              </a:ext>
            </a:extLst>
          </p:cNvPr>
          <p:cNvSpPr/>
          <p:nvPr/>
        </p:nvSpPr>
        <p:spPr>
          <a:xfrm>
            <a:off x="196242" y="3481206"/>
            <a:ext cx="5411244" cy="107807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i="1" dirty="0">
                <a:solidFill>
                  <a:prstClr val="white"/>
                </a:solidFill>
                <a:latin typeface="Calibri" panose="020F0502020204030204"/>
                <a:cs typeface="Arial" panose="020B0604020202020204" pitchFamily="34" charset="0"/>
              </a:rPr>
              <a:t>Homo </a:t>
            </a:r>
            <a:r>
              <a:rPr lang="en-US" sz="3200" i="1" dirty="0" err="1">
                <a:solidFill>
                  <a:prstClr val="white"/>
                </a:solidFill>
                <a:latin typeface="Calibri" panose="020F0502020204030204"/>
                <a:cs typeface="Arial" panose="020B0604020202020204" pitchFamily="34" charset="0"/>
              </a:rPr>
              <a:t>Indooris</a:t>
            </a:r>
            <a:endParaRPr lang="en-US" sz="3200" i="1" dirty="0">
              <a:solidFill>
                <a:prstClr val="white"/>
              </a:solidFill>
              <a:latin typeface="Calibri" panose="020F0502020204030204"/>
              <a:cs typeface="Arial" panose="020B0604020202020204" pitchFamily="34" charset="0"/>
            </a:endParaRPr>
          </a:p>
        </p:txBody>
      </p:sp>
      <p:sp>
        <p:nvSpPr>
          <p:cNvPr id="5" name="Rounded Rectangle 4">
            <a:extLst>
              <a:ext uri="{FF2B5EF4-FFF2-40B4-BE49-F238E27FC236}">
                <a16:creationId xmlns:a16="http://schemas.microsoft.com/office/drawing/2014/main" id="{C483592F-D298-2547-91E8-F674ABB77404}"/>
              </a:ext>
            </a:extLst>
          </p:cNvPr>
          <p:cNvSpPr/>
          <p:nvPr/>
        </p:nvSpPr>
        <p:spPr>
          <a:xfrm>
            <a:off x="196242" y="5163627"/>
            <a:ext cx="5411244" cy="1078075"/>
          </a:xfrm>
          <a:prstGeom prst="round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prstClr val="white"/>
                </a:solidFill>
                <a:latin typeface="Calibri" panose="020F0502020204030204"/>
                <a:cs typeface="Arial" panose="020B0604020202020204" pitchFamily="34" charset="0"/>
              </a:rPr>
              <a:t>COVID and Beyond</a:t>
            </a:r>
          </a:p>
        </p:txBody>
      </p:sp>
      <p:sp>
        <p:nvSpPr>
          <p:cNvPr id="13" name="TextBox 12">
            <a:extLst>
              <a:ext uri="{FF2B5EF4-FFF2-40B4-BE49-F238E27FC236}">
                <a16:creationId xmlns:a16="http://schemas.microsoft.com/office/drawing/2014/main" id="{B76DB591-6BBF-8745-8A50-6D358DDFF505}"/>
              </a:ext>
            </a:extLst>
          </p:cNvPr>
          <p:cNvSpPr txBox="1"/>
          <p:nvPr/>
        </p:nvSpPr>
        <p:spPr>
          <a:xfrm>
            <a:off x="5876838" y="3482063"/>
            <a:ext cx="6214389"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solidFill>
                  <a:schemeClr val="bg2">
                    <a:lumMod val="75000"/>
                  </a:schemeClr>
                </a:solidFill>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t>Studies on indoor humans and microbes</a:t>
            </a:r>
          </a:p>
        </p:txBody>
      </p:sp>
      <p:sp>
        <p:nvSpPr>
          <p:cNvPr id="9" name="Rounded Rectangle 8">
            <a:extLst>
              <a:ext uri="{FF2B5EF4-FFF2-40B4-BE49-F238E27FC236}">
                <a16:creationId xmlns:a16="http://schemas.microsoft.com/office/drawing/2014/main" id="{7841605E-358A-9940-9023-DD349724C8CF}"/>
              </a:ext>
            </a:extLst>
          </p:cNvPr>
          <p:cNvSpPr/>
          <p:nvPr/>
        </p:nvSpPr>
        <p:spPr>
          <a:xfrm>
            <a:off x="222469" y="1832648"/>
            <a:ext cx="5385016" cy="107807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prstClr val="white"/>
                </a:solidFill>
                <a:latin typeface="Calibri" panose="020F0502020204030204"/>
                <a:cs typeface="Arial" panose="020B0604020202020204" pitchFamily="34" charset="0"/>
              </a:rPr>
              <a:t>My journey to you</a:t>
            </a:r>
          </a:p>
        </p:txBody>
      </p:sp>
      <p:sp>
        <p:nvSpPr>
          <p:cNvPr id="10" name="TextBox 9">
            <a:extLst>
              <a:ext uri="{FF2B5EF4-FFF2-40B4-BE49-F238E27FC236}">
                <a16:creationId xmlns:a16="http://schemas.microsoft.com/office/drawing/2014/main" id="{17D4794E-F0B0-4949-B0D0-F3BB4F910D1C}"/>
              </a:ext>
            </a:extLst>
          </p:cNvPr>
          <p:cNvSpPr txBox="1"/>
          <p:nvPr/>
        </p:nvSpPr>
        <p:spPr>
          <a:xfrm>
            <a:off x="5890078" y="2079297"/>
            <a:ext cx="6301922"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solidFill>
                  <a:schemeClr val="bg2">
                    <a:lumMod val="75000"/>
                  </a:schemeClr>
                </a:solidFill>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t>Bridging divides</a:t>
            </a:r>
          </a:p>
        </p:txBody>
      </p:sp>
      <p:sp>
        <p:nvSpPr>
          <p:cNvPr id="11" name="Text Placeholder 2">
            <a:extLst>
              <a:ext uri="{FF2B5EF4-FFF2-40B4-BE49-F238E27FC236}">
                <a16:creationId xmlns:a16="http://schemas.microsoft.com/office/drawing/2014/main" id="{4F66014C-2B10-A04B-82BA-A1531683CF46}"/>
              </a:ext>
            </a:extLst>
          </p:cNvPr>
          <p:cNvSpPr>
            <a:spLocks noGrp="1"/>
          </p:cNvSpPr>
          <p:nvPr>
            <p:ph type="body" sz="quarter" idx="10"/>
          </p:nvPr>
        </p:nvSpPr>
        <p:spPr>
          <a:xfrm>
            <a:off x="222469" y="157037"/>
            <a:ext cx="7239000" cy="762000"/>
          </a:xfrm>
        </p:spPr>
        <p:txBody>
          <a:bodyPr/>
          <a:lstStyle/>
          <a:p>
            <a:pPr>
              <a:spcBef>
                <a:spcPct val="0"/>
              </a:spcBef>
            </a:pPr>
            <a:r>
              <a:rPr lang="en-US" dirty="0">
                <a:ea typeface="+mj-ea"/>
                <a:cs typeface="+mj-cs"/>
              </a:rPr>
              <a:t>Presentation Summary</a:t>
            </a:r>
            <a:endParaRPr lang="en-CA" dirty="0">
              <a:ea typeface="+mj-ea"/>
              <a:cs typeface="+mj-cs"/>
            </a:endParaRPr>
          </a:p>
        </p:txBody>
      </p:sp>
      <p:sp>
        <p:nvSpPr>
          <p:cNvPr id="14" name="TextBox 13">
            <a:extLst>
              <a:ext uri="{FF2B5EF4-FFF2-40B4-BE49-F238E27FC236}">
                <a16:creationId xmlns:a16="http://schemas.microsoft.com/office/drawing/2014/main" id="{D05BC9B9-80FE-BF4B-BB9A-E38FD3BF8035}"/>
              </a:ext>
            </a:extLst>
          </p:cNvPr>
          <p:cNvSpPr txBox="1"/>
          <p:nvPr/>
        </p:nvSpPr>
        <p:spPr>
          <a:xfrm>
            <a:off x="5890078" y="5175531"/>
            <a:ext cx="7031166"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sym typeface="Arial"/>
              </a:rPr>
              <a:t>Work like you will save the world, because you can</a:t>
            </a:r>
            <a:endParaRPr lang="en-US" dirty="0"/>
          </a:p>
        </p:txBody>
      </p:sp>
    </p:spTree>
    <p:extLst>
      <p:ext uri="{BB962C8B-B14F-4D97-AF65-F5344CB8AC3E}">
        <p14:creationId xmlns:p14="http://schemas.microsoft.com/office/powerpoint/2010/main" val="194016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8" name="Text Placeholder 1"/>
          <p:cNvSpPr txBox="1">
            <a:spLocks noGrp="1"/>
          </p:cNvSpPr>
          <p:nvPr>
            <p:ph type="body" sz="quarter" idx="4294967295"/>
          </p:nvPr>
        </p:nvSpPr>
        <p:spPr>
          <a:xfrm>
            <a:off x="367184" y="-84608"/>
            <a:ext cx="12207875" cy="1347788"/>
          </a:xfrm>
          <a:prstGeom prst="rect">
            <a:avLst/>
          </a:prstGeom>
          <a:ln w="12700">
            <a:miter lim="400000"/>
          </a:ln>
        </p:spPr>
        <p:txBody>
          <a:bodyPr lIns="22859" tIns="22859" rIns="22859" bIns="22859" anchor="ctr">
            <a:normAutofit/>
          </a:bodyPr>
          <a:lstStyle/>
          <a:p>
            <a:pPr marL="0" indent="0" defTabSz="412750" hangingPunct="0">
              <a:lnSpc>
                <a:spcPct val="100000"/>
              </a:lnSpc>
              <a:spcBef>
                <a:spcPts val="2900"/>
              </a:spcBef>
              <a:buSzTx/>
              <a:buNone/>
            </a:pPr>
            <a:r>
              <a:rPr sz="3600" dirty="0">
                <a:solidFill>
                  <a:schemeClr val="bg1"/>
                </a:solidFill>
                <a:cs typeface="Arial"/>
              </a:rPr>
              <a:t>Humidification is used when the financial </a:t>
            </a:r>
            <a:r>
              <a:rPr lang="en-US" sz="3600" dirty="0">
                <a:solidFill>
                  <a:schemeClr val="bg1"/>
                </a:solidFill>
                <a:cs typeface="Arial"/>
              </a:rPr>
              <a:t>benefits are clear</a:t>
            </a:r>
            <a:endParaRPr sz="3600" dirty="0">
              <a:solidFill>
                <a:schemeClr val="bg1"/>
              </a:solidFill>
              <a:cs typeface="Arial"/>
            </a:endParaRPr>
          </a:p>
        </p:txBody>
      </p:sp>
      <p:pic>
        <p:nvPicPr>
          <p:cNvPr id="3259" name="Content Placeholder 3" descr="Content Placeholder 3"/>
          <p:cNvPicPr>
            <a:picLocks noChangeAspect="1"/>
          </p:cNvPicPr>
          <p:nvPr/>
        </p:nvPicPr>
        <p:blipFill>
          <a:blip r:embed="rId2"/>
          <a:stretch>
            <a:fillRect/>
          </a:stretch>
        </p:blipFill>
        <p:spPr>
          <a:xfrm>
            <a:off x="158976" y="2729082"/>
            <a:ext cx="3824067" cy="2841215"/>
          </a:xfrm>
          <a:prstGeom prst="rect">
            <a:avLst/>
          </a:prstGeom>
          <a:ln w="12700">
            <a:miter lim="400000"/>
          </a:ln>
        </p:spPr>
      </p:pic>
      <p:pic>
        <p:nvPicPr>
          <p:cNvPr id="3260" name="Content Placeholder 3" descr="Content Placeholder 3"/>
          <p:cNvPicPr>
            <a:picLocks noChangeAspect="1"/>
          </p:cNvPicPr>
          <p:nvPr/>
        </p:nvPicPr>
        <p:blipFill>
          <a:blip r:embed="rId3"/>
          <a:stretch>
            <a:fillRect/>
          </a:stretch>
        </p:blipFill>
        <p:spPr>
          <a:xfrm>
            <a:off x="4238249" y="2746611"/>
            <a:ext cx="3802592" cy="2822767"/>
          </a:xfrm>
          <a:prstGeom prst="rect">
            <a:avLst/>
          </a:prstGeom>
          <a:ln w="12700">
            <a:miter lim="400000"/>
          </a:ln>
        </p:spPr>
      </p:pic>
      <p:sp>
        <p:nvSpPr>
          <p:cNvPr id="3261" name="TextBox 4"/>
          <p:cNvSpPr txBox="1"/>
          <p:nvPr/>
        </p:nvSpPr>
        <p:spPr>
          <a:xfrm>
            <a:off x="699835" y="1662465"/>
            <a:ext cx="2742347" cy="667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514350">
              <a:defRPr sz="2000" b="1">
                <a:solidFill>
                  <a:srgbClr val="002251"/>
                </a:solidFill>
                <a:latin typeface="Arial"/>
                <a:ea typeface="Arial"/>
                <a:cs typeface="Arial"/>
                <a:sym typeface="Arial"/>
              </a:defRPr>
            </a:lvl1pPr>
          </a:lstStyle>
          <a:p>
            <a:r>
              <a:rPr dirty="0"/>
              <a:t>National Institute of Health animal facility</a:t>
            </a:r>
          </a:p>
        </p:txBody>
      </p:sp>
      <p:sp>
        <p:nvSpPr>
          <p:cNvPr id="3262" name="TextBox 5"/>
          <p:cNvSpPr txBox="1"/>
          <p:nvPr/>
        </p:nvSpPr>
        <p:spPr>
          <a:xfrm>
            <a:off x="4641323" y="1834277"/>
            <a:ext cx="2767162"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514350">
              <a:defRPr sz="2000" b="1">
                <a:solidFill>
                  <a:srgbClr val="002251"/>
                </a:solidFill>
                <a:latin typeface="Arial"/>
                <a:ea typeface="Arial"/>
                <a:cs typeface="Arial"/>
                <a:sym typeface="Arial"/>
              </a:defRPr>
            </a:lvl1pPr>
          </a:lstStyle>
          <a:p>
            <a:r>
              <a:rPr dirty="0"/>
              <a:t>NASA spacecraft</a:t>
            </a:r>
          </a:p>
        </p:txBody>
      </p:sp>
      <p:sp>
        <p:nvSpPr>
          <p:cNvPr id="3263" name="TextBox 6"/>
          <p:cNvSpPr txBox="1"/>
          <p:nvPr/>
        </p:nvSpPr>
        <p:spPr>
          <a:xfrm>
            <a:off x="474643" y="5824713"/>
            <a:ext cx="3508402" cy="6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latin typeface="Arial"/>
                <a:ea typeface="Arial"/>
                <a:cs typeface="Arial"/>
                <a:sym typeface="Arial"/>
              </a:defRPr>
            </a:lvl1pPr>
          </a:lstStyle>
          <a:p>
            <a:r>
              <a:t>Replacement cost of a primate: $22,000</a:t>
            </a:r>
          </a:p>
        </p:txBody>
      </p:sp>
      <p:sp>
        <p:nvSpPr>
          <p:cNvPr id="3264" name="TextBox 7"/>
          <p:cNvSpPr txBox="1"/>
          <p:nvPr/>
        </p:nvSpPr>
        <p:spPr>
          <a:xfrm>
            <a:off x="4813660" y="5827264"/>
            <a:ext cx="2938161" cy="6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latin typeface="Arial"/>
                <a:ea typeface="Arial"/>
                <a:cs typeface="Arial"/>
                <a:sym typeface="Arial"/>
              </a:defRPr>
            </a:lvl1pPr>
          </a:lstStyle>
          <a:p>
            <a:r>
              <a:t>Cost to train an astronaut: $50 million (in 2006)</a:t>
            </a:r>
          </a:p>
        </p:txBody>
      </p:sp>
      <p:sp>
        <p:nvSpPr>
          <p:cNvPr id="3265" name="TextBox 9"/>
          <p:cNvSpPr txBox="1"/>
          <p:nvPr/>
        </p:nvSpPr>
        <p:spPr>
          <a:xfrm>
            <a:off x="699837" y="6424876"/>
            <a:ext cx="2996443"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514350">
              <a:defRPr b="1">
                <a:solidFill>
                  <a:srgbClr val="002251"/>
                </a:solidFill>
                <a:latin typeface="Arial"/>
                <a:ea typeface="Arial"/>
                <a:cs typeface="Arial"/>
                <a:sym typeface="Arial"/>
              </a:defRPr>
            </a:lvl1pPr>
          </a:lstStyle>
          <a:p>
            <a:r>
              <a:t>RH 40%–60%</a:t>
            </a:r>
          </a:p>
        </p:txBody>
      </p:sp>
      <p:sp>
        <p:nvSpPr>
          <p:cNvPr id="3266" name="TextBox 10"/>
          <p:cNvSpPr txBox="1"/>
          <p:nvPr/>
        </p:nvSpPr>
        <p:spPr>
          <a:xfrm>
            <a:off x="4641323" y="6442692"/>
            <a:ext cx="2996443"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85800">
              <a:defRPr b="1">
                <a:solidFill>
                  <a:srgbClr val="002251"/>
                </a:solidFill>
                <a:latin typeface="Arial"/>
                <a:ea typeface="Arial"/>
                <a:cs typeface="Arial"/>
                <a:sym typeface="Arial"/>
              </a:defRPr>
            </a:lvl1pPr>
          </a:lstStyle>
          <a:p>
            <a:r>
              <a:t>RH 40%–60%</a:t>
            </a:r>
          </a:p>
        </p:txBody>
      </p:sp>
      <p:pic>
        <p:nvPicPr>
          <p:cNvPr id="3267" name="Picture 11" descr="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4088" y="2729083"/>
            <a:ext cx="3684623" cy="2828518"/>
          </a:xfrm>
          <a:prstGeom prst="rect">
            <a:avLst/>
          </a:prstGeom>
          <a:ln w="12700">
            <a:miter lim="400000"/>
          </a:ln>
        </p:spPr>
      </p:pic>
      <p:sp>
        <p:nvSpPr>
          <p:cNvPr id="3268" name="TextBox 12"/>
          <p:cNvSpPr txBox="1"/>
          <p:nvPr/>
        </p:nvSpPr>
        <p:spPr>
          <a:xfrm>
            <a:off x="8620593" y="1847367"/>
            <a:ext cx="2767163"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514350">
              <a:defRPr sz="2000" b="1">
                <a:solidFill>
                  <a:srgbClr val="002251"/>
                </a:solidFill>
                <a:latin typeface="Arial"/>
                <a:ea typeface="Arial"/>
                <a:cs typeface="Arial"/>
                <a:sym typeface="Arial"/>
              </a:defRPr>
            </a:lvl1pPr>
          </a:lstStyle>
          <a:p>
            <a:r>
              <a:t>Louvre</a:t>
            </a:r>
          </a:p>
        </p:txBody>
      </p:sp>
      <p:sp>
        <p:nvSpPr>
          <p:cNvPr id="3269" name="TextBox 13"/>
          <p:cNvSpPr txBox="1"/>
          <p:nvPr/>
        </p:nvSpPr>
        <p:spPr>
          <a:xfrm>
            <a:off x="8990785" y="5824711"/>
            <a:ext cx="2136308" cy="617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latin typeface="Arial"/>
                <a:ea typeface="Arial"/>
                <a:cs typeface="Arial"/>
                <a:sym typeface="Arial"/>
              </a:defRPr>
            </a:lvl1pPr>
          </a:lstStyle>
          <a:p>
            <a:r>
              <a:t>Mona Lisa value: $780 million</a:t>
            </a:r>
          </a:p>
        </p:txBody>
      </p:sp>
      <p:sp>
        <p:nvSpPr>
          <p:cNvPr id="3270" name="TextBox 14"/>
          <p:cNvSpPr txBox="1"/>
          <p:nvPr/>
        </p:nvSpPr>
        <p:spPr>
          <a:xfrm>
            <a:off x="8620593" y="6449981"/>
            <a:ext cx="2996442"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85800">
              <a:defRPr b="1">
                <a:solidFill>
                  <a:srgbClr val="002251"/>
                </a:solidFill>
                <a:latin typeface="Arial"/>
                <a:ea typeface="Arial"/>
                <a:cs typeface="Arial"/>
                <a:sym typeface="Arial"/>
              </a:defRPr>
            </a:lvl1pPr>
          </a:lstStyle>
          <a:p>
            <a:r>
              <a:t>RH 40%–60%</a:t>
            </a:r>
          </a:p>
        </p:txBody>
      </p:sp>
    </p:spTree>
    <p:extLst>
      <p:ext uri="{BB962C8B-B14F-4D97-AF65-F5344CB8AC3E}">
        <p14:creationId xmlns:p14="http://schemas.microsoft.com/office/powerpoint/2010/main" val="404888263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2" name="Picture 10" descr="Picture 10"/>
          <p:cNvPicPr>
            <a:picLocks noChangeAspect="1"/>
          </p:cNvPicPr>
          <p:nvPr/>
        </p:nvPicPr>
        <p:blipFill>
          <a:blip r:embed="rId2"/>
          <a:stretch>
            <a:fillRect/>
          </a:stretch>
        </p:blipFill>
        <p:spPr>
          <a:xfrm>
            <a:off x="1744572" y="1474468"/>
            <a:ext cx="4023640" cy="5221330"/>
          </a:xfrm>
          <a:prstGeom prst="rect">
            <a:avLst/>
          </a:prstGeom>
          <a:ln w="12700">
            <a:miter lim="400000"/>
          </a:ln>
        </p:spPr>
      </p:pic>
      <p:pic>
        <p:nvPicPr>
          <p:cNvPr id="3273" name="Picture 2" descr="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3788" y="1405502"/>
            <a:ext cx="4023640" cy="5364852"/>
          </a:xfrm>
          <a:prstGeom prst="rect">
            <a:avLst/>
          </a:prstGeom>
          <a:ln w="12700">
            <a:miter lim="400000"/>
          </a:ln>
        </p:spPr>
      </p:pic>
      <p:sp>
        <p:nvSpPr>
          <p:cNvPr id="3274" name="Title 1"/>
          <p:cNvSpPr txBox="1">
            <a:spLocks noGrp="1"/>
          </p:cNvSpPr>
          <p:nvPr>
            <p:ph type="title"/>
          </p:nvPr>
        </p:nvSpPr>
        <p:spPr>
          <a:xfrm>
            <a:off x="388123" y="279433"/>
            <a:ext cx="8961439" cy="639765"/>
          </a:xfrm>
          <a:prstGeom prst="rect">
            <a:avLst/>
          </a:prstGeom>
        </p:spPr>
        <p:txBody>
          <a:bodyPr lIns="22859" tIns="22859" rIns="22859" bIns="22859" anchor="ctr">
            <a:normAutofit/>
          </a:bodyPr>
          <a:lstStyle>
            <a:lvl1pPr>
              <a:spcBef>
                <a:spcPts val="2900"/>
              </a:spcBef>
              <a:defRPr sz="3300">
                <a:solidFill>
                  <a:srgbClr val="204282"/>
                </a:solidFill>
              </a:defRPr>
            </a:lvl1pPr>
          </a:lstStyle>
          <a:p>
            <a:r>
              <a:rPr sz="3600" dirty="0">
                <a:solidFill>
                  <a:schemeClr val="bg1"/>
                </a:solidFill>
                <a:latin typeface="+mn-lt"/>
              </a:rPr>
              <a:t>Do </a:t>
            </a:r>
            <a:r>
              <a:rPr lang="en-US" sz="3600" dirty="0">
                <a:solidFill>
                  <a:schemeClr val="bg1"/>
                </a:solidFill>
                <a:latin typeface="+mn-lt"/>
              </a:rPr>
              <a:t>healthy </a:t>
            </a:r>
            <a:r>
              <a:rPr sz="3600" dirty="0">
                <a:solidFill>
                  <a:schemeClr val="bg1"/>
                </a:solidFill>
                <a:latin typeface="+mn-lt"/>
              </a:rPr>
              <a:t>humans have a dollar value?</a:t>
            </a:r>
          </a:p>
        </p:txBody>
      </p:sp>
    </p:spTree>
    <p:extLst>
      <p:ext uri="{BB962C8B-B14F-4D97-AF65-F5344CB8AC3E}">
        <p14:creationId xmlns:p14="http://schemas.microsoft.com/office/powerpoint/2010/main" val="122942679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050" y="1671639"/>
            <a:ext cx="5721016" cy="4290763"/>
          </a:xfrm>
          <a:prstGeom prst="rect">
            <a:avLst/>
          </a:prstGeom>
          <a:ln w="12700">
            <a:miter lim="400000"/>
          </a:ln>
        </p:spPr>
      </p:pic>
      <p:sp>
        <p:nvSpPr>
          <p:cNvPr id="3277" name="Text Placeholder 3"/>
          <p:cNvSpPr txBox="1"/>
          <p:nvPr/>
        </p:nvSpPr>
        <p:spPr>
          <a:xfrm>
            <a:off x="455707" y="286119"/>
            <a:ext cx="10707593" cy="600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lvl1pPr defTabSz="412750">
              <a:spcBef>
                <a:spcPts val="2900"/>
              </a:spcBef>
              <a:defRPr sz="3300">
                <a:solidFill>
                  <a:srgbClr val="204282"/>
                </a:solidFill>
                <a:latin typeface="Arial"/>
                <a:ea typeface="Arial"/>
                <a:cs typeface="Arial"/>
                <a:sym typeface="Arial"/>
              </a:defRPr>
            </a:lvl1pPr>
          </a:lstStyle>
          <a:p>
            <a:r>
              <a:rPr sz="3600" dirty="0">
                <a:solidFill>
                  <a:schemeClr val="bg1"/>
                </a:solidFill>
                <a:latin typeface="+mn-lt"/>
              </a:rPr>
              <a:t>These humans are worthy of humidification  </a:t>
            </a:r>
          </a:p>
        </p:txBody>
      </p:sp>
      <p:grpSp>
        <p:nvGrpSpPr>
          <p:cNvPr id="3287" name="Group 11"/>
          <p:cNvGrpSpPr/>
          <p:nvPr/>
        </p:nvGrpSpPr>
        <p:grpSpPr>
          <a:xfrm>
            <a:off x="1" y="1073426"/>
            <a:ext cx="12192001" cy="5784574"/>
            <a:chOff x="0" y="35018"/>
            <a:chExt cx="12192000" cy="4962372"/>
          </a:xfrm>
        </p:grpSpPr>
        <p:grpSp>
          <p:nvGrpSpPr>
            <p:cNvPr id="3280" name="Rectangle 7"/>
            <p:cNvGrpSpPr/>
            <p:nvPr/>
          </p:nvGrpSpPr>
          <p:grpSpPr>
            <a:xfrm>
              <a:off x="0" y="35018"/>
              <a:ext cx="12192000" cy="4962372"/>
              <a:chOff x="0" y="0"/>
              <a:chExt cx="12192000" cy="4962371"/>
            </a:xfrm>
          </p:grpSpPr>
          <p:sp>
            <p:nvSpPr>
              <p:cNvPr id="3278" name="Rectangle"/>
              <p:cNvSpPr/>
              <p:nvPr/>
            </p:nvSpPr>
            <p:spPr>
              <a:xfrm>
                <a:off x="0" y="-1"/>
                <a:ext cx="12192000" cy="4962373"/>
              </a:xfrm>
              <a:prstGeom prst="rect">
                <a:avLst/>
              </a:prstGeom>
              <a:solidFill>
                <a:srgbClr val="4F4950"/>
              </a:solidFill>
              <a:ln w="12700" cap="flat">
                <a:noFill/>
                <a:miter lim="400000"/>
              </a:ln>
              <a:effectLst/>
            </p:spPr>
            <p:txBody>
              <a:bodyPr wrap="square" lIns="45719" tIns="45719" rIns="45719" bIns="45719" numCol="1" anchor="ctr">
                <a:noAutofit/>
              </a:bodyPr>
              <a:lstStyle/>
              <a:p>
                <a:pPr algn="ctr" defTabSz="685793">
                  <a:defRPr>
                    <a:solidFill>
                      <a:srgbClr val="FFFFFF"/>
                    </a:solidFill>
                    <a:latin typeface="+mn-lt"/>
                    <a:ea typeface="+mn-ea"/>
                    <a:cs typeface="+mn-cs"/>
                    <a:sym typeface="Helvetica"/>
                  </a:defRPr>
                </a:pPr>
                <a:endParaRPr/>
              </a:p>
            </p:txBody>
          </p:sp>
          <p:sp>
            <p:nvSpPr>
              <p:cNvPr id="3279" name="Why did we wait"/>
              <p:cNvSpPr txBox="1"/>
              <p:nvPr/>
            </p:nvSpPr>
            <p:spPr>
              <a:xfrm>
                <a:off x="0" y="2340215"/>
                <a:ext cx="12192000" cy="281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685793">
                  <a:defRPr sz="1300">
                    <a:solidFill>
                      <a:srgbClr val="FFFFFF"/>
                    </a:solidFill>
                  </a:defRPr>
                </a:lvl1pPr>
              </a:lstStyle>
              <a:p>
                <a:r>
                  <a:t>Why did we wait </a:t>
                </a:r>
              </a:p>
            </p:txBody>
          </p:sp>
        </p:grpSp>
        <p:pic>
          <p:nvPicPr>
            <p:cNvPr id="3281" name="Picture 4" descr="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706" y="510483"/>
              <a:ext cx="2908242" cy="4230918"/>
            </a:xfrm>
            <a:prstGeom prst="rect">
              <a:avLst/>
            </a:prstGeom>
            <a:ln w="12700" cap="flat">
              <a:noFill/>
              <a:miter lim="400000"/>
            </a:ln>
            <a:effectLst/>
          </p:spPr>
        </p:pic>
        <p:pic>
          <p:nvPicPr>
            <p:cNvPr id="3282" name="Picture 6" descr="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98779" y="621989"/>
              <a:ext cx="4232219" cy="4057439"/>
            </a:xfrm>
            <a:prstGeom prst="rect">
              <a:avLst/>
            </a:prstGeom>
            <a:ln w="12700" cap="flat">
              <a:noFill/>
              <a:miter lim="400000"/>
            </a:ln>
            <a:effectLst/>
          </p:spPr>
        </p:pic>
        <p:grpSp>
          <p:nvGrpSpPr>
            <p:cNvPr id="3285" name="Oval 6"/>
            <p:cNvGrpSpPr/>
            <p:nvPr/>
          </p:nvGrpSpPr>
          <p:grpSpPr>
            <a:xfrm>
              <a:off x="6270242" y="416376"/>
              <a:ext cx="5424249" cy="2684384"/>
              <a:chOff x="-17484" y="416377"/>
              <a:chExt cx="5424247" cy="2684383"/>
            </a:xfrm>
          </p:grpSpPr>
          <p:sp>
            <p:nvSpPr>
              <p:cNvPr id="3283" name="Shape"/>
              <p:cNvSpPr/>
              <p:nvPr/>
            </p:nvSpPr>
            <p:spPr>
              <a:xfrm rot="566005">
                <a:off x="-17484" y="416377"/>
                <a:ext cx="5424247" cy="2684383"/>
              </a:xfrm>
              <a:custGeom>
                <a:avLst/>
                <a:gdLst/>
                <a:ahLst/>
                <a:cxnLst>
                  <a:cxn ang="0">
                    <a:pos x="wd2" y="hd2"/>
                  </a:cxn>
                  <a:cxn ang="5400000">
                    <a:pos x="wd2" y="hd2"/>
                  </a:cxn>
                  <a:cxn ang="10800000">
                    <a:pos x="wd2" y="hd2"/>
                  </a:cxn>
                  <a:cxn ang="16200000">
                    <a:pos x="wd2" y="hd2"/>
                  </a:cxn>
                </a:cxnLst>
                <a:rect l="0" t="0" r="r" b="b"/>
                <a:pathLst>
                  <a:path w="19953" h="20303" extrusionOk="0">
                    <a:moveTo>
                      <a:pt x="387" y="14635"/>
                    </a:moveTo>
                    <a:cubicBezTo>
                      <a:pt x="2082" y="12543"/>
                      <a:pt x="12442" y="825"/>
                      <a:pt x="15682" y="53"/>
                    </a:cubicBezTo>
                    <a:cubicBezTo>
                      <a:pt x="18923" y="-720"/>
                      <a:pt x="19367" y="7167"/>
                      <a:pt x="19830" y="10000"/>
                    </a:cubicBezTo>
                    <a:cubicBezTo>
                      <a:pt x="20292" y="12832"/>
                      <a:pt x="19359" y="16550"/>
                      <a:pt x="18667" y="18208"/>
                    </a:cubicBezTo>
                    <a:cubicBezTo>
                      <a:pt x="17976" y="19866"/>
                      <a:pt x="17875" y="20880"/>
                      <a:pt x="15682" y="19946"/>
                    </a:cubicBezTo>
                    <a:cubicBezTo>
                      <a:pt x="13490" y="19013"/>
                      <a:pt x="8061" y="13492"/>
                      <a:pt x="5512" y="12607"/>
                    </a:cubicBezTo>
                    <a:cubicBezTo>
                      <a:pt x="2963" y="11722"/>
                      <a:pt x="-1308" y="16727"/>
                      <a:pt x="387" y="14635"/>
                    </a:cubicBezTo>
                    <a:close/>
                  </a:path>
                </a:pathLst>
              </a:custGeom>
              <a:solidFill>
                <a:srgbClr val="FFFFFF"/>
              </a:solidFill>
              <a:ln w="38100" cap="flat">
                <a:solidFill>
                  <a:srgbClr val="000000"/>
                </a:solidFill>
                <a:prstDash val="solid"/>
                <a:round/>
              </a:ln>
              <a:effectLst/>
            </p:spPr>
            <p:txBody>
              <a:bodyPr wrap="square" lIns="45719" tIns="45719" rIns="45719" bIns="45719" numCol="1" anchor="ctr">
                <a:noAutofit/>
              </a:bodyPr>
              <a:lstStyle/>
              <a:p>
                <a:pPr algn="ctr" defTabSz="685793">
                  <a:defRPr>
                    <a:solidFill>
                      <a:srgbClr val="FFFFFF"/>
                    </a:solidFill>
                    <a:latin typeface="+mn-lt"/>
                    <a:ea typeface="+mn-ea"/>
                    <a:cs typeface="+mn-cs"/>
                    <a:sym typeface="Helvetica"/>
                  </a:defRPr>
                </a:pPr>
                <a:endParaRPr/>
              </a:p>
            </p:txBody>
          </p:sp>
          <p:sp>
            <p:nvSpPr>
              <p:cNvPr id="3284" name=","/>
              <p:cNvSpPr txBox="1"/>
              <p:nvPr/>
            </p:nvSpPr>
            <p:spPr>
              <a:xfrm rot="21261033">
                <a:off x="119360" y="1453449"/>
                <a:ext cx="5256868" cy="281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685793">
                  <a:defRPr sz="1300">
                    <a:solidFill>
                      <a:srgbClr val="FFFFFF"/>
                    </a:solidFill>
                  </a:defRPr>
                </a:lvl1pPr>
              </a:lstStyle>
              <a:p>
                <a:r>
                  <a:t>, </a:t>
                </a:r>
              </a:p>
            </p:txBody>
          </p:sp>
        </p:grpSp>
        <p:sp>
          <p:nvSpPr>
            <p:cNvPr id="3286" name="TextBox 8"/>
            <p:cNvSpPr txBox="1"/>
            <p:nvPr/>
          </p:nvSpPr>
          <p:spPr>
            <a:xfrm rot="34259">
              <a:off x="8426646" y="1266046"/>
              <a:ext cx="3127183" cy="1187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685793">
                <a:defRPr sz="2400" b="1" i="1">
                  <a:latin typeface="Franklin Gothic Book"/>
                  <a:ea typeface="Franklin Gothic Book"/>
                  <a:cs typeface="Franklin Gothic Book"/>
                  <a:sym typeface="Franklin Gothic Book"/>
                </a:defRPr>
              </a:lvl1pPr>
            </a:lstStyle>
            <a:p>
              <a:r>
                <a:rPr dirty="0"/>
                <a:t>“</a:t>
              </a:r>
              <a:r>
                <a:rPr dirty="0" err="1"/>
                <a:t>Arrrgghh</a:t>
              </a:r>
              <a:r>
                <a:rPr dirty="0"/>
                <a:t>, Why didn’t we humidify our air sooner?!?”</a:t>
              </a:r>
            </a:p>
          </p:txBody>
        </p:sp>
      </p:grpSp>
    </p:spTree>
    <p:extLst>
      <p:ext uri="{BB962C8B-B14F-4D97-AF65-F5344CB8AC3E}">
        <p14:creationId xmlns:p14="http://schemas.microsoft.com/office/powerpoint/2010/main" val="73734097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323087" y="215443"/>
            <a:ext cx="11230283" cy="646331"/>
          </a:xfrm>
          <a:prstGeom prst="rect">
            <a:avLst/>
          </a:prstGeom>
          <a:ln w="12700">
            <a:miter lim="400000"/>
          </a:ln>
        </p:spPr>
        <p:txBody>
          <a:bodyPr wrap="square" lIns="34289" rIns="34289">
            <a:sp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defTabSz="309563">
              <a:spcBef>
                <a:spcPts val="2175"/>
              </a:spcBef>
            </a:pPr>
            <a:r>
              <a:rPr lang="en-US" altLang="en-US" sz="3600" b="0" kern="0" dirty="0">
                <a:solidFill>
                  <a:srgbClr val="FFFFFF"/>
                </a:solidFill>
                <a:latin typeface="+mn-lt"/>
                <a:cs typeface="Arial"/>
              </a:rPr>
              <a:t>Strategies to decrease transmission of pathogens indoors </a:t>
            </a:r>
          </a:p>
        </p:txBody>
      </p:sp>
      <p:sp>
        <p:nvSpPr>
          <p:cNvPr id="2" name="TextBox 1">
            <a:extLst>
              <a:ext uri="{FF2B5EF4-FFF2-40B4-BE49-F238E27FC236}">
                <a16:creationId xmlns:a16="http://schemas.microsoft.com/office/drawing/2014/main" id="{C8F52981-250B-2546-BD04-7B2AB8CD65DF}"/>
              </a:ext>
            </a:extLst>
          </p:cNvPr>
          <p:cNvSpPr txBox="1"/>
          <p:nvPr/>
        </p:nvSpPr>
        <p:spPr>
          <a:xfrm>
            <a:off x="827470" y="1676400"/>
            <a:ext cx="5110758" cy="4462760"/>
          </a:xfrm>
          <a:prstGeom prst="rect">
            <a:avLst/>
          </a:prstGeom>
          <a:noFill/>
        </p:spPr>
        <p:txBody>
          <a:bodyPr wrap="none" rtlCol="0">
            <a:spAutoFit/>
          </a:bodyPr>
          <a:lstStyle/>
          <a:p>
            <a:pPr marL="457200" indent="-457200">
              <a:buFont typeface="Arial" panose="020B0604020202020204" pitchFamily="34" charset="0"/>
              <a:buChar char="•"/>
            </a:pPr>
            <a:r>
              <a:rPr lang="en-US" sz="3200" dirty="0"/>
              <a:t>Midrange humidity control</a:t>
            </a:r>
          </a:p>
          <a:p>
            <a:pPr marL="457200" indent="-457200">
              <a:buFont typeface="Arial" panose="020B0604020202020204" pitchFamily="34" charset="0"/>
              <a:buChar char="•"/>
            </a:pPr>
            <a:r>
              <a:rPr lang="en-US" sz="3200" dirty="0"/>
              <a:t>Outdoor air ventilation </a:t>
            </a:r>
          </a:p>
          <a:p>
            <a:pPr marL="457200" indent="-457200">
              <a:buFont typeface="Arial" panose="020B0604020202020204" pitchFamily="34" charset="0"/>
              <a:buChar char="•"/>
            </a:pPr>
            <a:r>
              <a:rPr lang="en-US" sz="3200" dirty="0"/>
              <a:t>Sunlight</a:t>
            </a:r>
          </a:p>
          <a:p>
            <a:pPr marL="457200" indent="-457200">
              <a:buFont typeface="Arial" panose="020B0604020202020204" pitchFamily="34" charset="0"/>
              <a:buChar char="•"/>
            </a:pPr>
            <a:r>
              <a:rPr lang="en-US" sz="3200" dirty="0"/>
              <a:t>UVC</a:t>
            </a:r>
          </a:p>
          <a:p>
            <a:pPr marL="457200" indent="-457200">
              <a:buFont typeface="Arial" panose="020B0604020202020204" pitchFamily="34" charset="0"/>
              <a:buChar char="•"/>
            </a:pPr>
            <a:r>
              <a:rPr lang="en-US" sz="3200" dirty="0"/>
              <a:t>Bipolar ionization</a:t>
            </a:r>
          </a:p>
          <a:p>
            <a:pPr marL="457200" indent="-457200">
              <a:buFont typeface="Arial" panose="020B0604020202020204" pitchFamily="34" charset="0"/>
              <a:buChar char="•"/>
            </a:pPr>
            <a:r>
              <a:rPr lang="en-US" sz="3200" dirty="0"/>
              <a:t>Use of hydrogen peroxide</a:t>
            </a:r>
          </a:p>
          <a:p>
            <a:pPr marL="457200" indent="-457200">
              <a:buFont typeface="Arial" panose="020B0604020202020204" pitchFamily="34" charset="0"/>
              <a:buChar char="•"/>
            </a:pPr>
            <a:r>
              <a:rPr lang="en-US" sz="3200" dirty="0"/>
              <a:t>Filtration</a:t>
            </a:r>
          </a:p>
          <a:p>
            <a:pPr marL="457200" indent="-457200">
              <a:buFont typeface="Arial" panose="020B0604020202020204" pitchFamily="34" charset="0"/>
              <a:buChar char="•"/>
            </a:pPr>
            <a:r>
              <a:rPr lang="en-US" sz="3200" dirty="0"/>
              <a:t>Other</a:t>
            </a:r>
          </a:p>
          <a:p>
            <a:endParaRPr lang="en-US" sz="2800" dirty="0"/>
          </a:p>
        </p:txBody>
      </p:sp>
      <p:sp>
        <p:nvSpPr>
          <p:cNvPr id="3" name="TextBox 2">
            <a:extLst>
              <a:ext uri="{FF2B5EF4-FFF2-40B4-BE49-F238E27FC236}">
                <a16:creationId xmlns:a16="http://schemas.microsoft.com/office/drawing/2014/main" id="{1E57C10A-8139-2143-B96C-2C498FEA6B80}"/>
              </a:ext>
            </a:extLst>
          </p:cNvPr>
          <p:cNvSpPr txBox="1"/>
          <p:nvPr/>
        </p:nvSpPr>
        <p:spPr>
          <a:xfrm>
            <a:off x="6429008" y="2890391"/>
            <a:ext cx="4935522" cy="1077218"/>
          </a:xfrm>
          <a:prstGeom prst="rect">
            <a:avLst/>
          </a:prstGeom>
          <a:noFill/>
        </p:spPr>
        <p:txBody>
          <a:bodyPr wrap="square" rtlCol="0">
            <a:spAutoFit/>
          </a:bodyPr>
          <a:lstStyle/>
          <a:p>
            <a:r>
              <a:rPr lang="en-US" sz="3200" b="1" dirty="0">
                <a:solidFill>
                  <a:srgbClr val="FF0000"/>
                </a:solidFill>
              </a:rPr>
              <a:t>RH 40-60 % enhances many of these strategies!</a:t>
            </a:r>
          </a:p>
        </p:txBody>
      </p:sp>
    </p:spTree>
    <p:extLst>
      <p:ext uri="{BB962C8B-B14F-4D97-AF65-F5344CB8AC3E}">
        <p14:creationId xmlns:p14="http://schemas.microsoft.com/office/powerpoint/2010/main" val="3653703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323088" y="215443"/>
            <a:ext cx="10527792" cy="646331"/>
          </a:xfrm>
          <a:prstGeom prst="rect">
            <a:avLst/>
          </a:prstGeom>
          <a:ln w="12700">
            <a:miter lim="400000"/>
          </a:ln>
        </p:spPr>
        <p:txBody>
          <a:bodyPr wrap="square" lIns="34289" rIns="34289">
            <a:sp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defTabSz="309563">
              <a:spcBef>
                <a:spcPts val="2175"/>
              </a:spcBef>
            </a:pPr>
            <a:r>
              <a:rPr lang="en-US" altLang="en-US" sz="3600" b="0" kern="0" dirty="0">
                <a:solidFill>
                  <a:srgbClr val="FFFFFF"/>
                </a:solidFill>
                <a:latin typeface="+mn-lt"/>
                <a:cs typeface="Arial"/>
              </a:rPr>
              <a:t>Hot off the press: ASHRAE Journal, September 2020</a:t>
            </a:r>
          </a:p>
        </p:txBody>
      </p:sp>
      <p:pic>
        <p:nvPicPr>
          <p:cNvPr id="4" name="Picture 3" descr="A screenshot of a computer screen&#10;&#10;Description automatically generated">
            <a:extLst>
              <a:ext uri="{FF2B5EF4-FFF2-40B4-BE49-F238E27FC236}">
                <a16:creationId xmlns:a16="http://schemas.microsoft.com/office/drawing/2014/main" id="{70B26F46-32B4-7445-84F4-DA681E321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7143" y="2621023"/>
            <a:ext cx="7837714" cy="276377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88053A7D-610A-6848-8CBB-256252022A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088" y="1351721"/>
            <a:ext cx="3127513" cy="1113183"/>
          </a:xfrm>
          <a:prstGeom prst="rect">
            <a:avLst/>
          </a:prstGeom>
        </p:spPr>
      </p:pic>
      <p:sp>
        <p:nvSpPr>
          <p:cNvPr id="2" name="TextBox 1">
            <a:extLst>
              <a:ext uri="{FF2B5EF4-FFF2-40B4-BE49-F238E27FC236}">
                <a16:creationId xmlns:a16="http://schemas.microsoft.com/office/drawing/2014/main" id="{DFC9DB68-2C6A-634C-B7B0-6C55F53BB0A3}"/>
              </a:ext>
            </a:extLst>
          </p:cNvPr>
          <p:cNvSpPr txBox="1"/>
          <p:nvPr/>
        </p:nvSpPr>
        <p:spPr>
          <a:xfrm>
            <a:off x="369817" y="5759252"/>
            <a:ext cx="11590224" cy="461665"/>
          </a:xfrm>
          <a:prstGeom prst="rect">
            <a:avLst/>
          </a:prstGeom>
          <a:noFill/>
        </p:spPr>
        <p:txBody>
          <a:bodyPr wrap="none" rtlCol="0">
            <a:spAutoFit/>
          </a:bodyPr>
          <a:lstStyle/>
          <a:p>
            <a:r>
              <a:rPr lang="en-US" sz="2400" dirty="0"/>
              <a:t>Stephanie Taylor, MD,    Michael Scofield, ASHRAE Fellow,   Patricia </a:t>
            </a:r>
            <a:r>
              <a:rPr lang="en-US" sz="2400" dirty="0" err="1"/>
              <a:t>Graef</a:t>
            </a:r>
            <a:r>
              <a:rPr lang="en-US" sz="2400" dirty="0"/>
              <a:t>, PE, ASHRAE Fellow</a:t>
            </a:r>
          </a:p>
        </p:txBody>
      </p:sp>
    </p:spTree>
    <p:extLst>
      <p:ext uri="{BB962C8B-B14F-4D97-AF65-F5344CB8AC3E}">
        <p14:creationId xmlns:p14="http://schemas.microsoft.com/office/powerpoint/2010/main" val="1989052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323088" y="215443"/>
            <a:ext cx="10527792" cy="646331"/>
          </a:xfrm>
          <a:prstGeom prst="rect">
            <a:avLst/>
          </a:prstGeom>
          <a:ln w="12700">
            <a:miter lim="400000"/>
          </a:ln>
        </p:spPr>
        <p:txBody>
          <a:bodyPr wrap="square" lIns="34289" rIns="34289">
            <a:sp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defTabSz="309563">
              <a:spcBef>
                <a:spcPts val="2175"/>
              </a:spcBef>
            </a:pPr>
            <a:r>
              <a:rPr lang="en-US" altLang="en-US" sz="3600" b="0" kern="0" dirty="0">
                <a:solidFill>
                  <a:srgbClr val="FFFFFF"/>
                </a:solidFill>
                <a:latin typeface="+mn-lt"/>
                <a:cs typeface="Arial"/>
              </a:rPr>
              <a:t>Homeland study using simulated sunlight</a:t>
            </a:r>
          </a:p>
        </p:txBody>
      </p:sp>
      <p:pic>
        <p:nvPicPr>
          <p:cNvPr id="5124"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8162" y="6267450"/>
            <a:ext cx="1058862" cy="298450"/>
          </a:xfrm>
          <a:prstGeom prst="rect">
            <a:avLst/>
          </a:prstGeom>
          <a:noFill/>
          <a:ln>
            <a:noFill/>
            <a:miter lim="800000"/>
          </a:ln>
        </p:spPr>
      </p:pic>
      <p:pic>
        <p:nvPicPr>
          <p:cNvPr id="4" name="Picture 3" descr="A screenshot of a cell phone&#10;&#10;Description automatically generated">
            <a:extLst>
              <a:ext uri="{FF2B5EF4-FFF2-40B4-BE49-F238E27FC236}">
                <a16:creationId xmlns:a16="http://schemas.microsoft.com/office/drawing/2014/main" id="{D1789EC4-1D09-554F-8E8F-C5FC4FBF52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265" y="1191688"/>
            <a:ext cx="11306432" cy="5666312"/>
          </a:xfrm>
          <a:prstGeom prst="rect">
            <a:avLst/>
          </a:prstGeom>
        </p:spPr>
      </p:pic>
    </p:spTree>
    <p:extLst>
      <p:ext uri="{BB962C8B-B14F-4D97-AF65-F5344CB8AC3E}">
        <p14:creationId xmlns:p14="http://schemas.microsoft.com/office/powerpoint/2010/main" val="3741337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323088" y="246221"/>
            <a:ext cx="10527792" cy="584775"/>
          </a:xfrm>
          <a:prstGeom prst="rect">
            <a:avLst/>
          </a:prstGeom>
          <a:ln w="12700">
            <a:miter lim="400000"/>
          </a:ln>
        </p:spPr>
        <p:txBody>
          <a:bodyPr wrap="square" lIns="34289" rIns="34289">
            <a:sp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defTabSz="309563">
              <a:spcBef>
                <a:spcPts val="2175"/>
              </a:spcBef>
            </a:pPr>
            <a:r>
              <a:rPr lang="en-US" altLang="en-US" sz="3200" b="0" kern="0" dirty="0">
                <a:solidFill>
                  <a:srgbClr val="FFFFFF"/>
                </a:solidFill>
                <a:latin typeface="+mn-lt"/>
                <a:cs typeface="Arial"/>
              </a:rPr>
              <a:t>Simulated sunlight spectra utilized in the present study </a:t>
            </a:r>
          </a:p>
        </p:txBody>
      </p:sp>
      <p:pic>
        <p:nvPicPr>
          <p:cNvPr id="3" name="Picture 2" descr="A screenshot of a computer&#10;&#10;Description automatically generated">
            <a:extLst>
              <a:ext uri="{FF2B5EF4-FFF2-40B4-BE49-F238E27FC236}">
                <a16:creationId xmlns:a16="http://schemas.microsoft.com/office/drawing/2014/main" id="{C6D0F0B9-D6DA-464F-971B-F5843D4DC3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195" y="1591183"/>
            <a:ext cx="10681411" cy="4352418"/>
          </a:xfrm>
          <a:prstGeom prst="rect">
            <a:avLst/>
          </a:prstGeom>
        </p:spPr>
      </p:pic>
    </p:spTree>
    <p:extLst>
      <p:ext uri="{BB962C8B-B14F-4D97-AF65-F5344CB8AC3E}">
        <p14:creationId xmlns:p14="http://schemas.microsoft.com/office/powerpoint/2010/main" val="1303256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8FCC358-E1F8-3943-AD5D-AF1A14E3906D}"/>
              </a:ext>
            </a:extLst>
          </p:cNvPr>
          <p:cNvSpPr txBox="1"/>
          <p:nvPr/>
        </p:nvSpPr>
        <p:spPr>
          <a:xfrm>
            <a:off x="7678390" y="1143434"/>
            <a:ext cx="5051958" cy="1054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a:ea typeface="+mn-ea"/>
                <a:cs typeface="Arial" panose="020B0604020202020204" pitchFamily="34" charset="0"/>
                <a:sym typeface="Calibri"/>
              </a:rPr>
              <a:t>Wewack</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sym typeface="Calibri"/>
              </a:rPr>
              <a:t> General Hospital, Papua New Guinea 1983</a:t>
            </a:r>
          </a:p>
        </p:txBody>
      </p:sp>
      <p:pic>
        <p:nvPicPr>
          <p:cNvPr id="13" name="Picture 12">
            <a:extLst>
              <a:ext uri="{FF2B5EF4-FFF2-40B4-BE49-F238E27FC236}">
                <a16:creationId xmlns:a16="http://schemas.microsoft.com/office/drawing/2014/main" id="{731C5941-CAE0-5E42-BA16-58AC741D36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0800" y="2187339"/>
            <a:ext cx="5951006" cy="4868470"/>
          </a:xfrm>
          <a:prstGeom prst="rect">
            <a:avLst/>
          </a:prstGeom>
        </p:spPr>
      </p:pic>
      <p:pic>
        <p:nvPicPr>
          <p:cNvPr id="9" name="Picture 8">
            <a:extLst>
              <a:ext uri="{FF2B5EF4-FFF2-40B4-BE49-F238E27FC236}">
                <a16:creationId xmlns:a16="http://schemas.microsoft.com/office/drawing/2014/main" id="{F4C78695-3668-934E-B07B-71DCA675CE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1330" y="2011725"/>
            <a:ext cx="3794821" cy="4048598"/>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pic>
      <p:pic>
        <p:nvPicPr>
          <p:cNvPr id="8" name="Picture 7">
            <a:extLst>
              <a:ext uri="{FF2B5EF4-FFF2-40B4-BE49-F238E27FC236}">
                <a16:creationId xmlns:a16="http://schemas.microsoft.com/office/drawing/2014/main" id="{5535C58A-9CF8-E242-841F-00762C2AB40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2704" y="1239296"/>
            <a:ext cx="3525859" cy="2516571"/>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pic>
      <p:sp>
        <p:nvSpPr>
          <p:cNvPr id="2" name="Text Placeholder 1"/>
          <p:cNvSpPr>
            <a:spLocks noGrp="1"/>
          </p:cNvSpPr>
          <p:nvPr>
            <p:ph type="body" sz="quarter" idx="10"/>
          </p:nvPr>
        </p:nvSpPr>
        <p:spPr>
          <a:xfrm>
            <a:off x="222468" y="157037"/>
            <a:ext cx="11266526" cy="762000"/>
          </a:xfrm>
        </p:spPr>
        <p:txBody>
          <a:bodyPr>
            <a:noAutofit/>
          </a:bodyPr>
          <a:lstStyle/>
          <a:p>
            <a:r>
              <a:rPr lang="en-US" dirty="0">
                <a:solidFill>
                  <a:prstClr val="white"/>
                </a:solidFill>
              </a:rPr>
              <a:t>Do you have any new</a:t>
            </a:r>
            <a:r>
              <a:rPr lang="en-US" b="0" dirty="0">
                <a:solidFill>
                  <a:prstClr val="white"/>
                </a:solidFill>
              </a:rPr>
              <a:t> ideas about these low infection rates? </a:t>
            </a:r>
          </a:p>
        </p:txBody>
      </p:sp>
      <p:sp>
        <p:nvSpPr>
          <p:cNvPr id="3" name="TextBox 2">
            <a:extLst>
              <a:ext uri="{FF2B5EF4-FFF2-40B4-BE49-F238E27FC236}">
                <a16:creationId xmlns:a16="http://schemas.microsoft.com/office/drawing/2014/main" id="{EF6AF06C-CE39-EF42-A92F-4A3B5ABDF1E2}"/>
              </a:ext>
            </a:extLst>
          </p:cNvPr>
          <p:cNvSpPr txBox="1"/>
          <p:nvPr/>
        </p:nvSpPr>
        <p:spPr>
          <a:xfrm>
            <a:off x="222468" y="4480403"/>
            <a:ext cx="2570159" cy="1631216"/>
          </a:xfrm>
          <a:prstGeom prst="rect">
            <a:avLst/>
          </a:prstGeom>
          <a:noFill/>
        </p:spPr>
        <p:txBody>
          <a:bodyPr wrap="square" rtlCol="0">
            <a:spAutoFit/>
          </a:bodyPr>
          <a:lstStyle/>
          <a:p>
            <a:pPr>
              <a:spcBef>
                <a:spcPts val="600"/>
              </a:spcBef>
            </a:pPr>
            <a:r>
              <a:rPr lang="en-US" dirty="0"/>
              <a:t>1. Optimal RH levels</a:t>
            </a:r>
          </a:p>
          <a:p>
            <a:pPr marL="233363" indent="-222250">
              <a:spcBef>
                <a:spcPts val="600"/>
              </a:spcBef>
            </a:pPr>
            <a:r>
              <a:rPr lang="en-US" dirty="0"/>
              <a:t>2. People have healthy  immune systems</a:t>
            </a:r>
          </a:p>
          <a:p>
            <a:pPr marL="233363" indent="-233363">
              <a:spcBef>
                <a:spcPts val="600"/>
              </a:spcBef>
            </a:pPr>
            <a:r>
              <a:rPr lang="en-US" dirty="0"/>
              <a:t>3. No selection for pathogenic microbes</a:t>
            </a:r>
          </a:p>
        </p:txBody>
      </p:sp>
    </p:spTree>
    <p:extLst>
      <p:ext uri="{BB962C8B-B14F-4D97-AF65-F5344CB8AC3E}">
        <p14:creationId xmlns:p14="http://schemas.microsoft.com/office/powerpoint/2010/main" val="426698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B555BA-9238-284F-BA35-96E81A9B10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918" y="1527731"/>
            <a:ext cx="6208834" cy="4971177"/>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pic>
      <p:sp>
        <p:nvSpPr>
          <p:cNvPr id="7" name="Title 1">
            <a:extLst>
              <a:ext uri="{FF2B5EF4-FFF2-40B4-BE49-F238E27FC236}">
                <a16:creationId xmlns:a16="http://schemas.microsoft.com/office/drawing/2014/main" id="{5542D771-A8E3-D149-A345-394E0231A2A3}"/>
              </a:ext>
            </a:extLst>
          </p:cNvPr>
          <p:cNvSpPr txBox="1">
            <a:spLocks/>
          </p:cNvSpPr>
          <p:nvPr/>
        </p:nvSpPr>
        <p:spPr>
          <a:xfrm>
            <a:off x="474945" y="239823"/>
            <a:ext cx="10515600" cy="6871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mn-lt"/>
              </a:rPr>
              <a:t>My path to you started around 1983 </a:t>
            </a:r>
          </a:p>
        </p:txBody>
      </p:sp>
      <p:pic>
        <p:nvPicPr>
          <p:cNvPr id="5" name="Picture 4">
            <a:extLst>
              <a:ext uri="{FF2B5EF4-FFF2-40B4-BE49-F238E27FC236}">
                <a16:creationId xmlns:a16="http://schemas.microsoft.com/office/drawing/2014/main" id="{24C0AFCB-79B4-B44C-9667-CFF0E91B6A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97148" y="1238492"/>
            <a:ext cx="4559055" cy="5379685"/>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pic>
    </p:spTree>
    <p:extLst>
      <p:ext uri="{BB962C8B-B14F-4D97-AF65-F5344CB8AC3E}">
        <p14:creationId xmlns:p14="http://schemas.microsoft.com/office/powerpoint/2010/main" val="3060531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4E7F7"/>
        </a:solidFill>
        <a:effectLst/>
      </p:bgPr>
    </p:bg>
    <p:spTree>
      <p:nvGrpSpPr>
        <p:cNvPr id="1" name=""/>
        <p:cNvGrpSpPr/>
        <p:nvPr/>
      </p:nvGrpSpPr>
      <p:grpSpPr>
        <a:xfrm>
          <a:off x="0" y="0"/>
          <a:ext cx="0" cy="0"/>
          <a:chOff x="0" y="0"/>
          <a:chExt cx="0" cy="0"/>
        </a:xfrm>
      </p:grpSpPr>
      <p:pic>
        <p:nvPicPr>
          <p:cNvPr id="24" name="image32.jpeg" descr="image32.jpeg">
            <a:extLst>
              <a:ext uri="{FF2B5EF4-FFF2-40B4-BE49-F238E27FC236}">
                <a16:creationId xmlns:a16="http://schemas.microsoft.com/office/drawing/2014/main" id="{0EAC156E-4C8D-CE41-81AC-CBD9665BDD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4925" y="4524121"/>
            <a:ext cx="2178303" cy="2130257"/>
          </a:xfrm>
          <a:prstGeom prst="ellipse">
            <a:avLst/>
          </a:prstGeom>
        </p:spPr>
      </p:pic>
      <p:graphicFrame>
        <p:nvGraphicFramePr>
          <p:cNvPr id="3" name="Tabelle 2"/>
          <p:cNvGraphicFramePr>
            <a:graphicFrameLocks noGrp="1"/>
          </p:cNvGraphicFramePr>
          <p:nvPr>
            <p:extLst>
              <p:ext uri="{D42A27DB-BD31-4B8C-83A1-F6EECF244321}">
                <p14:modId xmlns:p14="http://schemas.microsoft.com/office/powerpoint/2010/main" val="1945935640"/>
              </p:ext>
            </p:extLst>
          </p:nvPr>
        </p:nvGraphicFramePr>
        <p:xfrm>
          <a:off x="0" y="1171721"/>
          <a:ext cx="10421256" cy="3101340"/>
        </p:xfrm>
        <a:graphic>
          <a:graphicData uri="http://schemas.openxmlformats.org/drawingml/2006/table">
            <a:tbl>
              <a:tblPr firstRow="1" bandRow="1">
                <a:tableStyleId>{2D5ABB26-0587-4C30-8999-92F81FD0307C}</a:tableStyleId>
              </a:tblPr>
              <a:tblGrid>
                <a:gridCol w="1003684">
                  <a:extLst>
                    <a:ext uri="{9D8B030D-6E8A-4147-A177-3AD203B41FA5}">
                      <a16:colId xmlns:a16="http://schemas.microsoft.com/office/drawing/2014/main" val="3805668772"/>
                    </a:ext>
                  </a:extLst>
                </a:gridCol>
                <a:gridCol w="1858728">
                  <a:extLst>
                    <a:ext uri="{9D8B030D-6E8A-4147-A177-3AD203B41FA5}">
                      <a16:colId xmlns:a16="http://schemas.microsoft.com/office/drawing/2014/main" val="2056241156"/>
                    </a:ext>
                  </a:extLst>
                </a:gridCol>
                <a:gridCol w="185270">
                  <a:extLst>
                    <a:ext uri="{9D8B030D-6E8A-4147-A177-3AD203B41FA5}">
                      <a16:colId xmlns:a16="http://schemas.microsoft.com/office/drawing/2014/main" val="3913126086"/>
                    </a:ext>
                  </a:extLst>
                </a:gridCol>
                <a:gridCol w="2255502">
                  <a:extLst>
                    <a:ext uri="{9D8B030D-6E8A-4147-A177-3AD203B41FA5}">
                      <a16:colId xmlns:a16="http://schemas.microsoft.com/office/drawing/2014/main" val="4178158554"/>
                    </a:ext>
                  </a:extLst>
                </a:gridCol>
                <a:gridCol w="2557602">
                  <a:extLst>
                    <a:ext uri="{9D8B030D-6E8A-4147-A177-3AD203B41FA5}">
                      <a16:colId xmlns:a16="http://schemas.microsoft.com/office/drawing/2014/main" val="109010693"/>
                    </a:ext>
                  </a:extLst>
                </a:gridCol>
                <a:gridCol w="2560470">
                  <a:extLst>
                    <a:ext uri="{9D8B030D-6E8A-4147-A177-3AD203B41FA5}">
                      <a16:colId xmlns:a16="http://schemas.microsoft.com/office/drawing/2014/main" val="580290274"/>
                    </a:ext>
                  </a:extLst>
                </a:gridCol>
              </a:tblGrid>
              <a:tr h="335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latin typeface="+mn-lt"/>
                          <a:ea typeface="+mn-ea"/>
                          <a:cs typeface="+mn-cs"/>
                        </a:rPr>
                        <a:t>timeline:</a:t>
                      </a:r>
                    </a:p>
                  </a:txBody>
                  <a:tcPr marL="68580" marR="68580" marT="34290" marB="3429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noProof="0" dirty="0"/>
                        <a:t>            10,000 BC</a:t>
                      </a:r>
                    </a:p>
                  </a:txBody>
                  <a:tcPr marL="68580" marR="68580" marT="34290" marB="34290" anchor="ctr">
                    <a:lnT w="12700" cap="flat" cmpd="sng" algn="ctr">
                      <a:noFill/>
                      <a:prstDash val="solid"/>
                      <a:round/>
                      <a:headEnd type="none" w="med" len="med"/>
                      <a:tailEnd type="none" w="med" len="med"/>
                    </a:lnT>
                    <a:lnB>
                      <a:noFill/>
                    </a:lnB>
                    <a:solidFill>
                      <a:schemeClr val="accent4">
                        <a:lumMod val="20000"/>
                        <a:lumOff val="80000"/>
                      </a:schemeClr>
                    </a:solidFill>
                  </a:tcPr>
                </a:tc>
                <a:tc>
                  <a:txBody>
                    <a:bodyPr/>
                    <a:lstStyle/>
                    <a:p>
                      <a:pPr algn="ctr"/>
                      <a:endParaRPr lang="en-GB" sz="1800" noProof="0" dirty="0"/>
                    </a:p>
                  </a:txBody>
                  <a:tcPr marL="68580" marR="68580" marT="34290" marB="34290" anchor="ctr">
                    <a:lnT w="12700" cap="flat" cmpd="sng" algn="ctr">
                      <a:noFill/>
                      <a:prstDash val="solid"/>
                      <a:round/>
                      <a:headEnd type="none" w="med" len="med"/>
                      <a:tailEnd type="none" w="med" len="med"/>
                    </a:lnT>
                    <a:lnB>
                      <a:noFill/>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latin typeface="+mn-lt"/>
                          <a:ea typeface="+mn-ea"/>
                          <a:cs typeface="+mn-cs"/>
                        </a:rPr>
                        <a:t>800 BC - 500 AC</a:t>
                      </a:r>
                    </a:p>
                  </a:txBody>
                  <a:tcPr marL="68580" marR="68580" marT="34290" marB="34290" anchor="ctr">
                    <a:lnT w="12700" cap="flat" cmpd="sng" algn="ctr">
                      <a:noFill/>
                      <a:prstDash val="solid"/>
                      <a:round/>
                      <a:headEnd type="none" w="med" len="med"/>
                      <a:tailEnd type="none" w="med" len="med"/>
                    </a:lnT>
                    <a:lnB>
                      <a:noFill/>
                    </a:lnB>
                    <a:solidFill>
                      <a:schemeClr val="accent4">
                        <a:lumMod val="20000"/>
                        <a:lumOff val="80000"/>
                      </a:schemeClr>
                    </a:solidFill>
                  </a:tcPr>
                </a:tc>
                <a:tc>
                  <a:txBody>
                    <a:bodyPr/>
                    <a:lstStyle/>
                    <a:p>
                      <a:pPr algn="ctr"/>
                      <a:r>
                        <a:rPr lang="en-GB" sz="1800" b="1" noProof="0" dirty="0"/>
                        <a:t>1900</a:t>
                      </a:r>
                      <a:r>
                        <a:rPr lang="en-GB" sz="1800" b="1" baseline="0" noProof="0" dirty="0"/>
                        <a:t> AC</a:t>
                      </a:r>
                      <a:endParaRPr lang="en-GB" sz="1800" b="1" noProof="0" dirty="0"/>
                    </a:p>
                  </a:txBody>
                  <a:tcPr marL="68580" marR="68580" marT="34290" marB="34290" anchor="ctr">
                    <a:lnT w="12700" cap="flat" cmpd="sng" algn="ctr">
                      <a:noFill/>
                      <a:prstDash val="solid"/>
                      <a:round/>
                      <a:headEnd type="none" w="med" len="med"/>
                      <a:tailEnd type="none" w="med" len="med"/>
                    </a:lnT>
                    <a:solidFill>
                      <a:schemeClr val="accent4">
                        <a:lumMod val="20000"/>
                        <a:lumOff val="80000"/>
                      </a:schemeClr>
                    </a:solidFill>
                  </a:tcPr>
                </a:tc>
                <a:tc>
                  <a:txBody>
                    <a:bodyPr/>
                    <a:lstStyle/>
                    <a:p>
                      <a:pPr algn="ctr"/>
                      <a:r>
                        <a:rPr lang="en-GB" sz="1800" b="1" noProof="0" dirty="0"/>
                        <a:t>2020</a:t>
                      </a:r>
                    </a:p>
                  </a:txBody>
                  <a:tcPr marL="68580" marR="68580" marT="34290" marB="3429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85100663"/>
                  </a:ext>
                </a:extLst>
              </a:tr>
              <a:tr h="1675958">
                <a:tc>
                  <a:txBody>
                    <a:bodyPr/>
                    <a:lstStyle/>
                    <a:p>
                      <a:pPr algn="ctr"/>
                      <a:r>
                        <a:rPr lang="en-GB" sz="1800" b="1" noProof="0" dirty="0"/>
                        <a:t>housing:</a:t>
                      </a:r>
                    </a:p>
                  </a:txBody>
                  <a:tcPr marL="68580" marR="68580" marT="34290" marB="34290" anchor="ctr">
                    <a:lnL w="12700" cap="flat" cmpd="sng" algn="ctr">
                      <a:noFill/>
                      <a:prstDash val="solid"/>
                      <a:round/>
                      <a:headEnd type="none" w="med" len="med"/>
                      <a:tailEnd type="none" w="med" len="med"/>
                    </a:lnL>
                    <a:solidFill>
                      <a:schemeClr val="bg1">
                        <a:lumMod val="95000"/>
                      </a:schemeClr>
                    </a:solidFill>
                  </a:tcPr>
                </a:tc>
                <a:tc gridSpan="2">
                  <a:txBody>
                    <a:bodyPr/>
                    <a:lstStyle/>
                    <a:p>
                      <a:pPr algn="ctr"/>
                      <a:endParaRPr lang="en-GB" sz="1800" noProof="0" dirty="0"/>
                    </a:p>
                    <a:p>
                      <a:pPr algn="ctr"/>
                      <a:r>
                        <a:rPr lang="en-GB" sz="1800" noProof="0" dirty="0"/>
                        <a:t>primitive housing,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noProof="0" dirty="0"/>
                        <a:t>no</a:t>
                      </a:r>
                      <a:r>
                        <a:rPr lang="en-GB" sz="1800" baseline="0" noProof="0" dirty="0"/>
                        <a:t> sanitation systems</a:t>
                      </a:r>
                      <a:endParaRPr lang="en-GB" sz="1800" noProof="0" dirty="0"/>
                    </a:p>
                    <a:p>
                      <a:pPr algn="ctr"/>
                      <a:endParaRPr lang="en-GB" sz="1800" noProof="0" dirty="0"/>
                    </a:p>
                  </a:txBody>
                  <a:tcPr marL="68580" marR="68580" marT="34290" marB="34290" anchor="ctr">
                    <a:lnT>
                      <a:noFill/>
                    </a:lnT>
                    <a:solidFill>
                      <a:schemeClr val="bg1">
                        <a:lumMod val="95000"/>
                      </a:schemeClr>
                    </a:solidFill>
                  </a:tcPr>
                </a:tc>
                <a:tc hMerge="1">
                  <a:txBody>
                    <a:bodyPr/>
                    <a:lstStyle/>
                    <a:p>
                      <a:endParaRPr lang="en-US"/>
                    </a:p>
                  </a:txBody>
                  <a:tcPr>
                    <a:lnT>
                      <a:noFill/>
                    </a:lnT>
                  </a:tcPr>
                </a:tc>
                <a:tc>
                  <a:txBody>
                    <a:bodyPr/>
                    <a:lstStyle/>
                    <a:p>
                      <a:pPr algn="ctr"/>
                      <a:r>
                        <a:rPr lang="en-GB" sz="1800" baseline="0" noProof="0" dirty="0"/>
                        <a:t>simple sanitation,</a:t>
                      </a:r>
                    </a:p>
                    <a:p>
                      <a:pPr algn="ctr"/>
                      <a:r>
                        <a:rPr lang="en-GB" sz="1800" baseline="0" noProof="0" dirty="0"/>
                        <a:t> in rural villages</a:t>
                      </a:r>
                      <a:endParaRPr lang="en-GB" sz="1800" noProof="0" dirty="0"/>
                    </a:p>
                  </a:txBody>
                  <a:tcPr marL="68580" marR="68580" marT="34290" marB="34290" anchor="ctr">
                    <a:lnT>
                      <a:noFill/>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noProof="0" dirty="0"/>
                        <a:t>industrial revolution:</a:t>
                      </a:r>
                    </a:p>
                    <a:p>
                      <a:pPr algn="ctr"/>
                      <a:r>
                        <a:rPr lang="en-GB" sz="1800" b="0" noProof="0" dirty="0"/>
                        <a:t>central sewage &amp; water systems,</a:t>
                      </a:r>
                    </a:p>
                    <a:p>
                      <a:pPr algn="ctr"/>
                      <a:r>
                        <a:rPr lang="en-GB" sz="1800" b="0" noProof="0" dirty="0"/>
                        <a:t>heating, electricity</a:t>
                      </a:r>
                    </a:p>
                  </a:txBody>
                  <a:tcPr marL="68580" marR="68580" marT="34290" marB="34290" anchor="ctr">
                    <a:solidFill>
                      <a:schemeClr val="bg1">
                        <a:lumMod val="95000"/>
                      </a:schemeClr>
                    </a:solidFill>
                  </a:tcPr>
                </a:tc>
                <a:tc>
                  <a:txBody>
                    <a:bodyPr/>
                    <a:lstStyle/>
                    <a:p>
                      <a:pPr algn="ctr"/>
                      <a:endParaRPr lang="en-GB" sz="1800" noProof="0" dirty="0"/>
                    </a:p>
                    <a:p>
                      <a:pPr algn="ctr"/>
                      <a:r>
                        <a:rPr lang="en-GB" sz="1800" noProof="0" dirty="0"/>
                        <a:t>post-industrial</a:t>
                      </a:r>
                      <a:r>
                        <a:rPr lang="en-GB" sz="1800" baseline="0" noProof="0" dirty="0"/>
                        <a:t> </a:t>
                      </a:r>
                    </a:p>
                    <a:p>
                      <a:pPr algn="ctr"/>
                      <a:r>
                        <a:rPr lang="en-GB" sz="1800" b="0" baseline="0" noProof="0" dirty="0"/>
                        <a:t>cities, </a:t>
                      </a:r>
                      <a:r>
                        <a:rPr lang="en-GB" sz="1800" b="0" noProof="0" dirty="0"/>
                        <a:t>tighter buildings, dryer and warmer indoor air </a:t>
                      </a:r>
                    </a:p>
                    <a:p>
                      <a:pPr algn="ctr"/>
                      <a:endParaRPr lang="en-GB" sz="1800" b="0" noProof="0" dirty="0"/>
                    </a:p>
                  </a:txBody>
                  <a:tcPr marL="68580" marR="68580" marT="34290" marB="34290" anchor="ctr">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246491198"/>
                  </a:ext>
                </a:extLst>
              </a:tr>
              <a:tr h="1020472">
                <a:tc>
                  <a:txBody>
                    <a:bodyPr/>
                    <a:lstStyle/>
                    <a:p>
                      <a:pPr algn="ctr"/>
                      <a:r>
                        <a:rPr lang="en-GB" sz="1400" b="1" noProof="0" dirty="0"/>
                        <a:t>infectious</a:t>
                      </a:r>
                      <a:r>
                        <a:rPr lang="en-GB" sz="1400" b="1" baseline="0" noProof="0" dirty="0"/>
                        <a:t> </a:t>
                      </a:r>
                      <a:r>
                        <a:rPr lang="en-GB" sz="1400" b="1" noProof="0" dirty="0"/>
                        <a:t>diseases:</a:t>
                      </a:r>
                    </a:p>
                  </a:txBody>
                  <a:tcPr marL="68580" marR="68580" marT="34290" marB="3429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rgbClr val="7030A0">
                        <a:alpha val="20000"/>
                      </a:srgbClr>
                    </a:solidFill>
                  </a:tcPr>
                </a:tc>
                <a:tc gridSpan="2">
                  <a:txBody>
                    <a:bodyPr/>
                    <a:lstStyle/>
                    <a:p>
                      <a:pPr algn="ctr"/>
                      <a:r>
                        <a:rPr lang="en-GB" sz="1600" b="0" noProof="0" dirty="0"/>
                        <a:t>parasites,</a:t>
                      </a:r>
                      <a:endParaRPr lang="en-GB" sz="1600" b="0" baseline="0" noProof="0" dirty="0"/>
                    </a:p>
                    <a:p>
                      <a:pPr algn="ctr"/>
                      <a:r>
                        <a:rPr lang="en-GB" sz="1600" b="0" baseline="0" noProof="0" dirty="0"/>
                        <a:t>zoonosis</a:t>
                      </a:r>
                    </a:p>
                  </a:txBody>
                  <a:tcPr marL="68580" marR="68580" marT="34290" marB="34290" anchor="ctr">
                    <a:lnB w="12700" cap="flat" cmpd="sng" algn="ctr">
                      <a:noFill/>
                      <a:prstDash val="solid"/>
                      <a:round/>
                      <a:headEnd type="none" w="med" len="med"/>
                      <a:tailEnd type="none" w="med" len="med"/>
                    </a:lnB>
                    <a:solidFill>
                      <a:srgbClr val="7030A0">
                        <a:alpha val="20000"/>
                      </a:srgbClr>
                    </a:solidFill>
                  </a:tcPr>
                </a:tc>
                <a:tc hMerge="1">
                  <a:txBody>
                    <a:bodyPr/>
                    <a:lstStyle/>
                    <a:p>
                      <a:pPr algn="ctr"/>
                      <a:r>
                        <a:rPr lang="en-GB" sz="1800" b="0" noProof="0" dirty="0"/>
                        <a:t>1</a:t>
                      </a:r>
                      <a:r>
                        <a:rPr lang="en-GB" sz="1800" b="0" baseline="30000" noProof="0" dirty="0"/>
                        <a:t>st</a:t>
                      </a:r>
                      <a:r>
                        <a:rPr lang="en-GB" sz="1800" b="0" baseline="0" noProof="0" dirty="0"/>
                        <a:t> epidemics:</a:t>
                      </a:r>
                    </a:p>
                    <a:p>
                      <a:pPr algn="ctr"/>
                      <a:r>
                        <a:rPr lang="en-GB" sz="1800" b="0" baseline="0" noProof="0" dirty="0"/>
                        <a:t>small pox, measles,</a:t>
                      </a:r>
                    </a:p>
                    <a:p>
                      <a:pPr algn="ctr"/>
                      <a:r>
                        <a:rPr lang="en-GB" sz="1800" b="0" baseline="0" noProof="0" dirty="0"/>
                        <a:t>influenza, plague</a:t>
                      </a:r>
                      <a:endParaRPr lang="en-US" dirty="0"/>
                    </a:p>
                  </a:txBody>
                  <a:tcPr anchor="ctr">
                    <a:lnB w="12700" cap="flat" cmpd="sng" algn="ctr">
                      <a:noFill/>
                      <a:prstDash val="solid"/>
                      <a:round/>
                      <a:headEnd type="none" w="med" len="med"/>
                      <a:tailEnd type="none" w="med" len="med"/>
                    </a:lnB>
                    <a:solidFill>
                      <a:srgbClr val="7030A0">
                        <a:alpha val="20000"/>
                      </a:srgbClr>
                    </a:solidFill>
                  </a:tcPr>
                </a:tc>
                <a:tc>
                  <a:txBody>
                    <a:bodyPr/>
                    <a:lstStyle/>
                    <a:p>
                      <a:pPr algn="ctr"/>
                      <a:r>
                        <a:rPr lang="en-GB" sz="1600" b="0" noProof="0" dirty="0"/>
                        <a:t>1</a:t>
                      </a:r>
                      <a:r>
                        <a:rPr lang="en-GB" sz="1600" b="0" baseline="30000" noProof="0" dirty="0"/>
                        <a:t>st</a:t>
                      </a:r>
                      <a:r>
                        <a:rPr lang="en-GB" sz="1600" b="0" baseline="0" noProof="0" dirty="0"/>
                        <a:t> epidemics:</a:t>
                      </a:r>
                    </a:p>
                    <a:p>
                      <a:pPr algn="ctr"/>
                      <a:r>
                        <a:rPr lang="en-GB" sz="1600" b="0" baseline="0" noProof="0" dirty="0"/>
                        <a:t>small pox, measles,</a:t>
                      </a:r>
                    </a:p>
                    <a:p>
                      <a:pPr algn="ctr"/>
                      <a:r>
                        <a:rPr lang="en-GB" sz="1600" b="0" baseline="0" noProof="0" dirty="0"/>
                        <a:t>influenza, plague</a:t>
                      </a:r>
                      <a:endParaRPr lang="en-GB" sz="1600" b="0" noProof="0" dirty="0"/>
                    </a:p>
                    <a:p>
                      <a:pPr algn="ctr"/>
                      <a:endParaRPr lang="en-GB" sz="1600" b="0" noProof="0" dirty="0"/>
                    </a:p>
                  </a:txBody>
                  <a:tcPr marL="68580" marR="68580" marT="34290" marB="34290" anchor="ctr">
                    <a:lnB w="12700" cap="flat" cmpd="sng" algn="ctr">
                      <a:noFill/>
                      <a:prstDash val="solid"/>
                      <a:round/>
                      <a:headEnd type="none" w="med" len="med"/>
                      <a:tailEnd type="none" w="med" len="med"/>
                    </a:lnB>
                    <a:solidFill>
                      <a:srgbClr val="7030A0">
                        <a:alpha val="20000"/>
                      </a:srgbClr>
                    </a:solidFill>
                  </a:tcPr>
                </a:tc>
                <a:tc>
                  <a:txBody>
                    <a:bodyPr/>
                    <a:lstStyle/>
                    <a:p>
                      <a:pPr algn="ctr"/>
                      <a:r>
                        <a:rPr lang="en-GB" sz="1600" b="0" noProof="0" dirty="0"/>
                        <a:t>1</a:t>
                      </a:r>
                      <a:r>
                        <a:rPr lang="en-GB" sz="1600" b="0" baseline="30000" noProof="0" dirty="0"/>
                        <a:t>st</a:t>
                      </a:r>
                      <a:r>
                        <a:rPr lang="en-GB" sz="1600" b="0" noProof="0" dirty="0"/>
                        <a:t> pandemic</a:t>
                      </a:r>
                      <a:r>
                        <a:rPr lang="en-GB" sz="1600" b="0" baseline="0" noProof="0" dirty="0"/>
                        <a:t> </a:t>
                      </a:r>
                      <a:endParaRPr lang="en-GB" sz="1600" b="0" noProof="0" dirty="0"/>
                    </a:p>
                    <a:p>
                      <a:pPr algn="ctr"/>
                      <a:r>
                        <a:rPr lang="en-GB" sz="1600" b="0" noProof="0" dirty="0"/>
                        <a:t>“Spanish flu”</a:t>
                      </a:r>
                    </a:p>
                    <a:p>
                      <a:pPr algn="ctr"/>
                      <a:r>
                        <a:rPr lang="en-GB" sz="1600" b="0" noProof="0" dirty="0"/>
                        <a:t>introduction</a:t>
                      </a:r>
                      <a:r>
                        <a:rPr lang="en-GB" sz="1600" b="0" baseline="0" noProof="0" dirty="0"/>
                        <a:t> of </a:t>
                      </a:r>
                    </a:p>
                    <a:p>
                      <a:pPr algn="ctr"/>
                      <a:r>
                        <a:rPr lang="en-GB" sz="1600" b="0" baseline="0" noProof="0" dirty="0"/>
                        <a:t>antibiotics &amp; vaccines</a:t>
                      </a:r>
                      <a:endParaRPr lang="en-GB" sz="1600" b="0" noProof="0" dirty="0"/>
                    </a:p>
                  </a:txBody>
                  <a:tcPr marL="68580" marR="68580" marT="34290" marB="34290" anchor="ctr">
                    <a:lnB w="12700" cap="flat" cmpd="sng" algn="ctr">
                      <a:noFill/>
                      <a:prstDash val="solid"/>
                      <a:round/>
                      <a:headEnd type="none" w="med" len="med"/>
                      <a:tailEnd type="none" w="med" len="med"/>
                    </a:lnB>
                    <a:solidFill>
                      <a:srgbClr val="7030A0">
                        <a:alpha val="20000"/>
                      </a:srgbClr>
                    </a:solidFill>
                  </a:tcPr>
                </a:tc>
                <a:tc>
                  <a:txBody>
                    <a:bodyPr/>
                    <a:lstStyle/>
                    <a:p>
                      <a:pPr marL="0" algn="ctr" defTabSz="914400" rtl="0" eaLnBrk="1" latinLnBrk="0" hangingPunct="1">
                        <a:lnSpc>
                          <a:spcPct val="100000"/>
                        </a:lnSpc>
                      </a:pPr>
                      <a:r>
                        <a:rPr lang="en-GB" sz="1600" b="0" kern="1200" baseline="0" noProof="0" dirty="0">
                          <a:solidFill>
                            <a:schemeClr val="tx1"/>
                          </a:solidFill>
                          <a:latin typeface="+mn-lt"/>
                          <a:ea typeface="+mn-ea"/>
                          <a:cs typeface="+mn-cs"/>
                        </a:rPr>
                        <a:t>Increasing infections,</a:t>
                      </a:r>
                    </a:p>
                    <a:p>
                      <a:pPr marL="0" algn="ctr" defTabSz="914400" rtl="0" eaLnBrk="1" latinLnBrk="0" hangingPunct="1">
                        <a:lnSpc>
                          <a:spcPct val="100000"/>
                        </a:lnSpc>
                      </a:pPr>
                      <a:r>
                        <a:rPr lang="en-GB" sz="1600" b="0" kern="1200" baseline="0" noProof="0" dirty="0">
                          <a:solidFill>
                            <a:schemeClr val="tx1"/>
                          </a:solidFill>
                          <a:latin typeface="+mn-lt"/>
                          <a:ea typeface="+mn-ea"/>
                          <a:cs typeface="+mn-cs"/>
                        </a:rPr>
                        <a:t>zoonotic </a:t>
                      </a:r>
                      <a:r>
                        <a:rPr lang="en-GB" sz="1600" b="0" kern="1200" baseline="0" noProof="0" dirty="0" err="1">
                          <a:solidFill>
                            <a:schemeClr val="tx1"/>
                          </a:solidFill>
                          <a:latin typeface="+mn-lt"/>
                          <a:ea typeface="+mn-ea"/>
                          <a:cs typeface="+mn-cs"/>
                        </a:rPr>
                        <a:t>transmis</a:t>
                      </a:r>
                      <a:r>
                        <a:rPr lang="en-GB" sz="1600" b="0" kern="1200" baseline="0" noProof="0" dirty="0">
                          <a:solidFill>
                            <a:schemeClr val="tx1"/>
                          </a:solidFill>
                          <a:latin typeface="+mn-lt"/>
                          <a:ea typeface="+mn-ea"/>
                          <a:cs typeface="+mn-cs"/>
                        </a:rPr>
                        <a:t>.,</a:t>
                      </a:r>
                      <a:r>
                        <a:rPr lang="en-GB" sz="1600" b="0" baseline="0" noProof="0" dirty="0"/>
                        <a:t>ABX-resistant bacteria</a:t>
                      </a:r>
                    </a:p>
                  </a:txBody>
                  <a:tcPr marL="68580" marR="68580" marT="34290" marB="3429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7030A0">
                        <a:alpha val="20000"/>
                      </a:srgbClr>
                    </a:solidFill>
                  </a:tcPr>
                </a:tc>
                <a:extLst>
                  <a:ext uri="{0D108BD9-81ED-4DB2-BD59-A6C34878D82A}">
                    <a16:rowId xmlns:a16="http://schemas.microsoft.com/office/drawing/2014/main" val="1593045802"/>
                  </a:ext>
                </a:extLst>
              </a:tr>
            </a:tbl>
          </a:graphicData>
        </a:graphic>
      </p:graphicFrame>
      <p:pic>
        <p:nvPicPr>
          <p:cNvPr id="18" name="image31.jpeg" descr="image31.jpeg">
            <a:extLst>
              <a:ext uri="{FF2B5EF4-FFF2-40B4-BE49-F238E27FC236}">
                <a16:creationId xmlns:a16="http://schemas.microsoft.com/office/drawing/2014/main" id="{382BFFA7-B6B0-6F42-9B45-EA507F22E3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286" y="4584407"/>
            <a:ext cx="2110680" cy="2113174"/>
          </a:xfrm>
          <a:prstGeom prst="ellipse">
            <a:avLst/>
          </a:prstGeom>
          <a:noFill/>
        </p:spPr>
      </p:pic>
      <p:pic>
        <p:nvPicPr>
          <p:cNvPr id="7" name="Picture 2" descr="Picture">
            <a:extLst>
              <a:ext uri="{FF2B5EF4-FFF2-40B4-BE49-F238E27FC236}">
                <a16:creationId xmlns:a16="http://schemas.microsoft.com/office/drawing/2014/main" id="{AE6AD02E-E67C-E04C-AA43-36E1335CE6A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575"/>
          <a:stretch/>
        </p:blipFill>
        <p:spPr bwMode="auto">
          <a:xfrm>
            <a:off x="2670822" y="4543698"/>
            <a:ext cx="2110680" cy="2110680"/>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2" descr="https://s3-us-west-2.amazonaws.com/oliosite-assets/uploads/imgs/industry.jpg">
            <a:extLst>
              <a:ext uri="{FF2B5EF4-FFF2-40B4-BE49-F238E27FC236}">
                <a16:creationId xmlns:a16="http://schemas.microsoft.com/office/drawing/2014/main" id="{33911D1D-6FF9-BF43-8AFC-75F83F37C9B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66138" y="4543698"/>
            <a:ext cx="2110680" cy="2110680"/>
          </a:xfrm>
          <a:prstGeom prst="ellipse">
            <a:avLst/>
          </a:prstGeom>
          <a:noFill/>
          <a:extLst>
            <a:ext uri="{909E8E84-426E-40DD-AFC4-6F175D3DCCD1}">
              <a14:hiddenFill xmlns:a14="http://schemas.microsoft.com/office/drawing/2010/main">
                <a:solidFill>
                  <a:srgbClr val="FFFFFF"/>
                </a:solidFill>
              </a14:hiddenFill>
            </a:ext>
          </a:extLst>
        </p:spPr>
      </p:pic>
      <p:sp>
        <p:nvSpPr>
          <p:cNvPr id="25" name="Text Placeholder 1">
            <a:extLst>
              <a:ext uri="{FF2B5EF4-FFF2-40B4-BE49-F238E27FC236}">
                <a16:creationId xmlns:a16="http://schemas.microsoft.com/office/drawing/2014/main" id="{11FC5095-4F66-E247-80A5-D60CB339F16D}"/>
              </a:ext>
            </a:extLst>
          </p:cNvPr>
          <p:cNvSpPr txBox="1">
            <a:spLocks/>
          </p:cNvSpPr>
          <p:nvPr/>
        </p:nvSpPr>
        <p:spPr>
          <a:xfrm>
            <a:off x="287172" y="276677"/>
            <a:ext cx="12155166" cy="571500"/>
          </a:xfrm>
          <a:prstGeom prst="rect">
            <a:avLst/>
          </a:prstGeom>
        </p:spPr>
        <p:txBody>
          <a:bodyPr vert="horz" lIns="91440" tIns="45720" rIns="91440" bIns="45720" rtlCol="0" anchor="ctr">
            <a:noAutofit/>
          </a:bodyPr>
          <a:lstStyle>
            <a:lvl1pPr>
              <a:lnSpc>
                <a:spcPct val="90000"/>
              </a:lnSpc>
              <a:spcBef>
                <a:spcPct val="0"/>
              </a:spcBef>
              <a:buNone/>
              <a:defRPr sz="3200">
                <a:solidFill>
                  <a:schemeClr val="bg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mn-lt"/>
              </a:rPr>
              <a:t>We can correct this trend</a:t>
            </a:r>
          </a:p>
        </p:txBody>
      </p:sp>
      <p:grpSp>
        <p:nvGrpSpPr>
          <p:cNvPr id="4" name="Group 3">
            <a:extLst>
              <a:ext uri="{FF2B5EF4-FFF2-40B4-BE49-F238E27FC236}">
                <a16:creationId xmlns:a16="http://schemas.microsoft.com/office/drawing/2014/main" id="{215FF8AF-A1A1-C447-8A1A-FCC5D7E8A01B}"/>
              </a:ext>
            </a:extLst>
          </p:cNvPr>
          <p:cNvGrpSpPr/>
          <p:nvPr/>
        </p:nvGrpSpPr>
        <p:grpSpPr>
          <a:xfrm>
            <a:off x="0" y="3209112"/>
            <a:ext cx="12115591" cy="1659053"/>
            <a:chOff x="172419" y="3350997"/>
            <a:chExt cx="11539386" cy="2927610"/>
          </a:xfrm>
        </p:grpSpPr>
        <p:sp>
          <p:nvSpPr>
            <p:cNvPr id="30" name="Freihandform 5">
              <a:extLst>
                <a:ext uri="{FF2B5EF4-FFF2-40B4-BE49-F238E27FC236}">
                  <a16:creationId xmlns:a16="http://schemas.microsoft.com/office/drawing/2014/main" id="{F8E24339-D7BB-9F48-961B-D2439BAA12AB}"/>
                </a:ext>
              </a:extLst>
            </p:cNvPr>
            <p:cNvSpPr/>
            <p:nvPr/>
          </p:nvSpPr>
          <p:spPr>
            <a:xfrm flipV="1">
              <a:off x="172419" y="3812641"/>
              <a:ext cx="11539386" cy="2465966"/>
            </a:xfrm>
            <a:custGeom>
              <a:avLst/>
              <a:gdLst>
                <a:gd name="connsiteX0" fmla="*/ 0 w 10639425"/>
                <a:gd name="connsiteY0" fmla="*/ 2114550 h 2114879"/>
                <a:gd name="connsiteX1" fmla="*/ 7791450 w 10639425"/>
                <a:gd name="connsiteY1" fmla="*/ 1971675 h 2114879"/>
                <a:gd name="connsiteX2" fmla="*/ 10058400 w 10639425"/>
                <a:gd name="connsiteY2" fmla="*/ 1238250 h 2114879"/>
                <a:gd name="connsiteX3" fmla="*/ 10639425 w 10639425"/>
                <a:gd name="connsiteY3" fmla="*/ 0 h 2114879"/>
                <a:gd name="connsiteX0" fmla="*/ 0 w 10639425"/>
                <a:gd name="connsiteY0" fmla="*/ 2114550 h 2114559"/>
                <a:gd name="connsiteX1" fmla="*/ 7768014 w 10639425"/>
                <a:gd name="connsiteY1" fmla="*/ 1761872 h 2114559"/>
                <a:gd name="connsiteX2" fmla="*/ 10058400 w 10639425"/>
                <a:gd name="connsiteY2" fmla="*/ 1238250 h 2114559"/>
                <a:gd name="connsiteX3" fmla="*/ 10639425 w 10639425"/>
                <a:gd name="connsiteY3" fmla="*/ 0 h 2114559"/>
                <a:gd name="connsiteX0" fmla="*/ 0 w 10639425"/>
                <a:gd name="connsiteY0" fmla="*/ 2114550 h 2114559"/>
                <a:gd name="connsiteX1" fmla="*/ 7768014 w 10639425"/>
                <a:gd name="connsiteY1" fmla="*/ 1761872 h 2114559"/>
                <a:gd name="connsiteX2" fmla="*/ 9999808 w 10639425"/>
                <a:gd name="connsiteY2" fmla="*/ 1115865 h 2114559"/>
                <a:gd name="connsiteX3" fmla="*/ 10639425 w 10639425"/>
                <a:gd name="connsiteY3" fmla="*/ 0 h 2114559"/>
                <a:gd name="connsiteX0" fmla="*/ 0 w 10639425"/>
                <a:gd name="connsiteY0" fmla="*/ 2114550 h 2114558"/>
                <a:gd name="connsiteX1" fmla="*/ 6373526 w 10639425"/>
                <a:gd name="connsiteY1" fmla="*/ 1726905 h 2114558"/>
                <a:gd name="connsiteX2" fmla="*/ 9999808 w 10639425"/>
                <a:gd name="connsiteY2" fmla="*/ 1115865 h 2114558"/>
                <a:gd name="connsiteX3" fmla="*/ 10639425 w 10639425"/>
                <a:gd name="connsiteY3" fmla="*/ 0 h 2114558"/>
                <a:gd name="connsiteX0" fmla="*/ 0 w 10639425"/>
                <a:gd name="connsiteY0" fmla="*/ 2114550 h 2114558"/>
                <a:gd name="connsiteX1" fmla="*/ 6373526 w 10639425"/>
                <a:gd name="connsiteY1" fmla="*/ 1726905 h 2114558"/>
                <a:gd name="connsiteX2" fmla="*/ 9941216 w 10639425"/>
                <a:gd name="connsiteY2" fmla="*/ 1045931 h 2114558"/>
                <a:gd name="connsiteX3" fmla="*/ 10639425 w 10639425"/>
                <a:gd name="connsiteY3" fmla="*/ 0 h 2114558"/>
                <a:gd name="connsiteX0" fmla="*/ 0 w 10615988"/>
                <a:gd name="connsiteY0" fmla="*/ 2324354 h 2324362"/>
                <a:gd name="connsiteX1" fmla="*/ 6373526 w 10615988"/>
                <a:gd name="connsiteY1" fmla="*/ 1936709 h 2324362"/>
                <a:gd name="connsiteX2" fmla="*/ 9941216 w 10615988"/>
                <a:gd name="connsiteY2" fmla="*/ 1255735 h 2324362"/>
                <a:gd name="connsiteX3" fmla="*/ 10615988 w 10615988"/>
                <a:gd name="connsiteY3" fmla="*/ 0 h 2324362"/>
                <a:gd name="connsiteX0" fmla="*/ 0 w 10615988"/>
                <a:gd name="connsiteY0" fmla="*/ 2324354 h 2324362"/>
                <a:gd name="connsiteX1" fmla="*/ 6373526 w 10615988"/>
                <a:gd name="connsiteY1" fmla="*/ 1936709 h 2324362"/>
                <a:gd name="connsiteX2" fmla="*/ 9191239 w 10615988"/>
                <a:gd name="connsiteY2" fmla="*/ 1308186 h 2324362"/>
                <a:gd name="connsiteX3" fmla="*/ 10615988 w 10615988"/>
                <a:gd name="connsiteY3" fmla="*/ 0 h 2324362"/>
                <a:gd name="connsiteX0" fmla="*/ 0 w 10592551"/>
                <a:gd name="connsiteY0" fmla="*/ 2866346 h 2866354"/>
                <a:gd name="connsiteX1" fmla="*/ 6373526 w 10592551"/>
                <a:gd name="connsiteY1" fmla="*/ 2478701 h 2866354"/>
                <a:gd name="connsiteX2" fmla="*/ 9191239 w 10592551"/>
                <a:gd name="connsiteY2" fmla="*/ 1850178 h 2866354"/>
                <a:gd name="connsiteX3" fmla="*/ 10592551 w 10592551"/>
                <a:gd name="connsiteY3" fmla="*/ 0 h 2866354"/>
                <a:gd name="connsiteX0" fmla="*/ 0 w 10592551"/>
                <a:gd name="connsiteY0" fmla="*/ 2866346 h 2866387"/>
                <a:gd name="connsiteX1" fmla="*/ 6467273 w 10592551"/>
                <a:gd name="connsiteY1" fmla="*/ 2653538 h 2866387"/>
                <a:gd name="connsiteX2" fmla="*/ 9191239 w 10592551"/>
                <a:gd name="connsiteY2" fmla="*/ 1850178 h 2866387"/>
                <a:gd name="connsiteX3" fmla="*/ 10592551 w 10592551"/>
                <a:gd name="connsiteY3" fmla="*/ 0 h 2866387"/>
                <a:gd name="connsiteX0" fmla="*/ 0 w 10592551"/>
                <a:gd name="connsiteY0" fmla="*/ 3775495 h 3775535"/>
                <a:gd name="connsiteX1" fmla="*/ 6467273 w 10592551"/>
                <a:gd name="connsiteY1" fmla="*/ 3562687 h 3775535"/>
                <a:gd name="connsiteX2" fmla="*/ 9191239 w 10592551"/>
                <a:gd name="connsiteY2" fmla="*/ 2759327 h 3775535"/>
                <a:gd name="connsiteX3" fmla="*/ 10592551 w 10592551"/>
                <a:gd name="connsiteY3" fmla="*/ 0 h 3775535"/>
                <a:gd name="connsiteX0" fmla="*/ 0 w 10592551"/>
                <a:gd name="connsiteY0" fmla="*/ 3775495 h 3775519"/>
                <a:gd name="connsiteX1" fmla="*/ 6467273 w 10592551"/>
                <a:gd name="connsiteY1" fmla="*/ 3562687 h 3775519"/>
                <a:gd name="connsiteX2" fmla="*/ 9249831 w 10592551"/>
                <a:gd name="connsiteY2" fmla="*/ 2916679 h 3775519"/>
                <a:gd name="connsiteX3" fmla="*/ 10592551 w 10592551"/>
                <a:gd name="connsiteY3" fmla="*/ 0 h 3775519"/>
                <a:gd name="connsiteX0" fmla="*/ 0 w 10592551"/>
                <a:gd name="connsiteY0" fmla="*/ 3775495 h 3775529"/>
                <a:gd name="connsiteX1" fmla="*/ 6467273 w 10592551"/>
                <a:gd name="connsiteY1" fmla="*/ 3562687 h 3775529"/>
                <a:gd name="connsiteX2" fmla="*/ 9135996 w 10592551"/>
                <a:gd name="connsiteY2" fmla="*/ 2806373 h 3775529"/>
                <a:gd name="connsiteX3" fmla="*/ 10592551 w 10592551"/>
                <a:gd name="connsiteY3" fmla="*/ 0 h 3775529"/>
                <a:gd name="connsiteX0" fmla="*/ 0 w 10592551"/>
                <a:gd name="connsiteY0" fmla="*/ 3775495 h 3775580"/>
                <a:gd name="connsiteX1" fmla="*/ 6467273 w 10592551"/>
                <a:gd name="connsiteY1" fmla="*/ 3562687 h 3775580"/>
                <a:gd name="connsiteX2" fmla="*/ 8971567 w 10592551"/>
                <a:gd name="connsiteY2" fmla="*/ 2601517 h 3775580"/>
                <a:gd name="connsiteX3" fmla="*/ 10592551 w 10592551"/>
                <a:gd name="connsiteY3" fmla="*/ 0 h 3775580"/>
                <a:gd name="connsiteX0" fmla="*/ 0 w 10592551"/>
                <a:gd name="connsiteY0" fmla="*/ 3775495 h 3806286"/>
                <a:gd name="connsiteX1" fmla="*/ 6530516 w 10592551"/>
                <a:gd name="connsiteY1" fmla="*/ 3688752 h 3806286"/>
                <a:gd name="connsiteX2" fmla="*/ 8971567 w 10592551"/>
                <a:gd name="connsiteY2" fmla="*/ 2601517 h 3806286"/>
                <a:gd name="connsiteX3" fmla="*/ 10592551 w 10592551"/>
                <a:gd name="connsiteY3" fmla="*/ 0 h 3806286"/>
                <a:gd name="connsiteX0" fmla="*/ 0 w 10592551"/>
                <a:gd name="connsiteY0" fmla="*/ 3775495 h 3810446"/>
                <a:gd name="connsiteX1" fmla="*/ 6530516 w 10592551"/>
                <a:gd name="connsiteY1" fmla="*/ 3688752 h 3810446"/>
                <a:gd name="connsiteX2" fmla="*/ 8908325 w 10592551"/>
                <a:gd name="connsiteY2" fmla="*/ 2538486 h 3810446"/>
                <a:gd name="connsiteX3" fmla="*/ 10592551 w 10592551"/>
                <a:gd name="connsiteY3" fmla="*/ 0 h 3810446"/>
                <a:gd name="connsiteX0" fmla="*/ 0 w 10251044"/>
                <a:gd name="connsiteY0" fmla="*/ 3948834 h 3983787"/>
                <a:gd name="connsiteX1" fmla="*/ 6530516 w 10251044"/>
                <a:gd name="connsiteY1" fmla="*/ 3862091 h 3983787"/>
                <a:gd name="connsiteX2" fmla="*/ 8908325 w 10251044"/>
                <a:gd name="connsiteY2" fmla="*/ 2711825 h 3983787"/>
                <a:gd name="connsiteX3" fmla="*/ 10251044 w 10251044"/>
                <a:gd name="connsiteY3" fmla="*/ 0 h 3983787"/>
              </a:gdLst>
              <a:ahLst/>
              <a:cxnLst>
                <a:cxn ang="0">
                  <a:pos x="connsiteX0" y="connsiteY0"/>
                </a:cxn>
                <a:cxn ang="0">
                  <a:pos x="connsiteX1" y="connsiteY1"/>
                </a:cxn>
                <a:cxn ang="0">
                  <a:pos x="connsiteX2" y="connsiteY2"/>
                </a:cxn>
                <a:cxn ang="0">
                  <a:pos x="connsiteX3" y="connsiteY3"/>
                </a:cxn>
              </a:cxnLst>
              <a:rect l="l" t="t" r="r" b="b"/>
              <a:pathLst>
                <a:path w="10251044" h="3983787">
                  <a:moveTo>
                    <a:pt x="0" y="3948834"/>
                  </a:moveTo>
                  <a:cubicBezTo>
                    <a:pt x="3057525" y="3950421"/>
                    <a:pt x="5045795" y="4068259"/>
                    <a:pt x="6530516" y="3862091"/>
                  </a:cubicBezTo>
                  <a:cubicBezTo>
                    <a:pt x="8015237" y="3655923"/>
                    <a:pt x="8433663" y="3040437"/>
                    <a:pt x="8908325" y="2711825"/>
                  </a:cubicBezTo>
                  <a:cubicBezTo>
                    <a:pt x="9382987" y="2383213"/>
                    <a:pt x="10197862" y="454819"/>
                    <a:pt x="10251044" y="0"/>
                  </a:cubicBezTo>
                </a:path>
              </a:pathLst>
            </a:custGeom>
            <a:noFill/>
            <a:ln w="473075" cmpd="sng">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de-CH" sz="1350" dirty="0">
                <a:solidFill>
                  <a:prstClr val="white"/>
                </a:solidFill>
                <a:latin typeface="Calibri" panose="020F0502020204030204"/>
                <a:cs typeface="Calibri"/>
                <a:sym typeface="Helvetica"/>
              </a:endParaRPr>
            </a:p>
          </p:txBody>
        </p:sp>
        <p:sp>
          <p:nvSpPr>
            <p:cNvPr id="2" name="TextBox 1">
              <a:extLst>
                <a:ext uri="{FF2B5EF4-FFF2-40B4-BE49-F238E27FC236}">
                  <a16:creationId xmlns:a16="http://schemas.microsoft.com/office/drawing/2014/main" id="{07C47F32-9EBA-664B-802A-8BB8531B7CA8}"/>
                </a:ext>
              </a:extLst>
            </p:cNvPr>
            <p:cNvSpPr txBox="1"/>
            <p:nvPr/>
          </p:nvSpPr>
          <p:spPr>
            <a:xfrm>
              <a:off x="1581335" y="3350997"/>
              <a:ext cx="5748607" cy="923288"/>
            </a:xfrm>
            <a:prstGeom prst="rect">
              <a:avLst/>
            </a:prstGeom>
            <a:noFill/>
          </p:spPr>
          <p:txBody>
            <a:bodyPr wrap="square" rtlCol="0">
              <a:spAutoFit/>
            </a:bodyPr>
            <a:lstStyle/>
            <a:p>
              <a:pPr algn="ctr"/>
              <a:r>
                <a:rPr lang="en-US" sz="2800" b="1" dirty="0">
                  <a:solidFill>
                    <a:schemeClr val="bg1"/>
                  </a:solidFill>
                </a:rPr>
                <a:t>Infectious and other diseases</a:t>
              </a:r>
            </a:p>
          </p:txBody>
        </p:sp>
      </p:grpSp>
      <p:sp>
        <p:nvSpPr>
          <p:cNvPr id="6" name="5-Point Star 5">
            <a:extLst>
              <a:ext uri="{FF2B5EF4-FFF2-40B4-BE49-F238E27FC236}">
                <a16:creationId xmlns:a16="http://schemas.microsoft.com/office/drawing/2014/main" id="{5135F914-8219-A640-8941-ECDBC769A5EB}"/>
              </a:ext>
            </a:extLst>
          </p:cNvPr>
          <p:cNvSpPr/>
          <p:nvPr/>
        </p:nvSpPr>
        <p:spPr>
          <a:xfrm>
            <a:off x="8168191" y="-450489"/>
            <a:ext cx="4600665" cy="4423044"/>
          </a:xfrm>
          <a:prstGeom prst="star5">
            <a:avLst/>
          </a:prstGeom>
          <a:solidFill>
            <a:srgbClr val="FFC0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3EA919-B15F-1C45-B4DC-F18CDF4FC1E1}"/>
              </a:ext>
            </a:extLst>
          </p:cNvPr>
          <p:cNvSpPr txBox="1"/>
          <p:nvPr/>
        </p:nvSpPr>
        <p:spPr>
          <a:xfrm>
            <a:off x="9290887" y="1171721"/>
            <a:ext cx="2355272" cy="1815882"/>
          </a:xfrm>
          <a:prstGeom prst="rect">
            <a:avLst/>
          </a:prstGeom>
          <a:noFill/>
        </p:spPr>
        <p:txBody>
          <a:bodyPr wrap="square" rtlCol="0">
            <a:spAutoFit/>
          </a:bodyPr>
          <a:lstStyle/>
          <a:p>
            <a:pPr algn="ctr"/>
            <a:r>
              <a:rPr lang="en-US" sz="2800" b="1" dirty="0"/>
              <a:t>Manage buildings for occupant health</a:t>
            </a:r>
          </a:p>
        </p:txBody>
      </p:sp>
    </p:spTree>
    <p:extLst>
      <p:ext uri="{BB962C8B-B14F-4D97-AF65-F5344CB8AC3E}">
        <p14:creationId xmlns:p14="http://schemas.microsoft.com/office/powerpoint/2010/main" val="160632639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EA5F93-563D-5A4D-8D3E-FF94EAD72781}"/>
              </a:ext>
            </a:extLst>
          </p:cNvPr>
          <p:cNvSpPr>
            <a:spLocks noGrp="1"/>
          </p:cNvSpPr>
          <p:nvPr>
            <p:ph type="title"/>
          </p:nvPr>
        </p:nvSpPr>
        <p:spPr>
          <a:xfrm>
            <a:off x="379141" y="-82390"/>
            <a:ext cx="10400570" cy="1325563"/>
          </a:xfrm>
          <a:ln w="12700">
            <a:miter lim="400000"/>
          </a:ln>
        </p:spPr>
        <p:txBody>
          <a:bodyPr vert="horz" lIns="22859" tIns="22859" rIns="22859" bIns="22859" rtlCol="0" anchor="ctr">
            <a:noAutofit/>
          </a:bodyPr>
          <a:lstStyle/>
          <a:p>
            <a:pPr defTabSz="412750">
              <a:spcBef>
                <a:spcPts val="2900"/>
              </a:spcBef>
            </a:pPr>
            <a:r>
              <a:rPr lang="en-US" sz="3200" dirty="0">
                <a:solidFill>
                  <a:schemeClr val="bg1"/>
                </a:solidFill>
                <a:latin typeface="+mn-lt"/>
                <a:ea typeface="+mn-ea"/>
                <a:cs typeface="Arial"/>
              </a:rPr>
              <a:t>Work like you can save the the world, because we must</a:t>
            </a:r>
          </a:p>
        </p:txBody>
      </p:sp>
      <p:pic>
        <p:nvPicPr>
          <p:cNvPr id="7" name="Picture 6" descr="A close up of a map&#10;&#10;Description automatically generated">
            <a:extLst>
              <a:ext uri="{FF2B5EF4-FFF2-40B4-BE49-F238E27FC236}">
                <a16:creationId xmlns:a16="http://schemas.microsoft.com/office/drawing/2014/main" id="{967DCB30-0943-BA4D-9FA6-CC5357AA3C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40072" y="1144320"/>
            <a:ext cx="10151928" cy="5614826"/>
          </a:xfrm>
          <a:prstGeom prst="rect">
            <a:avLst/>
          </a:prstGeom>
        </p:spPr>
      </p:pic>
      <p:sp>
        <p:nvSpPr>
          <p:cNvPr id="2" name="TextBox 1">
            <a:extLst>
              <a:ext uri="{FF2B5EF4-FFF2-40B4-BE49-F238E27FC236}">
                <a16:creationId xmlns:a16="http://schemas.microsoft.com/office/drawing/2014/main" id="{93B976C0-71EA-7247-83AD-9A62D5EF56A1}"/>
              </a:ext>
            </a:extLst>
          </p:cNvPr>
          <p:cNvSpPr txBox="1"/>
          <p:nvPr/>
        </p:nvSpPr>
        <p:spPr>
          <a:xfrm>
            <a:off x="737745" y="1243173"/>
            <a:ext cx="772519" cy="461665"/>
          </a:xfrm>
          <a:prstGeom prst="rect">
            <a:avLst/>
          </a:prstGeom>
          <a:noFill/>
        </p:spPr>
        <p:txBody>
          <a:bodyPr wrap="none" rtlCol="0">
            <a:spAutoFit/>
          </a:bodyPr>
          <a:lstStyle/>
          <a:p>
            <a:r>
              <a:rPr lang="en-US" sz="2400" dirty="0"/>
              <a:t>Past </a:t>
            </a:r>
          </a:p>
        </p:txBody>
      </p:sp>
      <p:sp>
        <p:nvSpPr>
          <p:cNvPr id="5" name="TextBox 4">
            <a:extLst>
              <a:ext uri="{FF2B5EF4-FFF2-40B4-BE49-F238E27FC236}">
                <a16:creationId xmlns:a16="http://schemas.microsoft.com/office/drawing/2014/main" id="{A4B95642-AEE9-A148-A4EC-059055EC3C4E}"/>
              </a:ext>
            </a:extLst>
          </p:cNvPr>
          <p:cNvSpPr txBox="1"/>
          <p:nvPr/>
        </p:nvSpPr>
        <p:spPr>
          <a:xfrm>
            <a:off x="379141" y="3720901"/>
            <a:ext cx="1565557" cy="461665"/>
          </a:xfrm>
          <a:prstGeom prst="rect">
            <a:avLst/>
          </a:prstGeom>
          <a:noFill/>
        </p:spPr>
        <p:txBody>
          <a:bodyPr wrap="none" rtlCol="0">
            <a:spAutoFit/>
          </a:bodyPr>
          <a:lstStyle/>
          <a:p>
            <a:r>
              <a:rPr lang="en-US" sz="2400" dirty="0"/>
              <a:t>Pre-COVID </a:t>
            </a:r>
          </a:p>
        </p:txBody>
      </p:sp>
      <p:sp>
        <p:nvSpPr>
          <p:cNvPr id="8" name="TextBox 7">
            <a:extLst>
              <a:ext uri="{FF2B5EF4-FFF2-40B4-BE49-F238E27FC236}">
                <a16:creationId xmlns:a16="http://schemas.microsoft.com/office/drawing/2014/main" id="{BF875160-B73C-074F-9394-C1C30BC33C6A}"/>
              </a:ext>
            </a:extLst>
          </p:cNvPr>
          <p:cNvSpPr txBox="1"/>
          <p:nvPr/>
        </p:nvSpPr>
        <p:spPr>
          <a:xfrm>
            <a:off x="86592" y="6198629"/>
            <a:ext cx="2074823" cy="492443"/>
          </a:xfrm>
          <a:prstGeom prst="rect">
            <a:avLst/>
          </a:prstGeom>
          <a:noFill/>
        </p:spPr>
        <p:txBody>
          <a:bodyPr wrap="square" rtlCol="0">
            <a:spAutoFit/>
          </a:bodyPr>
          <a:lstStyle/>
          <a:p>
            <a:pPr algn="ctr"/>
            <a:r>
              <a:rPr lang="en-US" sz="2600" b="1" dirty="0"/>
              <a:t>NOW</a:t>
            </a:r>
          </a:p>
        </p:txBody>
      </p:sp>
    </p:spTree>
    <p:extLst>
      <p:ext uri="{BB962C8B-B14F-4D97-AF65-F5344CB8AC3E}">
        <p14:creationId xmlns:p14="http://schemas.microsoft.com/office/powerpoint/2010/main" val="3074223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EA5F93-563D-5A4D-8D3E-FF94EAD72781}"/>
              </a:ext>
            </a:extLst>
          </p:cNvPr>
          <p:cNvSpPr>
            <a:spLocks noGrp="1"/>
          </p:cNvSpPr>
          <p:nvPr>
            <p:ph type="title"/>
          </p:nvPr>
        </p:nvSpPr>
        <p:spPr>
          <a:xfrm>
            <a:off x="330687" y="-67524"/>
            <a:ext cx="10917685" cy="1325563"/>
          </a:xfrm>
        </p:spPr>
        <p:txBody>
          <a:bodyPr>
            <a:normAutofit/>
          </a:bodyPr>
          <a:lstStyle/>
          <a:p>
            <a:r>
              <a:rPr lang="en-US" sz="3600" dirty="0">
                <a:solidFill>
                  <a:schemeClr val="bg1"/>
                </a:solidFill>
                <a:latin typeface="+mn-lt"/>
              </a:rPr>
              <a:t>Conclusions:  COVID-19 is a “Wake-Up Call”</a:t>
            </a:r>
          </a:p>
        </p:txBody>
      </p:sp>
      <p:sp>
        <p:nvSpPr>
          <p:cNvPr id="7" name="Title 1">
            <a:extLst>
              <a:ext uri="{FF2B5EF4-FFF2-40B4-BE49-F238E27FC236}">
                <a16:creationId xmlns:a16="http://schemas.microsoft.com/office/drawing/2014/main" id="{10B34267-9847-CC43-81F1-5360A536B1C7}"/>
              </a:ext>
            </a:extLst>
          </p:cNvPr>
          <p:cNvSpPr txBox="1">
            <a:spLocks/>
          </p:cNvSpPr>
          <p:nvPr/>
        </p:nvSpPr>
        <p:spPr>
          <a:xfrm>
            <a:off x="1997589" y="3077681"/>
            <a:ext cx="8234982"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b="1" dirty="0">
                <a:solidFill>
                  <a:schemeClr val="tx1"/>
                </a:solidFill>
              </a:rPr>
              <a:t>Low relative humidity is harmful to people and benefits pathogens (bad microbes).</a:t>
            </a:r>
          </a:p>
        </p:txBody>
      </p:sp>
      <p:sp>
        <p:nvSpPr>
          <p:cNvPr id="9" name="Title 1">
            <a:extLst>
              <a:ext uri="{FF2B5EF4-FFF2-40B4-BE49-F238E27FC236}">
                <a16:creationId xmlns:a16="http://schemas.microsoft.com/office/drawing/2014/main" id="{6639F13F-1928-9D41-A7EE-170E05A36F14}"/>
              </a:ext>
            </a:extLst>
          </p:cNvPr>
          <p:cNvSpPr txBox="1">
            <a:spLocks/>
          </p:cNvSpPr>
          <p:nvPr/>
        </p:nvSpPr>
        <p:spPr>
          <a:xfrm>
            <a:off x="1997589" y="1498763"/>
            <a:ext cx="9250783"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b="1" dirty="0">
                <a:solidFill>
                  <a:schemeClr val="tx1"/>
                </a:solidFill>
              </a:rPr>
              <a:t>Using occupant health as a lens to view the indoor environment, we have learned that IAQ is powerful. </a:t>
            </a:r>
          </a:p>
        </p:txBody>
      </p:sp>
      <p:sp>
        <p:nvSpPr>
          <p:cNvPr id="12" name="Title 1">
            <a:extLst>
              <a:ext uri="{FF2B5EF4-FFF2-40B4-BE49-F238E27FC236}">
                <a16:creationId xmlns:a16="http://schemas.microsoft.com/office/drawing/2014/main" id="{F94E4817-0421-AB4E-84BD-5D5F9172EA62}"/>
              </a:ext>
            </a:extLst>
          </p:cNvPr>
          <p:cNvSpPr txBox="1">
            <a:spLocks/>
          </p:cNvSpPr>
          <p:nvPr/>
        </p:nvSpPr>
        <p:spPr>
          <a:xfrm>
            <a:off x="1997589" y="4876802"/>
            <a:ext cx="9347439"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b="1" dirty="0">
                <a:solidFill>
                  <a:schemeClr val="tx1"/>
                </a:solidFill>
              </a:rPr>
              <a:t>We must design and operate buildings to support occupant health, and the first step is proper indoor humidification.  </a:t>
            </a:r>
          </a:p>
        </p:txBody>
      </p:sp>
      <p:sp>
        <p:nvSpPr>
          <p:cNvPr id="2" name="Rectangle 1">
            <a:extLst>
              <a:ext uri="{FF2B5EF4-FFF2-40B4-BE49-F238E27FC236}">
                <a16:creationId xmlns:a16="http://schemas.microsoft.com/office/drawing/2014/main" id="{D675A5B5-A093-CE46-B613-96FB3E2F1C60}"/>
              </a:ext>
            </a:extLst>
          </p:cNvPr>
          <p:cNvSpPr/>
          <p:nvPr/>
        </p:nvSpPr>
        <p:spPr>
          <a:xfrm>
            <a:off x="1287137" y="1621495"/>
            <a:ext cx="71045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8" name="Rectangle 7">
            <a:extLst>
              <a:ext uri="{FF2B5EF4-FFF2-40B4-BE49-F238E27FC236}">
                <a16:creationId xmlns:a16="http://schemas.microsoft.com/office/drawing/2014/main" id="{CCD50517-C6DE-9C47-8F4D-52C49DA7D770}"/>
              </a:ext>
            </a:extLst>
          </p:cNvPr>
          <p:cNvSpPr/>
          <p:nvPr/>
        </p:nvSpPr>
        <p:spPr>
          <a:xfrm>
            <a:off x="1248978" y="3249148"/>
            <a:ext cx="710451"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2</a:t>
            </a: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10" name="Rectangle 9">
            <a:extLst>
              <a:ext uri="{FF2B5EF4-FFF2-40B4-BE49-F238E27FC236}">
                <a16:creationId xmlns:a16="http://schemas.microsoft.com/office/drawing/2014/main" id="{2F7EDEAA-EC96-3C43-8181-64F46878921A}"/>
              </a:ext>
            </a:extLst>
          </p:cNvPr>
          <p:cNvSpPr/>
          <p:nvPr/>
        </p:nvSpPr>
        <p:spPr>
          <a:xfrm>
            <a:off x="1248977" y="4876801"/>
            <a:ext cx="71045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3.</a:t>
            </a:r>
          </a:p>
        </p:txBody>
      </p:sp>
    </p:spTree>
    <p:extLst>
      <p:ext uri="{BB962C8B-B14F-4D97-AF65-F5344CB8AC3E}">
        <p14:creationId xmlns:p14="http://schemas.microsoft.com/office/powerpoint/2010/main" val="4110870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23FC815-6754-3047-A725-D9DE0DE21374}"/>
              </a:ext>
            </a:extLst>
          </p:cNvPr>
          <p:cNvSpPr/>
          <p:nvPr/>
        </p:nvSpPr>
        <p:spPr>
          <a:xfrm>
            <a:off x="196242" y="3481206"/>
            <a:ext cx="5411244" cy="1078075"/>
          </a:xfrm>
          <a:prstGeom prst="round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i="1" dirty="0">
                <a:solidFill>
                  <a:prstClr val="white"/>
                </a:solidFill>
                <a:latin typeface="Calibri" panose="020F0502020204030204"/>
                <a:cs typeface="Arial" panose="020B0604020202020204" pitchFamily="34" charset="0"/>
              </a:rPr>
              <a:t>Homo </a:t>
            </a:r>
            <a:r>
              <a:rPr lang="en-US" sz="3200" b="1" i="1" dirty="0" err="1">
                <a:solidFill>
                  <a:prstClr val="white"/>
                </a:solidFill>
                <a:latin typeface="Calibri" panose="020F0502020204030204"/>
                <a:cs typeface="Arial" panose="020B0604020202020204" pitchFamily="34" charset="0"/>
              </a:rPr>
              <a:t>Indooris</a:t>
            </a:r>
            <a:endParaRPr lang="en-US" sz="3200" b="1" i="1" dirty="0">
              <a:solidFill>
                <a:prstClr val="white"/>
              </a:solidFill>
              <a:latin typeface="Calibri" panose="020F0502020204030204"/>
              <a:cs typeface="Arial" panose="020B0604020202020204" pitchFamily="34" charset="0"/>
            </a:endParaRPr>
          </a:p>
        </p:txBody>
      </p:sp>
      <p:sp>
        <p:nvSpPr>
          <p:cNvPr id="5" name="Rounded Rectangle 4">
            <a:extLst>
              <a:ext uri="{FF2B5EF4-FFF2-40B4-BE49-F238E27FC236}">
                <a16:creationId xmlns:a16="http://schemas.microsoft.com/office/drawing/2014/main" id="{C483592F-D298-2547-91E8-F674ABB77404}"/>
              </a:ext>
            </a:extLst>
          </p:cNvPr>
          <p:cNvSpPr/>
          <p:nvPr/>
        </p:nvSpPr>
        <p:spPr>
          <a:xfrm>
            <a:off x="196242" y="5163627"/>
            <a:ext cx="5411244" cy="1078075"/>
          </a:xfrm>
          <a:prstGeom prst="round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COVID and Beyond</a:t>
            </a:r>
          </a:p>
        </p:txBody>
      </p:sp>
      <p:sp>
        <p:nvSpPr>
          <p:cNvPr id="13" name="TextBox 12">
            <a:extLst>
              <a:ext uri="{FF2B5EF4-FFF2-40B4-BE49-F238E27FC236}">
                <a16:creationId xmlns:a16="http://schemas.microsoft.com/office/drawing/2014/main" id="{B76DB591-6BBF-8745-8A50-6D358DDFF505}"/>
              </a:ext>
            </a:extLst>
          </p:cNvPr>
          <p:cNvSpPr txBox="1"/>
          <p:nvPr/>
        </p:nvSpPr>
        <p:spPr>
          <a:xfrm>
            <a:off x="5890078" y="3711508"/>
            <a:ext cx="6214389"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t>Studies on indoor humans and microbes</a:t>
            </a:r>
          </a:p>
        </p:txBody>
      </p:sp>
      <p:sp>
        <p:nvSpPr>
          <p:cNvPr id="9" name="Rounded Rectangle 8">
            <a:extLst>
              <a:ext uri="{FF2B5EF4-FFF2-40B4-BE49-F238E27FC236}">
                <a16:creationId xmlns:a16="http://schemas.microsoft.com/office/drawing/2014/main" id="{7841605E-358A-9940-9023-DD349724C8CF}"/>
              </a:ext>
            </a:extLst>
          </p:cNvPr>
          <p:cNvSpPr/>
          <p:nvPr/>
        </p:nvSpPr>
        <p:spPr>
          <a:xfrm>
            <a:off x="222469" y="1832648"/>
            <a:ext cx="5385016" cy="1078075"/>
          </a:xfrm>
          <a:prstGeom prst="roundRect">
            <a:avLst/>
          </a:prstGeom>
          <a:solidFill>
            <a:srgbClr val="108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prstClr val="white"/>
                </a:solidFill>
                <a:latin typeface="Calibri" panose="020F0502020204030204"/>
                <a:cs typeface="Arial" panose="020B0604020202020204" pitchFamily="34" charset="0"/>
              </a:rPr>
              <a:t>My journey to you</a:t>
            </a:r>
          </a:p>
        </p:txBody>
      </p:sp>
      <p:sp>
        <p:nvSpPr>
          <p:cNvPr id="10" name="TextBox 9">
            <a:extLst>
              <a:ext uri="{FF2B5EF4-FFF2-40B4-BE49-F238E27FC236}">
                <a16:creationId xmlns:a16="http://schemas.microsoft.com/office/drawing/2014/main" id="{17D4794E-F0B0-4949-B0D0-F3BB4F910D1C}"/>
              </a:ext>
            </a:extLst>
          </p:cNvPr>
          <p:cNvSpPr txBox="1"/>
          <p:nvPr/>
        </p:nvSpPr>
        <p:spPr>
          <a:xfrm>
            <a:off x="5890078" y="2079297"/>
            <a:ext cx="6301922"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2800" b="0" i="0" u="none" strike="noStrike" kern="1000" cap="none" spc="0" normalizeH="0" baseline="0">
                <a:ln>
                  <a:noFill/>
                </a:ln>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sz="3200" dirty="0"/>
              <a:t>Bridging divides</a:t>
            </a:r>
          </a:p>
        </p:txBody>
      </p:sp>
      <p:sp>
        <p:nvSpPr>
          <p:cNvPr id="11" name="Text Placeholder 2">
            <a:extLst>
              <a:ext uri="{FF2B5EF4-FFF2-40B4-BE49-F238E27FC236}">
                <a16:creationId xmlns:a16="http://schemas.microsoft.com/office/drawing/2014/main" id="{CE42C300-C63B-CB4B-9300-013E0E245265}"/>
              </a:ext>
            </a:extLst>
          </p:cNvPr>
          <p:cNvSpPr>
            <a:spLocks noGrp="1"/>
          </p:cNvSpPr>
          <p:nvPr>
            <p:ph type="body" sz="quarter" idx="10"/>
          </p:nvPr>
        </p:nvSpPr>
        <p:spPr>
          <a:xfrm>
            <a:off x="222469" y="157037"/>
            <a:ext cx="7239000" cy="762000"/>
          </a:xfrm>
        </p:spPr>
        <p:txBody>
          <a:bodyPr/>
          <a:lstStyle/>
          <a:p>
            <a:pPr>
              <a:spcBef>
                <a:spcPct val="0"/>
              </a:spcBef>
            </a:pPr>
            <a:r>
              <a:rPr lang="en-US" dirty="0">
                <a:ea typeface="+mj-ea"/>
                <a:cs typeface="+mj-cs"/>
              </a:rPr>
              <a:t>Presentation Summary</a:t>
            </a:r>
            <a:endParaRPr lang="en-CA" dirty="0">
              <a:ea typeface="+mj-ea"/>
              <a:cs typeface="+mj-cs"/>
            </a:endParaRPr>
          </a:p>
        </p:txBody>
      </p:sp>
      <p:sp>
        <p:nvSpPr>
          <p:cNvPr id="14" name="TextBox 13">
            <a:extLst>
              <a:ext uri="{FF2B5EF4-FFF2-40B4-BE49-F238E27FC236}">
                <a16:creationId xmlns:a16="http://schemas.microsoft.com/office/drawing/2014/main" id="{D9A6C765-8B33-B34C-BEEB-252E542E9CD5}"/>
              </a:ext>
            </a:extLst>
          </p:cNvPr>
          <p:cNvSpPr txBox="1"/>
          <p:nvPr/>
        </p:nvSpPr>
        <p:spPr>
          <a:xfrm>
            <a:off x="5890078" y="5175531"/>
            <a:ext cx="7031166"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
                <a:srgbClr val="0046A3"/>
              </a:buClr>
              <a:buSzTx/>
              <a:buFont typeface="Arial" panose="020B0604020202020204" pitchFamily="34" charset="0"/>
              <a:buNone/>
              <a:tabLst/>
              <a:defRPr kumimoji="0" sz="3200" b="0" i="0" u="none" strike="noStrike" kern="1000" cap="none" spc="0" normalizeH="0" baseline="0">
                <a:ln>
                  <a:noFill/>
                </a:ln>
                <a:effectLst/>
                <a:uLnTx/>
                <a:uFillTx/>
                <a:latin typeface="Calibri" panose="020F0502020204030204"/>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dirty="0">
                <a:sym typeface="Arial"/>
              </a:rPr>
              <a:t>Work like you will save the world, because you can</a:t>
            </a:r>
            <a:endParaRPr lang="en-US" dirty="0"/>
          </a:p>
        </p:txBody>
      </p:sp>
    </p:spTree>
    <p:extLst>
      <p:ext uri="{BB962C8B-B14F-4D97-AF65-F5344CB8AC3E}">
        <p14:creationId xmlns:p14="http://schemas.microsoft.com/office/powerpoint/2010/main" val="3252847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Text Placeholder 2"/>
          <p:cNvSpPr txBox="1">
            <a:spLocks noGrp="1"/>
          </p:cNvSpPr>
          <p:nvPr>
            <p:ph type="body" sz="quarter" idx="1"/>
          </p:nvPr>
        </p:nvSpPr>
        <p:spPr>
          <a:xfrm>
            <a:off x="393735" y="1751320"/>
            <a:ext cx="3731951" cy="270273"/>
          </a:xfrm>
          <a:prstGeom prst="rect">
            <a:avLst/>
          </a:prstGeom>
        </p:spPr>
        <p:txBody>
          <a:bodyPr vert="horz" lIns="91440" tIns="45720" rIns="91440" bIns="45720" rtlCol="0">
            <a:noAutofit/>
          </a:bodyPr>
          <a:lstStyle>
            <a:lvl1pPr defTabSz="704087">
              <a:spcBef>
                <a:spcPts val="700"/>
              </a:spcBef>
              <a:defRPr sz="2000">
                <a:solidFill>
                  <a:srgbClr val="058633"/>
                </a:solidFill>
                <a:latin typeface="Arial"/>
                <a:ea typeface="Arial"/>
                <a:cs typeface="Arial"/>
                <a:sym typeface="Arial"/>
              </a:defRPr>
            </a:lvl1pPr>
          </a:lstStyle>
          <a:p>
            <a:r>
              <a:rPr sz="2400" dirty="0">
                <a:solidFill>
                  <a:srgbClr val="001E36"/>
                </a:solidFill>
              </a:rPr>
              <a:t>Stephanie Taylor, M.D., M. Arch., ASHRAE DL</a:t>
            </a:r>
          </a:p>
        </p:txBody>
      </p:sp>
      <p:sp>
        <p:nvSpPr>
          <p:cNvPr id="561" name="Title 1"/>
          <p:cNvSpPr txBox="1">
            <a:spLocks noGrp="1"/>
          </p:cNvSpPr>
          <p:nvPr>
            <p:ph type="title" idx="4294967295"/>
          </p:nvPr>
        </p:nvSpPr>
        <p:spPr>
          <a:xfrm>
            <a:off x="306650" y="305333"/>
            <a:ext cx="7696200" cy="539750"/>
          </a:xfrm>
          <a:prstGeom prst="rect">
            <a:avLst/>
          </a:prstGeom>
        </p:spPr>
        <p:txBody>
          <a:bodyPr vert="horz" lIns="91440" tIns="45720" rIns="91440" bIns="45720" rtlCol="0" anchor="ctr">
            <a:noAutofit/>
          </a:bodyPr>
          <a:lstStyle>
            <a:lvl1pPr defTabSz="859536">
              <a:defRPr sz="4700"/>
            </a:lvl1pPr>
          </a:lstStyle>
          <a:p>
            <a:r>
              <a:rPr lang="en-US" sz="3600" dirty="0">
                <a:solidFill>
                  <a:schemeClr val="bg1"/>
                </a:solidFill>
                <a:latin typeface="+mn-lt"/>
              </a:rPr>
              <a:t>Thank you!</a:t>
            </a:r>
            <a:endParaRPr sz="3600" dirty="0">
              <a:solidFill>
                <a:schemeClr val="bg1"/>
              </a:solidFill>
              <a:latin typeface="+mn-lt"/>
            </a:endParaRPr>
          </a:p>
        </p:txBody>
      </p:sp>
      <p:sp>
        <p:nvSpPr>
          <p:cNvPr id="562" name="Text Placeholder 2"/>
          <p:cNvSpPr txBox="1"/>
          <p:nvPr/>
        </p:nvSpPr>
        <p:spPr>
          <a:xfrm>
            <a:off x="475098" y="2683860"/>
            <a:ext cx="4086002" cy="1590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685800" hangingPunct="0">
              <a:lnSpc>
                <a:spcPct val="90000"/>
              </a:lnSpc>
              <a:spcBef>
                <a:spcPts val="750"/>
              </a:spcBef>
              <a:defRPr sz="2400">
                <a:solidFill>
                  <a:srgbClr val="404040"/>
                </a:solidFill>
                <a:latin typeface="Arial"/>
                <a:ea typeface="Arial"/>
                <a:cs typeface="Arial"/>
                <a:sym typeface="Arial"/>
              </a:defRPr>
            </a:pPr>
            <a:r>
              <a:rPr sz="2000" kern="0" dirty="0">
                <a:solidFill>
                  <a:srgbClr val="404040"/>
                </a:solidFill>
                <a:latin typeface="Arial"/>
                <a:cs typeface="Arial"/>
                <a:sym typeface="Arial"/>
              </a:rPr>
              <a:t>Harvard Medical School</a:t>
            </a:r>
            <a:r>
              <a:rPr lang="en-US" sz="2000" kern="0" dirty="0">
                <a:solidFill>
                  <a:srgbClr val="404040"/>
                </a:solidFill>
                <a:latin typeface="Arial"/>
                <a:cs typeface="Arial"/>
                <a:sym typeface="Arial"/>
              </a:rPr>
              <a:t>, Primary Care</a:t>
            </a:r>
            <a:br>
              <a:rPr sz="2000" kern="0" dirty="0">
                <a:solidFill>
                  <a:srgbClr val="404040"/>
                </a:solidFill>
                <a:latin typeface="Arial"/>
                <a:cs typeface="Arial"/>
                <a:sym typeface="Arial"/>
              </a:rPr>
            </a:br>
            <a:r>
              <a:rPr sz="2000" kern="0" dirty="0">
                <a:solidFill>
                  <a:srgbClr val="404040"/>
                </a:solidFill>
                <a:latin typeface="Arial"/>
                <a:cs typeface="Arial"/>
                <a:sym typeface="Arial"/>
              </a:rPr>
              <a:t>CEO Taylor Healthcare Consulting</a:t>
            </a:r>
            <a:endParaRPr lang="en-US" sz="2000" kern="0" dirty="0">
              <a:solidFill>
                <a:srgbClr val="404040"/>
              </a:solidFill>
              <a:latin typeface="Arial"/>
              <a:cs typeface="Arial"/>
              <a:sym typeface="Arial"/>
            </a:endParaRPr>
          </a:p>
          <a:p>
            <a:pPr defTabSz="685800" hangingPunct="0">
              <a:lnSpc>
                <a:spcPct val="90000"/>
              </a:lnSpc>
              <a:spcBef>
                <a:spcPts val="750"/>
              </a:spcBef>
              <a:defRPr sz="2400">
                <a:solidFill>
                  <a:srgbClr val="404040"/>
                </a:solidFill>
                <a:latin typeface="Arial"/>
                <a:ea typeface="Arial"/>
                <a:cs typeface="Arial"/>
                <a:sym typeface="Arial"/>
              </a:defRPr>
            </a:pPr>
            <a:r>
              <a:rPr lang="en-US" sz="2000" kern="0" dirty="0">
                <a:solidFill>
                  <a:srgbClr val="404040"/>
                </a:solidFill>
                <a:latin typeface="Arial"/>
                <a:cs typeface="Arial"/>
                <a:sym typeface="Arial"/>
              </a:rPr>
              <a:t>e-mail: </a:t>
            </a:r>
            <a:r>
              <a:rPr lang="en-US" sz="2000" kern="0" dirty="0">
                <a:solidFill>
                  <a:srgbClr val="404040"/>
                </a:solidFill>
                <a:latin typeface="Arial"/>
                <a:cs typeface="Arial"/>
                <a:sym typeface="Arial"/>
                <a:hlinkClick r:id="rId3"/>
              </a:rPr>
              <a:t>MD@taylorcx.com</a:t>
            </a:r>
            <a:endParaRPr lang="en-US" sz="2000" kern="0" dirty="0">
              <a:solidFill>
                <a:srgbClr val="404040"/>
              </a:solidFill>
              <a:latin typeface="Arial"/>
              <a:cs typeface="Arial"/>
              <a:sym typeface="Arial"/>
            </a:endParaRPr>
          </a:p>
          <a:p>
            <a:pPr defTabSz="685800" hangingPunct="0">
              <a:lnSpc>
                <a:spcPct val="90000"/>
              </a:lnSpc>
              <a:spcBef>
                <a:spcPts val="750"/>
              </a:spcBef>
              <a:defRPr sz="2400">
                <a:solidFill>
                  <a:srgbClr val="404040"/>
                </a:solidFill>
                <a:latin typeface="Arial"/>
                <a:ea typeface="Arial"/>
                <a:cs typeface="Arial"/>
                <a:sym typeface="Arial"/>
              </a:defRPr>
            </a:pPr>
            <a:r>
              <a:rPr lang="en-US" sz="2000" kern="0" dirty="0">
                <a:solidFill>
                  <a:srgbClr val="404040"/>
                </a:solidFill>
                <a:latin typeface="Arial"/>
                <a:cs typeface="Arial"/>
                <a:sym typeface="Arial"/>
              </a:rPr>
              <a:t>phone: (860) 501-8950</a:t>
            </a:r>
            <a:endParaRPr sz="2000" kern="0" dirty="0">
              <a:solidFill>
                <a:srgbClr val="404040"/>
              </a:solidFill>
              <a:latin typeface="Arial"/>
              <a:cs typeface="Arial"/>
              <a:sym typeface="Arial"/>
            </a:endParaRPr>
          </a:p>
        </p:txBody>
      </p:sp>
      <p:sp>
        <p:nvSpPr>
          <p:cNvPr id="9" name="Text Placeholder 2">
            <a:extLst>
              <a:ext uri="{FF2B5EF4-FFF2-40B4-BE49-F238E27FC236}">
                <a16:creationId xmlns:a16="http://schemas.microsoft.com/office/drawing/2014/main" id="{8C370240-4A59-814C-8288-B773BDDC0C3D}"/>
              </a:ext>
            </a:extLst>
          </p:cNvPr>
          <p:cNvSpPr txBox="1">
            <a:spLocks/>
          </p:cNvSpPr>
          <p:nvPr/>
        </p:nvSpPr>
        <p:spPr>
          <a:xfrm>
            <a:off x="3523257" y="5450549"/>
            <a:ext cx="2075687" cy="270273"/>
          </a:xfrm>
          <a:prstGeom prst="rect">
            <a:avLst/>
          </a:prstGeom>
        </p:spPr>
        <p:txBody>
          <a:bodyPr vert="horz" lIns="91440" tIns="45720" rIns="91440" bIns="45720" rtlCol="0">
            <a:noAutofit/>
          </a:bodyPr>
          <a:lstStyle>
            <a:lvl1pPr marL="0" indent="0" algn="l" defTabSz="704087" rtl="0" eaLnBrk="1" latinLnBrk="0" hangingPunct="1">
              <a:lnSpc>
                <a:spcPct val="90000"/>
              </a:lnSpc>
              <a:spcBef>
                <a:spcPts val="700"/>
              </a:spcBef>
              <a:buSzTx/>
              <a:buFontTx/>
              <a:buNone/>
              <a:defRPr sz="2000" b="1" kern="1200">
                <a:solidFill>
                  <a:srgbClr val="058633"/>
                </a:solidFill>
                <a:latin typeface="Arial"/>
                <a:ea typeface="Arial"/>
                <a:cs typeface="Arial"/>
                <a:sym typeface="Arial"/>
              </a:defRPr>
            </a:lvl1pPr>
            <a:lvl2pPr marL="459317" indent="-261672" algn="l" defTabSz="914400" rtl="0" eaLnBrk="1" latinLnBrk="0" hangingPunct="1">
              <a:lnSpc>
                <a:spcPct val="90000"/>
              </a:lnSpc>
              <a:spcBef>
                <a:spcPts val="500"/>
              </a:spcBef>
              <a:buFontTx/>
              <a:buChar char="•"/>
              <a:defRPr sz="1725" b="1" kern="1200">
                <a:solidFill>
                  <a:schemeClr val="tx1"/>
                </a:solidFill>
                <a:latin typeface="+mn-lt"/>
                <a:ea typeface="+mn-ea"/>
                <a:cs typeface="+mn-cs"/>
              </a:defRPr>
            </a:lvl2pPr>
            <a:lvl3pPr marL="698525" indent="-296093" algn="l" defTabSz="914400" rtl="0" eaLnBrk="1" latinLnBrk="0" hangingPunct="1">
              <a:lnSpc>
                <a:spcPct val="90000"/>
              </a:lnSpc>
              <a:spcBef>
                <a:spcPts val="500"/>
              </a:spcBef>
              <a:buFontTx/>
              <a:buChar char="•"/>
              <a:defRPr sz="1725" b="1" kern="1200">
                <a:solidFill>
                  <a:schemeClr val="tx1"/>
                </a:solidFill>
                <a:latin typeface="+mn-lt"/>
                <a:ea typeface="+mn-ea"/>
                <a:cs typeface="+mn-cs"/>
              </a:defRPr>
            </a:lvl3pPr>
            <a:lvl4pPr marL="933109" indent="-324700" algn="l" defTabSz="914400" rtl="0" eaLnBrk="1" latinLnBrk="0" hangingPunct="1">
              <a:lnSpc>
                <a:spcPct val="90000"/>
              </a:lnSpc>
              <a:spcBef>
                <a:spcPts val="500"/>
              </a:spcBef>
              <a:buFontTx/>
              <a:buChar char="•"/>
              <a:defRPr sz="1725" b="1" kern="1200">
                <a:solidFill>
                  <a:schemeClr val="tx1"/>
                </a:solidFill>
                <a:latin typeface="+mn-lt"/>
                <a:ea typeface="+mn-ea"/>
                <a:cs typeface="+mn-cs"/>
              </a:defRPr>
            </a:lvl4pPr>
            <a:lvl5pPr marL="1198562" indent="-392508" algn="l" defTabSz="914400" rtl="0" eaLnBrk="1" latinLnBrk="0" hangingPunct="1">
              <a:lnSpc>
                <a:spcPct val="90000"/>
              </a:lnSpc>
              <a:spcBef>
                <a:spcPts val="500"/>
              </a:spcBef>
              <a:buFontTx/>
              <a:buChar char="•"/>
              <a:defRPr sz="1725"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800" dirty="0">
                <a:solidFill>
                  <a:srgbClr val="001E36"/>
                </a:solidFill>
              </a:rPr>
              <a:t>and Luigi!</a:t>
            </a:r>
          </a:p>
        </p:txBody>
      </p:sp>
      <p:pic>
        <p:nvPicPr>
          <p:cNvPr id="3" name="Picture 2" descr="A person and a dog sitting on a table&#10;&#10;Description automatically generated">
            <a:extLst>
              <a:ext uri="{FF2B5EF4-FFF2-40B4-BE49-F238E27FC236}">
                <a16:creationId xmlns:a16="http://schemas.microsoft.com/office/drawing/2014/main" id="{DE240D43-4FB8-7449-BC77-EB27ACBBF7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8286" y="1481047"/>
            <a:ext cx="6099675" cy="4820899"/>
          </a:xfrm>
          <a:prstGeom prst="rect">
            <a:avLst/>
          </a:prstGeom>
        </p:spPr>
      </p:pic>
    </p:spTree>
    <p:extLst>
      <p:ext uri="{BB962C8B-B14F-4D97-AF65-F5344CB8AC3E}">
        <p14:creationId xmlns:p14="http://schemas.microsoft.com/office/powerpoint/2010/main" val="225701195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EA5F93-563D-5A4D-8D3E-FF94EAD72781}"/>
              </a:ext>
            </a:extLst>
          </p:cNvPr>
          <p:cNvSpPr>
            <a:spLocks noGrp="1"/>
          </p:cNvSpPr>
          <p:nvPr>
            <p:ph type="title"/>
          </p:nvPr>
        </p:nvSpPr>
        <p:spPr>
          <a:xfrm>
            <a:off x="389952" y="-124963"/>
            <a:ext cx="7886700" cy="1325563"/>
          </a:xfrm>
        </p:spPr>
        <p:txBody>
          <a:bodyPr>
            <a:normAutofit/>
          </a:bodyPr>
          <a:lstStyle/>
          <a:p>
            <a:r>
              <a:rPr lang="en-US" sz="3600" dirty="0">
                <a:solidFill>
                  <a:schemeClr val="bg1"/>
                </a:solidFill>
                <a:latin typeface="+mn-lt"/>
              </a:rPr>
              <a:t>Partial Bibliography</a:t>
            </a:r>
          </a:p>
        </p:txBody>
      </p:sp>
      <p:sp>
        <p:nvSpPr>
          <p:cNvPr id="5" name="Rectangle 1">
            <a:extLst>
              <a:ext uri="{FF2B5EF4-FFF2-40B4-BE49-F238E27FC236}">
                <a16:creationId xmlns:a16="http://schemas.microsoft.com/office/drawing/2014/main" id="{B333C7C2-63B2-C949-A19D-ABE1A7DB9414}"/>
              </a:ext>
            </a:extLst>
          </p:cNvPr>
          <p:cNvSpPr txBox="1"/>
          <p:nvPr/>
        </p:nvSpPr>
        <p:spPr>
          <a:xfrm>
            <a:off x="259492" y="1200600"/>
            <a:ext cx="11714205" cy="38549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68580" tIns="34290" rIns="68580" bIns="34290" rtlCol="0">
            <a:noAutofit/>
          </a:bodyPr>
          <a:lstStyle>
            <a:lvl1pPr marL="187452" indent="-187452" defTabSz="749808">
              <a:lnSpc>
                <a:spcPct val="81000"/>
              </a:lnSpc>
              <a:spcBef>
                <a:spcPts val="600"/>
              </a:spcBef>
              <a:buFont typeface="Arial" panose="020B0604020202020204" pitchFamily="34" charset="0"/>
              <a:buChar char="•"/>
              <a:defRPr b="1">
                <a:solidFill>
                  <a:schemeClr val="tx1">
                    <a:lumMod val="75000"/>
                    <a:lumOff val="25000"/>
                  </a:schemeClr>
                </a:solidFill>
                <a:latin typeface="Arial"/>
                <a:ea typeface="Arial"/>
                <a:cs typeface="Arial"/>
              </a:defRPr>
            </a:lvl1pPr>
            <a:lvl2pPr marL="685800" indent="-228600">
              <a:lnSpc>
                <a:spcPct val="90000"/>
              </a:lnSpc>
              <a:spcBef>
                <a:spcPts val="500"/>
              </a:spcBef>
              <a:buFont typeface="Arial" panose="020B0604020202020204" pitchFamily="34" charset="0"/>
              <a:buChar char="•"/>
              <a:defRPr sz="2400">
                <a:solidFill>
                  <a:schemeClr val="tx1">
                    <a:lumMod val="75000"/>
                    <a:lumOff val="25000"/>
                  </a:schemeClr>
                </a:solidFill>
              </a:defRPr>
            </a:lvl2pPr>
            <a:lvl3pPr marL="1143000" indent="-228600">
              <a:lnSpc>
                <a:spcPct val="90000"/>
              </a:lnSpc>
              <a:spcBef>
                <a:spcPts val="500"/>
              </a:spcBef>
              <a:buFont typeface="Arial" panose="020B0604020202020204" pitchFamily="34" charset="0"/>
              <a:buChar char="•"/>
              <a:defRPr sz="2000">
                <a:solidFill>
                  <a:schemeClr val="tx1">
                    <a:lumMod val="75000"/>
                    <a:lumOff val="25000"/>
                  </a:schemeClr>
                </a:solidFill>
              </a:defRPr>
            </a:lvl3pPr>
            <a:lvl4pPr marL="1600200" indent="-228600">
              <a:lnSpc>
                <a:spcPct val="90000"/>
              </a:lnSpc>
              <a:spcBef>
                <a:spcPts val="500"/>
              </a:spcBef>
              <a:buFont typeface="Arial" panose="020B0604020202020204" pitchFamily="34" charset="0"/>
              <a:buChar char="•"/>
              <a:defRPr>
                <a:solidFill>
                  <a:schemeClr val="tx1">
                    <a:lumMod val="75000"/>
                    <a:lumOff val="25000"/>
                  </a:schemeClr>
                </a:solidFill>
              </a:defRPr>
            </a:lvl4pPr>
            <a:lvl5pPr marL="2057400" indent="-228600">
              <a:lnSpc>
                <a:spcPct val="90000"/>
              </a:lnSpc>
              <a:spcBef>
                <a:spcPts val="500"/>
              </a:spcBef>
              <a:buFont typeface="Arial" panose="020B0604020202020204" pitchFamily="34" charset="0"/>
              <a:buChar char="•"/>
              <a:defRPr>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sz="1600" b="0" dirty="0">
                <a:solidFill>
                  <a:schemeClr val="tx1"/>
                </a:solidFill>
                <a:sym typeface="Times New Roman"/>
              </a:rPr>
              <a:t>Gibbons SM. 2016, The built environment is a microbial wasteland, </a:t>
            </a:r>
            <a:r>
              <a:rPr sz="1600" b="0" dirty="0" err="1">
                <a:solidFill>
                  <a:schemeClr val="tx1"/>
                </a:solidFill>
                <a:sym typeface="Times New Roman"/>
              </a:rPr>
              <a:t>mSystems</a:t>
            </a:r>
            <a:r>
              <a:rPr sz="1600" b="0" dirty="0">
                <a:solidFill>
                  <a:schemeClr val="tx1"/>
                </a:solidFill>
                <a:sym typeface="Times New Roman"/>
              </a:rPr>
              <a:t> 1(2):e00033-16. d</a:t>
            </a:r>
            <a:endParaRPr sz="1600" b="0" dirty="0">
              <a:solidFill>
                <a:schemeClr val="tx1"/>
              </a:solidFill>
              <a:sym typeface="Gill Sans MT"/>
            </a:endParaRPr>
          </a:p>
          <a:p>
            <a:r>
              <a:rPr sz="1600" b="0" dirty="0" err="1">
                <a:solidFill>
                  <a:schemeClr val="tx1"/>
                </a:solidFill>
                <a:sym typeface="Times New Roman"/>
              </a:rPr>
              <a:t>Kembel</a:t>
            </a:r>
            <a:r>
              <a:rPr sz="1600" b="0" dirty="0">
                <a:solidFill>
                  <a:schemeClr val="tx1"/>
                </a:solidFill>
                <a:sym typeface="Times New Roman"/>
              </a:rPr>
              <a:t> SW, 2012, Architectural design influences the diversity and structure of the built environment microbiome, The ISME Journal (2012) 6, 1469–1479</a:t>
            </a:r>
            <a:endParaRPr sz="1600" b="0" dirty="0">
              <a:solidFill>
                <a:schemeClr val="tx1"/>
              </a:solidFill>
              <a:sym typeface="Gill Sans MT"/>
            </a:endParaRPr>
          </a:p>
          <a:p>
            <a:r>
              <a:rPr sz="1600" b="0" dirty="0">
                <a:solidFill>
                  <a:schemeClr val="tx1"/>
                </a:solidFill>
                <a:sym typeface="Times New Roman"/>
              </a:rPr>
              <a:t>Stone W  et al, 2016, Microbes at Surface-Air Interfaces: The Metabolic Harnessing of Relative Humidity, Surface Hygroscopicity, and Oligotrophy for Resilience, frontiers in Microbiology 7:1563. </a:t>
            </a:r>
            <a:r>
              <a:rPr sz="1600" b="0" dirty="0" err="1">
                <a:solidFill>
                  <a:schemeClr val="tx1"/>
                </a:solidFill>
                <a:sym typeface="Times New Roman"/>
              </a:rPr>
              <a:t>doi</a:t>
            </a:r>
            <a:r>
              <a:rPr sz="1600" b="0" dirty="0">
                <a:solidFill>
                  <a:schemeClr val="tx1"/>
                </a:solidFill>
                <a:sym typeface="Times New Roman"/>
              </a:rPr>
              <a:t>: 10.3389/fmicb.2016.01563</a:t>
            </a:r>
            <a:endParaRPr sz="1600" b="0" dirty="0">
              <a:solidFill>
                <a:schemeClr val="tx1"/>
              </a:solidFill>
              <a:sym typeface="Gill Sans MT"/>
            </a:endParaRPr>
          </a:p>
          <a:p>
            <a:r>
              <a:rPr sz="1600" b="0" dirty="0" err="1">
                <a:solidFill>
                  <a:schemeClr val="tx1"/>
                </a:solidFill>
                <a:sym typeface="Times New Roman"/>
              </a:rPr>
              <a:t>Ebinesh</a:t>
            </a:r>
            <a:r>
              <a:rPr sz="1600" b="0" dirty="0">
                <a:solidFill>
                  <a:schemeClr val="tx1"/>
                </a:solidFill>
                <a:sym typeface="Times New Roman"/>
              </a:rPr>
              <a:t> A, 2017, Conspiracy of domestic microenvironment, bacterial stress response and directed mutagenesis towards antimicrobial resistance: Lessons for health care. J Infectious Disease Med Microbiol. 2017;1(1):1-3.</a:t>
            </a:r>
            <a:endParaRPr lang="en-US" sz="1600" b="0" dirty="0">
              <a:solidFill>
                <a:schemeClr val="tx1"/>
              </a:solidFill>
              <a:sym typeface="Gill Sans MT"/>
            </a:endParaRPr>
          </a:p>
          <a:p>
            <a:r>
              <a:rPr sz="1600" b="0" dirty="0">
                <a:solidFill>
                  <a:schemeClr val="tx1"/>
                </a:solidFill>
                <a:sym typeface="Times New Roman"/>
              </a:rPr>
              <a:t>Helsinki alert of biodiversity and health, Annals of Medicine, 2015</a:t>
            </a:r>
            <a:endParaRPr sz="1600" b="0" dirty="0">
              <a:solidFill>
                <a:schemeClr val="tx1"/>
              </a:solidFill>
              <a:sym typeface="Gill Sans MT"/>
            </a:endParaRPr>
          </a:p>
          <a:p>
            <a:r>
              <a:rPr sz="1600" b="0" dirty="0">
                <a:solidFill>
                  <a:schemeClr val="tx1"/>
                </a:solidFill>
                <a:sym typeface="Times New Roman"/>
              </a:rPr>
              <a:t>Vandegrift R et al, 2017, Cleanliness in context: reconciling hygiene with a modern microbial perspective, Microbiome (2017) 5:76</a:t>
            </a:r>
            <a:endParaRPr sz="1600" b="0" dirty="0">
              <a:solidFill>
                <a:schemeClr val="tx1"/>
              </a:solidFill>
              <a:sym typeface="Gill Sans MT"/>
            </a:endParaRPr>
          </a:p>
          <a:p>
            <a:r>
              <a:rPr sz="1600" b="0" dirty="0">
                <a:solidFill>
                  <a:schemeClr val="tx1"/>
                </a:solidFill>
                <a:sym typeface="Times New Roman"/>
              </a:rPr>
              <a:t>Chopra A, Lineweaver, 2016, The Case for a Gaian Bottleneck: The Biology of Habitability, ASTROBIOLOGY, Volume 16, Number 1, 2016</a:t>
            </a:r>
            <a:endParaRPr sz="1600" b="0" dirty="0">
              <a:solidFill>
                <a:schemeClr val="tx1"/>
              </a:solidFill>
              <a:sym typeface="Gill Sans MT"/>
            </a:endParaRPr>
          </a:p>
          <a:p>
            <a:r>
              <a:rPr sz="1600" b="0" dirty="0" err="1">
                <a:solidFill>
                  <a:schemeClr val="tx1"/>
                </a:solidFill>
                <a:sym typeface="Times New Roman"/>
              </a:rPr>
              <a:t>Goffau</a:t>
            </a:r>
            <a:r>
              <a:rPr sz="1600" b="0" dirty="0">
                <a:solidFill>
                  <a:schemeClr val="tx1"/>
                </a:solidFill>
                <a:sym typeface="Times New Roman"/>
              </a:rPr>
              <a:t> MC et al, 2009, Bacterial pleomorphism and competition in a relative humidity gradient, Environmental Microbiology (2009) 11(4), 809–822</a:t>
            </a:r>
            <a:endParaRPr sz="1600" b="0" dirty="0">
              <a:solidFill>
                <a:schemeClr val="tx1"/>
              </a:solidFill>
              <a:sym typeface="Gill Sans MT"/>
            </a:endParaRPr>
          </a:p>
          <a:p>
            <a:r>
              <a:rPr sz="1600" b="0" dirty="0">
                <a:solidFill>
                  <a:schemeClr val="tx1"/>
                </a:solidFill>
                <a:sym typeface="Times New Roman"/>
              </a:rPr>
              <a:t>Kramer A et al, 2006, How long do nosocomial pathogens persist on inanimate surfaces, a systematic review, BMC Infectious Diseases 2006, 6:130</a:t>
            </a:r>
            <a:endParaRPr lang="en-US" sz="1600" b="0" dirty="0">
              <a:solidFill>
                <a:schemeClr val="tx1"/>
              </a:solidFill>
              <a:sym typeface="Times New Roman"/>
            </a:endParaRPr>
          </a:p>
          <a:p>
            <a:pPr marL="140589" indent="-140589" defTabSz="562356">
              <a:spcBef>
                <a:spcPts val="450"/>
              </a:spcBef>
              <a:defRPr sz="1400">
                <a:latin typeface="Arial"/>
                <a:ea typeface="Arial"/>
                <a:cs typeface="Arial"/>
                <a:sym typeface="Arial"/>
              </a:defRPr>
            </a:pPr>
            <a:r>
              <a:rPr lang="en-US" sz="1600" b="0" dirty="0" err="1">
                <a:solidFill>
                  <a:schemeClr val="tx1"/>
                </a:solidFill>
              </a:rPr>
              <a:t>Noti</a:t>
            </a:r>
            <a:r>
              <a:rPr lang="en-US" sz="1600" b="0" dirty="0">
                <a:solidFill>
                  <a:schemeClr val="tx1"/>
                </a:solidFill>
              </a:rPr>
              <a:t> JD et al. 2013. Higher Humidity Leads to Loss of Infectious Virus from Simulated Coughs</a:t>
            </a:r>
            <a:r>
              <a:rPr lang="en-US" sz="1600" b="0" i="1" dirty="0">
                <a:solidFill>
                  <a:schemeClr val="tx1"/>
                </a:solidFill>
              </a:rPr>
              <a:t>. </a:t>
            </a:r>
            <a:r>
              <a:rPr lang="en-US" sz="1600" b="0" dirty="0">
                <a:solidFill>
                  <a:schemeClr val="tx1"/>
                </a:solidFill>
              </a:rPr>
              <a:t>University of Illinois.</a:t>
            </a:r>
          </a:p>
          <a:p>
            <a:pPr marL="140589" indent="-140589" defTabSz="562356">
              <a:spcBef>
                <a:spcPts val="450"/>
              </a:spcBef>
              <a:defRPr sz="1400">
                <a:latin typeface="Arial"/>
                <a:ea typeface="Arial"/>
                <a:cs typeface="Arial"/>
                <a:sym typeface="Arial"/>
              </a:defRPr>
            </a:pPr>
            <a:r>
              <a:rPr lang="en-US" sz="1600" b="0" dirty="0">
                <a:solidFill>
                  <a:schemeClr val="tx1"/>
                </a:solidFill>
              </a:rPr>
              <a:t>Tropical Medicine &amp; International Health. 2008., Volume 13, Issue 12, pages 1543-1552, 6 Oct.</a:t>
            </a:r>
          </a:p>
          <a:p>
            <a:pPr marL="140589" indent="-140589" defTabSz="562356">
              <a:spcBef>
                <a:spcPts val="450"/>
              </a:spcBef>
              <a:defRPr sz="1400">
                <a:latin typeface="Arial"/>
                <a:ea typeface="Arial"/>
                <a:cs typeface="Arial"/>
                <a:sym typeface="Arial"/>
              </a:defRPr>
            </a:pPr>
            <a:r>
              <a:rPr lang="en-US" sz="1600" b="0" dirty="0">
                <a:solidFill>
                  <a:schemeClr val="tx1"/>
                </a:solidFill>
              </a:rPr>
              <a:t>Sterling EM et al. 1985. Criteria for Human Exposure to Humidity in Occupied Buildings. ASHRAE Transactions. Vol. 91. Part 1.</a:t>
            </a:r>
          </a:p>
          <a:p>
            <a:pPr marL="140589" indent="-140589" defTabSz="562356">
              <a:spcBef>
                <a:spcPts val="450"/>
              </a:spcBef>
              <a:defRPr sz="1400">
                <a:latin typeface="Arial"/>
                <a:ea typeface="Arial"/>
                <a:cs typeface="Arial"/>
                <a:sym typeface="Arial"/>
              </a:defRPr>
            </a:pPr>
            <a:r>
              <a:rPr lang="en-US" sz="1600" b="0" dirty="0" err="1">
                <a:solidFill>
                  <a:schemeClr val="tx1"/>
                </a:solidFill>
              </a:rPr>
              <a:t>Fuchsman</a:t>
            </a:r>
            <a:r>
              <a:rPr lang="en-US" sz="1600" b="0" dirty="0">
                <a:solidFill>
                  <a:schemeClr val="tx1"/>
                </a:solidFill>
              </a:rPr>
              <a:t> et al. 2017. Effect of the environment on horizontal gene transfer between bacteria and archaea . </a:t>
            </a:r>
            <a:r>
              <a:rPr lang="en-US" sz="1600" b="0" dirty="0" err="1">
                <a:solidFill>
                  <a:schemeClr val="tx1"/>
                </a:solidFill>
              </a:rPr>
              <a:t>PeerJ</a:t>
            </a:r>
            <a:r>
              <a:rPr lang="en-US" sz="1600" b="0" dirty="0">
                <a:solidFill>
                  <a:schemeClr val="tx1"/>
                </a:solidFill>
              </a:rPr>
              <a:t> 5:e3865; DOI 10.7717/peerj.3865. </a:t>
            </a:r>
          </a:p>
          <a:p>
            <a:pPr marL="140589" indent="-140589" defTabSz="562356">
              <a:spcBef>
                <a:spcPts val="450"/>
              </a:spcBef>
              <a:defRPr sz="1400">
                <a:latin typeface="Arial"/>
                <a:ea typeface="Arial"/>
                <a:cs typeface="Arial"/>
                <a:sym typeface="Arial"/>
              </a:defRPr>
            </a:pPr>
            <a:r>
              <a:rPr lang="en-US" sz="1600" b="0" dirty="0">
                <a:solidFill>
                  <a:schemeClr val="tx1"/>
                </a:solidFill>
              </a:rPr>
              <a:t>Donovan TL et al. 2008. Employee absenteeism based on occupational health visits in an urban tertiary care Canadian hospital. Public Health Nursing 25(6), 565-575. </a:t>
            </a:r>
          </a:p>
          <a:p>
            <a:endParaRPr sz="1400" b="0" dirty="0">
              <a:solidFill>
                <a:schemeClr val="tx1"/>
              </a:solidFill>
              <a:sym typeface="Times New Roman"/>
            </a:endParaRPr>
          </a:p>
        </p:txBody>
      </p:sp>
    </p:spTree>
    <p:extLst>
      <p:ext uri="{BB962C8B-B14F-4D97-AF65-F5344CB8AC3E}">
        <p14:creationId xmlns:p14="http://schemas.microsoft.com/office/powerpoint/2010/main" val="242459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8FCC358-E1F8-3943-AD5D-AF1A14E3906D}"/>
              </a:ext>
            </a:extLst>
          </p:cNvPr>
          <p:cNvSpPr txBox="1"/>
          <p:nvPr/>
        </p:nvSpPr>
        <p:spPr>
          <a:xfrm>
            <a:off x="7678390" y="1143434"/>
            <a:ext cx="5051958" cy="1054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3200" dirty="0" err="1">
                <a:solidFill>
                  <a:srgbClr val="000000"/>
                </a:solidFill>
                <a:cs typeface="Arial" panose="020B0604020202020204" pitchFamily="34" charset="0"/>
                <a:sym typeface="Calibri"/>
              </a:rPr>
              <a:t>Wewack</a:t>
            </a:r>
            <a:r>
              <a:rPr lang="en-US" sz="3200" dirty="0">
                <a:solidFill>
                  <a:srgbClr val="000000"/>
                </a:solidFill>
                <a:cs typeface="Arial" panose="020B0604020202020204" pitchFamily="34" charset="0"/>
                <a:sym typeface="Calibri"/>
              </a:rPr>
              <a:t> General Hospital, Papua New Guinea 1983</a:t>
            </a:r>
          </a:p>
        </p:txBody>
      </p:sp>
      <p:pic>
        <p:nvPicPr>
          <p:cNvPr id="13" name="Picture 12">
            <a:extLst>
              <a:ext uri="{FF2B5EF4-FFF2-40B4-BE49-F238E27FC236}">
                <a16:creationId xmlns:a16="http://schemas.microsoft.com/office/drawing/2014/main" id="{731C5941-CAE0-5E42-BA16-58AC741D36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0800" y="2187339"/>
            <a:ext cx="5951006" cy="4868470"/>
          </a:xfrm>
          <a:prstGeom prst="rect">
            <a:avLst/>
          </a:prstGeom>
        </p:spPr>
      </p:pic>
      <p:pic>
        <p:nvPicPr>
          <p:cNvPr id="9" name="Picture 8">
            <a:extLst>
              <a:ext uri="{FF2B5EF4-FFF2-40B4-BE49-F238E27FC236}">
                <a16:creationId xmlns:a16="http://schemas.microsoft.com/office/drawing/2014/main" id="{F4C78695-3668-934E-B07B-71DCA675CE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1330" y="2011725"/>
            <a:ext cx="3794821" cy="4048598"/>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pic>
      <p:sp>
        <p:nvSpPr>
          <p:cNvPr id="10" name="Text Placeholder 1">
            <a:extLst>
              <a:ext uri="{FF2B5EF4-FFF2-40B4-BE49-F238E27FC236}">
                <a16:creationId xmlns:a16="http://schemas.microsoft.com/office/drawing/2014/main" id="{7806331D-4F63-E645-88A0-02B9A3CEEEA8}"/>
              </a:ext>
            </a:extLst>
          </p:cNvPr>
          <p:cNvSpPr txBox="1">
            <a:spLocks/>
          </p:cNvSpPr>
          <p:nvPr/>
        </p:nvSpPr>
        <p:spPr>
          <a:xfrm>
            <a:off x="328959" y="265691"/>
            <a:ext cx="10994570" cy="571500"/>
          </a:xfrm>
          <a:prstGeom prst="rect">
            <a:avLst/>
          </a:prstGeom>
        </p:spPr>
        <p:txBody>
          <a:bodyPr/>
          <a:lstStyle>
            <a:defPPr>
              <a:defRPr lang="en-US"/>
            </a:defPPr>
            <a:lvl1pPr defTabSz="914400">
              <a:lnSpc>
                <a:spcPct val="90000"/>
              </a:lnSpc>
              <a:spcBef>
                <a:spcPct val="0"/>
              </a:spcBef>
              <a:buNone/>
              <a:defRPr sz="4000">
                <a:solidFill>
                  <a:schemeClr val="bg1"/>
                </a:solidFill>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600" dirty="0"/>
              <a:t>Non-hygienic hospital conditions, yet few infections</a:t>
            </a:r>
          </a:p>
        </p:txBody>
      </p:sp>
      <p:pic>
        <p:nvPicPr>
          <p:cNvPr id="8" name="Picture 7">
            <a:extLst>
              <a:ext uri="{FF2B5EF4-FFF2-40B4-BE49-F238E27FC236}">
                <a16:creationId xmlns:a16="http://schemas.microsoft.com/office/drawing/2014/main" id="{5535C58A-9CF8-E242-841F-00762C2AB4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704" y="1239296"/>
            <a:ext cx="3525859" cy="2516571"/>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pic>
    </p:spTree>
    <p:extLst>
      <p:ext uri="{BB962C8B-B14F-4D97-AF65-F5344CB8AC3E}">
        <p14:creationId xmlns:p14="http://schemas.microsoft.com/office/powerpoint/2010/main" val="149518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621620D-8B36-8143-A3DE-2A2D6CA57F37}"/>
              </a:ext>
            </a:extLst>
          </p:cNvPr>
          <p:cNvSpPr txBox="1"/>
          <p:nvPr/>
        </p:nvSpPr>
        <p:spPr>
          <a:xfrm>
            <a:off x="7103764" y="4001446"/>
            <a:ext cx="2246851" cy="530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defRPr/>
            </a:pPr>
            <a:r>
              <a:rPr lang="en-US" sz="1500" b="1" kern="0" dirty="0">
                <a:solidFill>
                  <a:srgbClr val="FFFFFF"/>
                </a:solidFill>
                <a:latin typeface="Arial" panose="020B0604020202020204" pitchFamily="34" charset="0"/>
                <a:cs typeface="Arial" panose="020B0604020202020204" pitchFamily="34" charset="0"/>
                <a:sym typeface="Helvetica"/>
              </a:rPr>
              <a:t>ADVERSE EVENTS = 393</a:t>
            </a:r>
          </a:p>
        </p:txBody>
      </p:sp>
      <p:sp>
        <p:nvSpPr>
          <p:cNvPr id="16" name="Text Placeholder 1">
            <a:extLst>
              <a:ext uri="{FF2B5EF4-FFF2-40B4-BE49-F238E27FC236}">
                <a16:creationId xmlns:a16="http://schemas.microsoft.com/office/drawing/2014/main" id="{4941400E-FCFB-DE4D-B6BD-1C74F1C3ABD1}"/>
              </a:ext>
            </a:extLst>
          </p:cNvPr>
          <p:cNvSpPr txBox="1">
            <a:spLocks/>
          </p:cNvSpPr>
          <p:nvPr/>
        </p:nvSpPr>
        <p:spPr>
          <a:xfrm>
            <a:off x="601368" y="0"/>
            <a:ext cx="10989264" cy="820512"/>
          </a:xfrm>
          <a:prstGeom prst="rect">
            <a:avLst/>
          </a:prstGeom>
        </p:spPr>
        <p:txBody>
          <a:bodyPr/>
          <a:lstStyle>
            <a:defPPr>
              <a:defRPr lang="en-US"/>
            </a:defPPr>
            <a:lvl1pPr defTabSz="914400">
              <a:lnSpc>
                <a:spcPct val="90000"/>
              </a:lnSpc>
              <a:spcBef>
                <a:spcPct val="0"/>
              </a:spcBef>
              <a:buNone/>
              <a:defRPr sz="3600">
                <a:solidFill>
                  <a:schemeClr val="bg1"/>
                </a:solidFill>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Yet, in N. America 1,700,000 patients/year get an infection from their hospitalization  (HAI)</a:t>
            </a:r>
          </a:p>
        </p:txBody>
      </p:sp>
      <p:pic>
        <p:nvPicPr>
          <p:cNvPr id="11" name="Picture 10">
            <a:extLst>
              <a:ext uri="{FF2B5EF4-FFF2-40B4-BE49-F238E27FC236}">
                <a16:creationId xmlns:a16="http://schemas.microsoft.com/office/drawing/2014/main" id="{9C307FDC-F4DA-B643-B7C4-121B9DE2464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t="3402"/>
          <a:stretch/>
        </p:blipFill>
        <p:spPr>
          <a:xfrm>
            <a:off x="480037" y="1394479"/>
            <a:ext cx="2246851" cy="5270208"/>
          </a:xfrm>
          <a:prstGeom prst="rect">
            <a:avLst/>
          </a:prstGeom>
        </p:spPr>
      </p:pic>
      <p:pic>
        <p:nvPicPr>
          <p:cNvPr id="12" name="Picture 11">
            <a:extLst>
              <a:ext uri="{FF2B5EF4-FFF2-40B4-BE49-F238E27FC236}">
                <a16:creationId xmlns:a16="http://schemas.microsoft.com/office/drawing/2014/main" id="{8628C2F1-154F-7F48-98B8-C34E8E93AB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08000" y="1928327"/>
            <a:ext cx="4530333" cy="3001345"/>
          </a:xfrm>
          <a:prstGeom prst="rect">
            <a:avLst/>
          </a:prstGeom>
        </p:spPr>
      </p:pic>
      <p:grpSp>
        <p:nvGrpSpPr>
          <p:cNvPr id="260" name="Group 259">
            <a:extLst>
              <a:ext uri="{FF2B5EF4-FFF2-40B4-BE49-F238E27FC236}">
                <a16:creationId xmlns:a16="http://schemas.microsoft.com/office/drawing/2014/main" id="{2AE90E5C-0DAD-FE4F-BE54-157E0E3060EE}"/>
              </a:ext>
            </a:extLst>
          </p:cNvPr>
          <p:cNvGrpSpPr/>
          <p:nvPr/>
        </p:nvGrpSpPr>
        <p:grpSpPr>
          <a:xfrm>
            <a:off x="21405" y="1245070"/>
            <a:ext cx="8655485" cy="5512751"/>
            <a:chOff x="628556" y="6149000"/>
            <a:chExt cx="17932417" cy="10638199"/>
          </a:xfrm>
        </p:grpSpPr>
        <p:sp>
          <p:nvSpPr>
            <p:cNvPr id="261" name="Rectangle 260">
              <a:extLst>
                <a:ext uri="{FF2B5EF4-FFF2-40B4-BE49-F238E27FC236}">
                  <a16:creationId xmlns:a16="http://schemas.microsoft.com/office/drawing/2014/main" id="{40CA8D86-7811-3846-92CD-1300C53F005E}"/>
                </a:ext>
              </a:extLst>
            </p:cNvPr>
            <p:cNvSpPr/>
            <p:nvPr/>
          </p:nvSpPr>
          <p:spPr>
            <a:xfrm>
              <a:off x="628556" y="6149000"/>
              <a:ext cx="17932417" cy="10638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2500" kern="0" dirty="0">
                <a:solidFill>
                  <a:srgbClr val="FFFFFF"/>
                </a:solidFill>
                <a:latin typeface="Helvetica"/>
                <a:sym typeface="Helvetica Light"/>
              </a:endParaRPr>
            </a:p>
          </p:txBody>
        </p:sp>
        <p:pic>
          <p:nvPicPr>
            <p:cNvPr id="262" name="Picture 261">
              <a:extLst>
                <a:ext uri="{FF2B5EF4-FFF2-40B4-BE49-F238E27FC236}">
                  <a16:creationId xmlns:a16="http://schemas.microsoft.com/office/drawing/2014/main" id="{D1474C23-AF5E-5040-B516-47752207BBE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2545833" y="6312224"/>
              <a:ext cx="12800287" cy="9813112"/>
            </a:xfrm>
            <a:prstGeom prst="rect">
              <a:avLst/>
            </a:prstGeom>
          </p:spPr>
        </p:pic>
      </p:grpSp>
      <p:grpSp>
        <p:nvGrpSpPr>
          <p:cNvPr id="19" name="Group 18">
            <a:extLst>
              <a:ext uri="{FF2B5EF4-FFF2-40B4-BE49-F238E27FC236}">
                <a16:creationId xmlns:a16="http://schemas.microsoft.com/office/drawing/2014/main" id="{7E03970C-5E90-E24E-B82E-7F2148D8D56E}"/>
              </a:ext>
            </a:extLst>
          </p:cNvPr>
          <p:cNvGrpSpPr/>
          <p:nvPr/>
        </p:nvGrpSpPr>
        <p:grpSpPr>
          <a:xfrm>
            <a:off x="7549144" y="1910280"/>
            <a:ext cx="4292808" cy="2854519"/>
            <a:chOff x="4772722" y="2571269"/>
            <a:chExt cx="4160987" cy="2690479"/>
          </a:xfrm>
        </p:grpSpPr>
        <p:grpSp>
          <p:nvGrpSpPr>
            <p:cNvPr id="20" name="Group 19">
              <a:extLst>
                <a:ext uri="{FF2B5EF4-FFF2-40B4-BE49-F238E27FC236}">
                  <a16:creationId xmlns:a16="http://schemas.microsoft.com/office/drawing/2014/main" id="{78E4D20C-D455-2C4C-AD90-6D39C857C9F3}"/>
                </a:ext>
              </a:extLst>
            </p:cNvPr>
            <p:cNvGrpSpPr/>
            <p:nvPr/>
          </p:nvGrpSpPr>
          <p:grpSpPr>
            <a:xfrm>
              <a:off x="5174509" y="2574233"/>
              <a:ext cx="304800" cy="486694"/>
              <a:chOff x="2057400" y="1157366"/>
              <a:chExt cx="304800" cy="486694"/>
            </a:xfrm>
          </p:grpSpPr>
          <p:sp>
            <p:nvSpPr>
              <p:cNvPr id="257" name="Rounded Rectangle 256">
                <a:extLst>
                  <a:ext uri="{FF2B5EF4-FFF2-40B4-BE49-F238E27FC236}">
                    <a16:creationId xmlns:a16="http://schemas.microsoft.com/office/drawing/2014/main" id="{3ABADE51-F0E0-E04C-B11C-6193257EFC8F}"/>
                  </a:ext>
                </a:extLst>
              </p:cNvPr>
              <p:cNvSpPr/>
              <p:nvPr/>
            </p:nvSpPr>
            <p:spPr>
              <a:xfrm>
                <a:off x="2133600" y="1339260"/>
                <a:ext cx="152400" cy="304800"/>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58" name="Rounded Rectangle 257">
                <a:extLst>
                  <a:ext uri="{FF2B5EF4-FFF2-40B4-BE49-F238E27FC236}">
                    <a16:creationId xmlns:a16="http://schemas.microsoft.com/office/drawing/2014/main" id="{F55C4492-563A-ED47-8547-9E1DCCB62567}"/>
                  </a:ext>
                </a:extLst>
              </p:cNvPr>
              <p:cNvSpPr/>
              <p:nvPr/>
            </p:nvSpPr>
            <p:spPr>
              <a:xfrm>
                <a:off x="2057400" y="1338942"/>
                <a:ext cx="304800" cy="171997"/>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59" name="Oval 258">
                <a:extLst>
                  <a:ext uri="{FF2B5EF4-FFF2-40B4-BE49-F238E27FC236}">
                    <a16:creationId xmlns:a16="http://schemas.microsoft.com/office/drawing/2014/main" id="{74849073-8964-5C40-BE7B-57072A77B19E}"/>
                  </a:ext>
                </a:extLst>
              </p:cNvPr>
              <p:cNvSpPr/>
              <p:nvPr/>
            </p:nvSpPr>
            <p:spPr>
              <a:xfrm>
                <a:off x="2133600" y="1157366"/>
                <a:ext cx="152400" cy="161776"/>
              </a:xfrm>
              <a:prstGeom prst="ellipse">
                <a:avLst/>
              </a:prstGeom>
              <a:solidFill>
                <a:srgbClr val="4F81BD"/>
              </a:solid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21" name="Group 20">
              <a:extLst>
                <a:ext uri="{FF2B5EF4-FFF2-40B4-BE49-F238E27FC236}">
                  <a16:creationId xmlns:a16="http://schemas.microsoft.com/office/drawing/2014/main" id="{9C4ED0BA-CBE9-364A-B8AC-47B1FFB17572}"/>
                </a:ext>
              </a:extLst>
            </p:cNvPr>
            <p:cNvGrpSpPr/>
            <p:nvPr/>
          </p:nvGrpSpPr>
          <p:grpSpPr>
            <a:xfrm>
              <a:off x="5606309" y="2574233"/>
              <a:ext cx="304800" cy="486694"/>
              <a:chOff x="2057400" y="1157366"/>
              <a:chExt cx="304800" cy="486694"/>
            </a:xfrm>
          </p:grpSpPr>
          <p:sp>
            <p:nvSpPr>
              <p:cNvPr id="254" name="Rounded Rectangle 253">
                <a:extLst>
                  <a:ext uri="{FF2B5EF4-FFF2-40B4-BE49-F238E27FC236}">
                    <a16:creationId xmlns:a16="http://schemas.microsoft.com/office/drawing/2014/main" id="{6A829D3F-6485-3D47-A851-2C323444D11D}"/>
                  </a:ext>
                </a:extLst>
              </p:cNvPr>
              <p:cNvSpPr/>
              <p:nvPr/>
            </p:nvSpPr>
            <p:spPr>
              <a:xfrm>
                <a:off x="2133600" y="1339260"/>
                <a:ext cx="152400" cy="304800"/>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55" name="Rounded Rectangle 254">
                <a:extLst>
                  <a:ext uri="{FF2B5EF4-FFF2-40B4-BE49-F238E27FC236}">
                    <a16:creationId xmlns:a16="http://schemas.microsoft.com/office/drawing/2014/main" id="{D43C1A8B-1C12-AC43-B249-8DD44214DB82}"/>
                  </a:ext>
                </a:extLst>
              </p:cNvPr>
              <p:cNvSpPr/>
              <p:nvPr/>
            </p:nvSpPr>
            <p:spPr>
              <a:xfrm>
                <a:off x="2057400" y="1338942"/>
                <a:ext cx="304800" cy="171997"/>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56" name="Oval 255">
                <a:extLst>
                  <a:ext uri="{FF2B5EF4-FFF2-40B4-BE49-F238E27FC236}">
                    <a16:creationId xmlns:a16="http://schemas.microsoft.com/office/drawing/2014/main" id="{E7A3057A-EAD4-9F40-B4F8-4AC6D0049232}"/>
                  </a:ext>
                </a:extLst>
              </p:cNvPr>
              <p:cNvSpPr/>
              <p:nvPr/>
            </p:nvSpPr>
            <p:spPr>
              <a:xfrm>
                <a:off x="2133600" y="1157366"/>
                <a:ext cx="152400" cy="161776"/>
              </a:xfrm>
              <a:prstGeom prst="ellipse">
                <a:avLst/>
              </a:prstGeom>
              <a:solidFill>
                <a:srgbClr val="4F81BD"/>
              </a:solid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22" name="Group 21">
              <a:extLst>
                <a:ext uri="{FF2B5EF4-FFF2-40B4-BE49-F238E27FC236}">
                  <a16:creationId xmlns:a16="http://schemas.microsoft.com/office/drawing/2014/main" id="{4A012FD3-4A94-1F45-8E50-C985D48EEB24}"/>
                </a:ext>
              </a:extLst>
            </p:cNvPr>
            <p:cNvGrpSpPr/>
            <p:nvPr/>
          </p:nvGrpSpPr>
          <p:grpSpPr>
            <a:xfrm>
              <a:off x="6038109" y="2574233"/>
              <a:ext cx="304800" cy="486694"/>
              <a:chOff x="2057400" y="1157366"/>
              <a:chExt cx="304800" cy="486694"/>
            </a:xfrm>
            <a:solidFill>
              <a:srgbClr val="9BBB59">
                <a:lumMod val="60000"/>
                <a:lumOff val="40000"/>
              </a:srgbClr>
            </a:solidFill>
          </p:grpSpPr>
          <p:sp>
            <p:nvSpPr>
              <p:cNvPr id="251" name="Rounded Rectangle 250">
                <a:extLst>
                  <a:ext uri="{FF2B5EF4-FFF2-40B4-BE49-F238E27FC236}">
                    <a16:creationId xmlns:a16="http://schemas.microsoft.com/office/drawing/2014/main" id="{6DB0EF8F-3F99-BC40-AD50-EAF302D7303B}"/>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52" name="Rounded Rectangle 251">
                <a:extLst>
                  <a:ext uri="{FF2B5EF4-FFF2-40B4-BE49-F238E27FC236}">
                    <a16:creationId xmlns:a16="http://schemas.microsoft.com/office/drawing/2014/main" id="{EDCD2E26-94A0-AC4C-9DAD-2D6381B50A3A}"/>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53" name="Oval 252">
                <a:extLst>
                  <a:ext uri="{FF2B5EF4-FFF2-40B4-BE49-F238E27FC236}">
                    <a16:creationId xmlns:a16="http://schemas.microsoft.com/office/drawing/2014/main" id="{EB9DAD40-33C5-9A4E-A98A-4F0C47A9F85B}"/>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23" name="Group 22">
              <a:extLst>
                <a:ext uri="{FF2B5EF4-FFF2-40B4-BE49-F238E27FC236}">
                  <a16:creationId xmlns:a16="http://schemas.microsoft.com/office/drawing/2014/main" id="{8754C323-3E49-214F-AB16-41AEC30AFE57}"/>
                </a:ext>
              </a:extLst>
            </p:cNvPr>
            <p:cNvGrpSpPr/>
            <p:nvPr/>
          </p:nvGrpSpPr>
          <p:grpSpPr>
            <a:xfrm>
              <a:off x="6469909" y="2574233"/>
              <a:ext cx="304800" cy="486694"/>
              <a:chOff x="2057400" y="1157366"/>
              <a:chExt cx="304800" cy="486694"/>
            </a:xfrm>
            <a:solidFill>
              <a:srgbClr val="9BBB59">
                <a:lumMod val="60000"/>
                <a:lumOff val="40000"/>
              </a:srgbClr>
            </a:solidFill>
          </p:grpSpPr>
          <p:sp>
            <p:nvSpPr>
              <p:cNvPr id="248" name="Rounded Rectangle 247">
                <a:extLst>
                  <a:ext uri="{FF2B5EF4-FFF2-40B4-BE49-F238E27FC236}">
                    <a16:creationId xmlns:a16="http://schemas.microsoft.com/office/drawing/2014/main" id="{756E8B0D-C800-A741-BB26-46A210011A01}"/>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49" name="Rounded Rectangle 248">
                <a:extLst>
                  <a:ext uri="{FF2B5EF4-FFF2-40B4-BE49-F238E27FC236}">
                    <a16:creationId xmlns:a16="http://schemas.microsoft.com/office/drawing/2014/main" id="{C715E070-5D8E-1749-B5D1-2DE70F81A09C}"/>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50" name="Oval 249">
                <a:extLst>
                  <a:ext uri="{FF2B5EF4-FFF2-40B4-BE49-F238E27FC236}">
                    <a16:creationId xmlns:a16="http://schemas.microsoft.com/office/drawing/2014/main" id="{2CA7ADEF-A8A3-F149-BE71-6A8B8C73BA9D}"/>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24" name="Group 23">
              <a:extLst>
                <a:ext uri="{FF2B5EF4-FFF2-40B4-BE49-F238E27FC236}">
                  <a16:creationId xmlns:a16="http://schemas.microsoft.com/office/drawing/2014/main" id="{232F2300-4B47-BF40-8C4D-7712223C0DC0}"/>
                </a:ext>
              </a:extLst>
            </p:cNvPr>
            <p:cNvGrpSpPr/>
            <p:nvPr/>
          </p:nvGrpSpPr>
          <p:grpSpPr>
            <a:xfrm>
              <a:off x="6901709" y="2574233"/>
              <a:ext cx="304800" cy="486694"/>
              <a:chOff x="2057400" y="1157366"/>
              <a:chExt cx="304800" cy="486694"/>
            </a:xfrm>
            <a:solidFill>
              <a:srgbClr val="9BBB59">
                <a:lumMod val="60000"/>
                <a:lumOff val="40000"/>
              </a:srgbClr>
            </a:solidFill>
          </p:grpSpPr>
          <p:sp>
            <p:nvSpPr>
              <p:cNvPr id="245" name="Rounded Rectangle 244">
                <a:extLst>
                  <a:ext uri="{FF2B5EF4-FFF2-40B4-BE49-F238E27FC236}">
                    <a16:creationId xmlns:a16="http://schemas.microsoft.com/office/drawing/2014/main" id="{7963C501-B63E-F440-AAB2-FEB8E99C7358}"/>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46" name="Rounded Rectangle 245">
                <a:extLst>
                  <a:ext uri="{FF2B5EF4-FFF2-40B4-BE49-F238E27FC236}">
                    <a16:creationId xmlns:a16="http://schemas.microsoft.com/office/drawing/2014/main" id="{4ADADF14-1734-234C-AB0D-EE6AA123D6D5}"/>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47" name="Oval 246">
                <a:extLst>
                  <a:ext uri="{FF2B5EF4-FFF2-40B4-BE49-F238E27FC236}">
                    <a16:creationId xmlns:a16="http://schemas.microsoft.com/office/drawing/2014/main" id="{6036A857-DC93-4D4E-AB19-6914E08C31BC}"/>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25" name="Group 24">
              <a:extLst>
                <a:ext uri="{FF2B5EF4-FFF2-40B4-BE49-F238E27FC236}">
                  <a16:creationId xmlns:a16="http://schemas.microsoft.com/office/drawing/2014/main" id="{DA2043E7-65C3-7A43-A308-F4A131F65F1B}"/>
                </a:ext>
              </a:extLst>
            </p:cNvPr>
            <p:cNvGrpSpPr/>
            <p:nvPr/>
          </p:nvGrpSpPr>
          <p:grpSpPr>
            <a:xfrm>
              <a:off x="7333509" y="2574233"/>
              <a:ext cx="304800" cy="486694"/>
              <a:chOff x="2057400" y="1157366"/>
              <a:chExt cx="304800" cy="486694"/>
            </a:xfrm>
            <a:solidFill>
              <a:srgbClr val="9BBB59">
                <a:lumMod val="60000"/>
                <a:lumOff val="40000"/>
              </a:srgbClr>
            </a:solidFill>
          </p:grpSpPr>
          <p:sp>
            <p:nvSpPr>
              <p:cNvPr id="242" name="Rounded Rectangle 241">
                <a:extLst>
                  <a:ext uri="{FF2B5EF4-FFF2-40B4-BE49-F238E27FC236}">
                    <a16:creationId xmlns:a16="http://schemas.microsoft.com/office/drawing/2014/main" id="{A072CAB5-EA9C-534D-AA96-040C9CB7DAC9}"/>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43" name="Rounded Rectangle 242">
                <a:extLst>
                  <a:ext uri="{FF2B5EF4-FFF2-40B4-BE49-F238E27FC236}">
                    <a16:creationId xmlns:a16="http://schemas.microsoft.com/office/drawing/2014/main" id="{78985A7B-5A43-7D49-9873-F7404AAB3BAC}"/>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44" name="Oval 243">
                <a:extLst>
                  <a:ext uri="{FF2B5EF4-FFF2-40B4-BE49-F238E27FC236}">
                    <a16:creationId xmlns:a16="http://schemas.microsoft.com/office/drawing/2014/main" id="{1F7623A8-F9C9-DD4D-A8F4-310842015D00}"/>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26" name="Group 25">
              <a:extLst>
                <a:ext uri="{FF2B5EF4-FFF2-40B4-BE49-F238E27FC236}">
                  <a16:creationId xmlns:a16="http://schemas.microsoft.com/office/drawing/2014/main" id="{1971538C-3EEF-6A4E-BAEB-53AA08CDE183}"/>
                </a:ext>
              </a:extLst>
            </p:cNvPr>
            <p:cNvGrpSpPr/>
            <p:nvPr/>
          </p:nvGrpSpPr>
          <p:grpSpPr>
            <a:xfrm>
              <a:off x="7765309" y="2574233"/>
              <a:ext cx="304800" cy="486694"/>
              <a:chOff x="2057400" y="1157366"/>
              <a:chExt cx="304800" cy="486694"/>
            </a:xfrm>
            <a:solidFill>
              <a:srgbClr val="9BBB59">
                <a:lumMod val="60000"/>
                <a:lumOff val="40000"/>
              </a:srgbClr>
            </a:solidFill>
          </p:grpSpPr>
          <p:sp>
            <p:nvSpPr>
              <p:cNvPr id="239" name="Rounded Rectangle 238">
                <a:extLst>
                  <a:ext uri="{FF2B5EF4-FFF2-40B4-BE49-F238E27FC236}">
                    <a16:creationId xmlns:a16="http://schemas.microsoft.com/office/drawing/2014/main" id="{A1E32858-D295-864E-BF6E-2A2FC8CBA976}"/>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40" name="Rounded Rectangle 239">
                <a:extLst>
                  <a:ext uri="{FF2B5EF4-FFF2-40B4-BE49-F238E27FC236}">
                    <a16:creationId xmlns:a16="http://schemas.microsoft.com/office/drawing/2014/main" id="{AF608472-E420-4542-A1CC-45B2802658FB}"/>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41" name="Oval 240">
                <a:extLst>
                  <a:ext uri="{FF2B5EF4-FFF2-40B4-BE49-F238E27FC236}">
                    <a16:creationId xmlns:a16="http://schemas.microsoft.com/office/drawing/2014/main" id="{AB1DCE98-E112-1840-B4F4-5D33EAD4840F}"/>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27" name="Group 26">
              <a:extLst>
                <a:ext uri="{FF2B5EF4-FFF2-40B4-BE49-F238E27FC236}">
                  <a16:creationId xmlns:a16="http://schemas.microsoft.com/office/drawing/2014/main" id="{E81348F6-11EE-8E4C-A12B-B6F460DD4395}"/>
                </a:ext>
              </a:extLst>
            </p:cNvPr>
            <p:cNvGrpSpPr/>
            <p:nvPr/>
          </p:nvGrpSpPr>
          <p:grpSpPr>
            <a:xfrm>
              <a:off x="8197109" y="2574233"/>
              <a:ext cx="304800" cy="486694"/>
              <a:chOff x="2057400" y="1157366"/>
              <a:chExt cx="304800" cy="486694"/>
            </a:xfrm>
            <a:solidFill>
              <a:srgbClr val="9BBB59">
                <a:lumMod val="60000"/>
                <a:lumOff val="40000"/>
              </a:srgbClr>
            </a:solidFill>
          </p:grpSpPr>
          <p:sp>
            <p:nvSpPr>
              <p:cNvPr id="236" name="Rounded Rectangle 235">
                <a:extLst>
                  <a:ext uri="{FF2B5EF4-FFF2-40B4-BE49-F238E27FC236}">
                    <a16:creationId xmlns:a16="http://schemas.microsoft.com/office/drawing/2014/main" id="{805E5283-5E95-4042-A3BC-1CF8C14AF2B8}"/>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37" name="Rounded Rectangle 236">
                <a:extLst>
                  <a:ext uri="{FF2B5EF4-FFF2-40B4-BE49-F238E27FC236}">
                    <a16:creationId xmlns:a16="http://schemas.microsoft.com/office/drawing/2014/main" id="{777DB9F1-81D6-A74A-8D5A-5A82AB9E59C6}"/>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38" name="Oval 237">
                <a:extLst>
                  <a:ext uri="{FF2B5EF4-FFF2-40B4-BE49-F238E27FC236}">
                    <a16:creationId xmlns:a16="http://schemas.microsoft.com/office/drawing/2014/main" id="{19DD1C3F-FCF6-E349-A19D-DA7CCE9AA8EC}"/>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28" name="Group 27">
              <a:extLst>
                <a:ext uri="{FF2B5EF4-FFF2-40B4-BE49-F238E27FC236}">
                  <a16:creationId xmlns:a16="http://schemas.microsoft.com/office/drawing/2014/main" id="{271E8C09-6AF0-5B44-B5A9-55DE4EEAE472}"/>
                </a:ext>
              </a:extLst>
            </p:cNvPr>
            <p:cNvGrpSpPr/>
            <p:nvPr/>
          </p:nvGrpSpPr>
          <p:grpSpPr>
            <a:xfrm>
              <a:off x="8628909" y="2574233"/>
              <a:ext cx="304800" cy="486694"/>
              <a:chOff x="2057400" y="1157366"/>
              <a:chExt cx="304800" cy="486694"/>
            </a:xfrm>
            <a:solidFill>
              <a:srgbClr val="9BBB59">
                <a:lumMod val="60000"/>
                <a:lumOff val="40000"/>
              </a:srgbClr>
            </a:solidFill>
          </p:grpSpPr>
          <p:sp>
            <p:nvSpPr>
              <p:cNvPr id="233" name="Rounded Rectangle 232">
                <a:extLst>
                  <a:ext uri="{FF2B5EF4-FFF2-40B4-BE49-F238E27FC236}">
                    <a16:creationId xmlns:a16="http://schemas.microsoft.com/office/drawing/2014/main" id="{CB8DAA69-192A-0847-8CB0-234B9458C603}"/>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34" name="Rounded Rectangle 233">
                <a:extLst>
                  <a:ext uri="{FF2B5EF4-FFF2-40B4-BE49-F238E27FC236}">
                    <a16:creationId xmlns:a16="http://schemas.microsoft.com/office/drawing/2014/main" id="{6523E9E0-0DBD-974B-ACEF-75107E120D08}"/>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35" name="Oval 234">
                <a:extLst>
                  <a:ext uri="{FF2B5EF4-FFF2-40B4-BE49-F238E27FC236}">
                    <a16:creationId xmlns:a16="http://schemas.microsoft.com/office/drawing/2014/main" id="{129D0A42-CECB-0D47-8542-614F23D21999}"/>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29" name="Group 28">
              <a:extLst>
                <a:ext uri="{FF2B5EF4-FFF2-40B4-BE49-F238E27FC236}">
                  <a16:creationId xmlns:a16="http://schemas.microsoft.com/office/drawing/2014/main" id="{73FA4736-9F6B-6C45-BCF2-F3A23CE5EFA1}"/>
                </a:ext>
              </a:extLst>
            </p:cNvPr>
            <p:cNvGrpSpPr/>
            <p:nvPr/>
          </p:nvGrpSpPr>
          <p:grpSpPr>
            <a:xfrm>
              <a:off x="5174509" y="3147205"/>
              <a:ext cx="304800" cy="486694"/>
              <a:chOff x="2057400" y="1157366"/>
              <a:chExt cx="304800" cy="486694"/>
            </a:xfrm>
          </p:grpSpPr>
          <p:sp>
            <p:nvSpPr>
              <p:cNvPr id="230" name="Rounded Rectangle 229">
                <a:extLst>
                  <a:ext uri="{FF2B5EF4-FFF2-40B4-BE49-F238E27FC236}">
                    <a16:creationId xmlns:a16="http://schemas.microsoft.com/office/drawing/2014/main" id="{45022B04-BB69-CC4F-8561-D33C24752031}"/>
                  </a:ext>
                </a:extLst>
              </p:cNvPr>
              <p:cNvSpPr/>
              <p:nvPr/>
            </p:nvSpPr>
            <p:spPr>
              <a:xfrm>
                <a:off x="2133600" y="1339260"/>
                <a:ext cx="152400" cy="304800"/>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31" name="Rounded Rectangle 230">
                <a:extLst>
                  <a:ext uri="{FF2B5EF4-FFF2-40B4-BE49-F238E27FC236}">
                    <a16:creationId xmlns:a16="http://schemas.microsoft.com/office/drawing/2014/main" id="{DC87E1AB-B608-B047-B6BC-A2480F7500D0}"/>
                  </a:ext>
                </a:extLst>
              </p:cNvPr>
              <p:cNvSpPr/>
              <p:nvPr/>
            </p:nvSpPr>
            <p:spPr>
              <a:xfrm>
                <a:off x="2057400" y="1338942"/>
                <a:ext cx="304800" cy="171997"/>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32" name="Oval 231">
                <a:extLst>
                  <a:ext uri="{FF2B5EF4-FFF2-40B4-BE49-F238E27FC236}">
                    <a16:creationId xmlns:a16="http://schemas.microsoft.com/office/drawing/2014/main" id="{C935A893-1BB1-8A4B-8DB4-E24774573E6C}"/>
                  </a:ext>
                </a:extLst>
              </p:cNvPr>
              <p:cNvSpPr/>
              <p:nvPr/>
            </p:nvSpPr>
            <p:spPr>
              <a:xfrm>
                <a:off x="2133600" y="1157366"/>
                <a:ext cx="152400" cy="161776"/>
              </a:xfrm>
              <a:prstGeom prst="ellipse">
                <a:avLst/>
              </a:prstGeom>
              <a:solidFill>
                <a:srgbClr val="4F81BD"/>
              </a:solid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0" name="Group 29">
              <a:extLst>
                <a:ext uri="{FF2B5EF4-FFF2-40B4-BE49-F238E27FC236}">
                  <a16:creationId xmlns:a16="http://schemas.microsoft.com/office/drawing/2014/main" id="{5FC668D1-CC3D-C24D-955F-C90AF003D823}"/>
                </a:ext>
              </a:extLst>
            </p:cNvPr>
            <p:cNvGrpSpPr/>
            <p:nvPr/>
          </p:nvGrpSpPr>
          <p:grpSpPr>
            <a:xfrm>
              <a:off x="5606309" y="3147205"/>
              <a:ext cx="304800" cy="486694"/>
              <a:chOff x="2057400" y="1157366"/>
              <a:chExt cx="304800" cy="486694"/>
            </a:xfrm>
          </p:grpSpPr>
          <p:sp>
            <p:nvSpPr>
              <p:cNvPr id="227" name="Rounded Rectangle 226">
                <a:extLst>
                  <a:ext uri="{FF2B5EF4-FFF2-40B4-BE49-F238E27FC236}">
                    <a16:creationId xmlns:a16="http://schemas.microsoft.com/office/drawing/2014/main" id="{7A45D7D6-1754-3444-AC30-6F009037CA32}"/>
                  </a:ext>
                </a:extLst>
              </p:cNvPr>
              <p:cNvSpPr/>
              <p:nvPr/>
            </p:nvSpPr>
            <p:spPr>
              <a:xfrm>
                <a:off x="2133600" y="1339260"/>
                <a:ext cx="152400" cy="304800"/>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28" name="Rounded Rectangle 227">
                <a:extLst>
                  <a:ext uri="{FF2B5EF4-FFF2-40B4-BE49-F238E27FC236}">
                    <a16:creationId xmlns:a16="http://schemas.microsoft.com/office/drawing/2014/main" id="{55685D57-81AA-8145-9A64-C3A8B6575458}"/>
                  </a:ext>
                </a:extLst>
              </p:cNvPr>
              <p:cNvSpPr/>
              <p:nvPr/>
            </p:nvSpPr>
            <p:spPr>
              <a:xfrm>
                <a:off x="2057400" y="1338942"/>
                <a:ext cx="304800" cy="171997"/>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29" name="Oval 228">
                <a:extLst>
                  <a:ext uri="{FF2B5EF4-FFF2-40B4-BE49-F238E27FC236}">
                    <a16:creationId xmlns:a16="http://schemas.microsoft.com/office/drawing/2014/main" id="{7023087A-6F6B-304C-BE00-E5F96BEBF09B}"/>
                  </a:ext>
                </a:extLst>
              </p:cNvPr>
              <p:cNvSpPr/>
              <p:nvPr/>
            </p:nvSpPr>
            <p:spPr>
              <a:xfrm>
                <a:off x="2133600" y="1157366"/>
                <a:ext cx="152400" cy="161776"/>
              </a:xfrm>
              <a:prstGeom prst="ellipse">
                <a:avLst/>
              </a:prstGeom>
              <a:solidFill>
                <a:srgbClr val="4F81BD"/>
              </a:solid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1" name="Group 30">
              <a:extLst>
                <a:ext uri="{FF2B5EF4-FFF2-40B4-BE49-F238E27FC236}">
                  <a16:creationId xmlns:a16="http://schemas.microsoft.com/office/drawing/2014/main" id="{58800C0B-13B1-B649-8CBA-B43CAAD0B70E}"/>
                </a:ext>
              </a:extLst>
            </p:cNvPr>
            <p:cNvGrpSpPr/>
            <p:nvPr/>
          </p:nvGrpSpPr>
          <p:grpSpPr>
            <a:xfrm>
              <a:off x="6038109" y="3147205"/>
              <a:ext cx="304800" cy="486694"/>
              <a:chOff x="2057400" y="1157366"/>
              <a:chExt cx="304800" cy="486694"/>
            </a:xfrm>
            <a:solidFill>
              <a:srgbClr val="9BBB59">
                <a:lumMod val="60000"/>
                <a:lumOff val="40000"/>
              </a:srgbClr>
            </a:solidFill>
          </p:grpSpPr>
          <p:sp>
            <p:nvSpPr>
              <p:cNvPr id="224" name="Rounded Rectangle 223">
                <a:extLst>
                  <a:ext uri="{FF2B5EF4-FFF2-40B4-BE49-F238E27FC236}">
                    <a16:creationId xmlns:a16="http://schemas.microsoft.com/office/drawing/2014/main" id="{76B207E5-990F-4047-8231-AFD744E3B634}"/>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25" name="Rounded Rectangle 224">
                <a:extLst>
                  <a:ext uri="{FF2B5EF4-FFF2-40B4-BE49-F238E27FC236}">
                    <a16:creationId xmlns:a16="http://schemas.microsoft.com/office/drawing/2014/main" id="{1B513875-C076-A34C-B4CB-9AC293C2FAF2}"/>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26" name="Oval 225">
                <a:extLst>
                  <a:ext uri="{FF2B5EF4-FFF2-40B4-BE49-F238E27FC236}">
                    <a16:creationId xmlns:a16="http://schemas.microsoft.com/office/drawing/2014/main" id="{701C44AA-7156-0748-B81D-277901A6D9A1}"/>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2" name="Group 31">
              <a:extLst>
                <a:ext uri="{FF2B5EF4-FFF2-40B4-BE49-F238E27FC236}">
                  <a16:creationId xmlns:a16="http://schemas.microsoft.com/office/drawing/2014/main" id="{3BD7251F-3ECD-744A-AC2D-5C735BF6C090}"/>
                </a:ext>
              </a:extLst>
            </p:cNvPr>
            <p:cNvGrpSpPr/>
            <p:nvPr/>
          </p:nvGrpSpPr>
          <p:grpSpPr>
            <a:xfrm>
              <a:off x="6469909" y="3147205"/>
              <a:ext cx="304800" cy="486694"/>
              <a:chOff x="2057400" y="1157366"/>
              <a:chExt cx="304800" cy="486694"/>
            </a:xfrm>
            <a:solidFill>
              <a:srgbClr val="9BBB59">
                <a:lumMod val="60000"/>
                <a:lumOff val="40000"/>
              </a:srgbClr>
            </a:solidFill>
          </p:grpSpPr>
          <p:sp>
            <p:nvSpPr>
              <p:cNvPr id="221" name="Rounded Rectangle 220">
                <a:extLst>
                  <a:ext uri="{FF2B5EF4-FFF2-40B4-BE49-F238E27FC236}">
                    <a16:creationId xmlns:a16="http://schemas.microsoft.com/office/drawing/2014/main" id="{2467FE70-EEA8-C142-804B-89A61692AF3C}"/>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22" name="Rounded Rectangle 221">
                <a:extLst>
                  <a:ext uri="{FF2B5EF4-FFF2-40B4-BE49-F238E27FC236}">
                    <a16:creationId xmlns:a16="http://schemas.microsoft.com/office/drawing/2014/main" id="{030FEC4A-5C99-5A46-B79C-57631AEE8B88}"/>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23" name="Oval 222">
                <a:extLst>
                  <a:ext uri="{FF2B5EF4-FFF2-40B4-BE49-F238E27FC236}">
                    <a16:creationId xmlns:a16="http://schemas.microsoft.com/office/drawing/2014/main" id="{5DA33D70-8482-B646-813E-9C794CFBD86E}"/>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3" name="Group 32">
              <a:extLst>
                <a:ext uri="{FF2B5EF4-FFF2-40B4-BE49-F238E27FC236}">
                  <a16:creationId xmlns:a16="http://schemas.microsoft.com/office/drawing/2014/main" id="{B6EDCDEA-F496-2241-B34F-9BC38784EF4D}"/>
                </a:ext>
              </a:extLst>
            </p:cNvPr>
            <p:cNvGrpSpPr/>
            <p:nvPr/>
          </p:nvGrpSpPr>
          <p:grpSpPr>
            <a:xfrm>
              <a:off x="6901709" y="3147205"/>
              <a:ext cx="304800" cy="486694"/>
              <a:chOff x="2057400" y="1157366"/>
              <a:chExt cx="304800" cy="486694"/>
            </a:xfrm>
            <a:solidFill>
              <a:srgbClr val="9BBB59">
                <a:lumMod val="60000"/>
                <a:lumOff val="40000"/>
              </a:srgbClr>
            </a:solidFill>
          </p:grpSpPr>
          <p:sp>
            <p:nvSpPr>
              <p:cNvPr id="218" name="Rounded Rectangle 217">
                <a:extLst>
                  <a:ext uri="{FF2B5EF4-FFF2-40B4-BE49-F238E27FC236}">
                    <a16:creationId xmlns:a16="http://schemas.microsoft.com/office/drawing/2014/main" id="{5910F359-EA59-0B4D-9CAB-84FBB8C3A91A}"/>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19" name="Rounded Rectangle 218">
                <a:extLst>
                  <a:ext uri="{FF2B5EF4-FFF2-40B4-BE49-F238E27FC236}">
                    <a16:creationId xmlns:a16="http://schemas.microsoft.com/office/drawing/2014/main" id="{8A3F2037-4DD3-1045-9973-12E89C55CC36}"/>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20" name="Oval 219">
                <a:extLst>
                  <a:ext uri="{FF2B5EF4-FFF2-40B4-BE49-F238E27FC236}">
                    <a16:creationId xmlns:a16="http://schemas.microsoft.com/office/drawing/2014/main" id="{E8986E08-2DB1-BB40-8F07-8C9A118229C6}"/>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4" name="Group 33">
              <a:extLst>
                <a:ext uri="{FF2B5EF4-FFF2-40B4-BE49-F238E27FC236}">
                  <a16:creationId xmlns:a16="http://schemas.microsoft.com/office/drawing/2014/main" id="{85D4D2A3-B743-C944-AD91-A369733BDEAE}"/>
                </a:ext>
              </a:extLst>
            </p:cNvPr>
            <p:cNvGrpSpPr/>
            <p:nvPr/>
          </p:nvGrpSpPr>
          <p:grpSpPr>
            <a:xfrm>
              <a:off x="7333509" y="3147205"/>
              <a:ext cx="304800" cy="486694"/>
              <a:chOff x="2057400" y="1157366"/>
              <a:chExt cx="304800" cy="486694"/>
            </a:xfrm>
            <a:solidFill>
              <a:srgbClr val="9BBB59">
                <a:lumMod val="60000"/>
                <a:lumOff val="40000"/>
              </a:srgbClr>
            </a:solidFill>
          </p:grpSpPr>
          <p:sp>
            <p:nvSpPr>
              <p:cNvPr id="215" name="Rounded Rectangle 214">
                <a:extLst>
                  <a:ext uri="{FF2B5EF4-FFF2-40B4-BE49-F238E27FC236}">
                    <a16:creationId xmlns:a16="http://schemas.microsoft.com/office/drawing/2014/main" id="{AB01EF99-301C-DF43-BCB2-141EB2539CA3}"/>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16" name="Rounded Rectangle 215">
                <a:extLst>
                  <a:ext uri="{FF2B5EF4-FFF2-40B4-BE49-F238E27FC236}">
                    <a16:creationId xmlns:a16="http://schemas.microsoft.com/office/drawing/2014/main" id="{E21438B7-62DD-F44B-A73C-CC61124D018E}"/>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17" name="Oval 216">
                <a:extLst>
                  <a:ext uri="{FF2B5EF4-FFF2-40B4-BE49-F238E27FC236}">
                    <a16:creationId xmlns:a16="http://schemas.microsoft.com/office/drawing/2014/main" id="{2B226DE8-9581-E143-80E1-21E9F93359D3}"/>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5" name="Group 34">
              <a:extLst>
                <a:ext uri="{FF2B5EF4-FFF2-40B4-BE49-F238E27FC236}">
                  <a16:creationId xmlns:a16="http://schemas.microsoft.com/office/drawing/2014/main" id="{191D886F-369A-2249-AFF7-4FC743EE1A60}"/>
                </a:ext>
              </a:extLst>
            </p:cNvPr>
            <p:cNvGrpSpPr/>
            <p:nvPr/>
          </p:nvGrpSpPr>
          <p:grpSpPr>
            <a:xfrm>
              <a:off x="7765309" y="3147205"/>
              <a:ext cx="304800" cy="486694"/>
              <a:chOff x="2057400" y="1157366"/>
              <a:chExt cx="304800" cy="486694"/>
            </a:xfrm>
            <a:solidFill>
              <a:srgbClr val="9BBB59">
                <a:lumMod val="60000"/>
                <a:lumOff val="40000"/>
              </a:srgbClr>
            </a:solidFill>
          </p:grpSpPr>
          <p:sp>
            <p:nvSpPr>
              <p:cNvPr id="212" name="Rounded Rectangle 211">
                <a:extLst>
                  <a:ext uri="{FF2B5EF4-FFF2-40B4-BE49-F238E27FC236}">
                    <a16:creationId xmlns:a16="http://schemas.microsoft.com/office/drawing/2014/main" id="{0E5D2E08-FDF0-C74F-BB87-A7B5903D4A26}"/>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13" name="Rounded Rectangle 212">
                <a:extLst>
                  <a:ext uri="{FF2B5EF4-FFF2-40B4-BE49-F238E27FC236}">
                    <a16:creationId xmlns:a16="http://schemas.microsoft.com/office/drawing/2014/main" id="{B88C4B8A-BB99-0943-BD40-5418344311B6}"/>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14" name="Oval 213">
                <a:extLst>
                  <a:ext uri="{FF2B5EF4-FFF2-40B4-BE49-F238E27FC236}">
                    <a16:creationId xmlns:a16="http://schemas.microsoft.com/office/drawing/2014/main" id="{6E8F7A91-622F-1E45-A73A-F60C2303D021}"/>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6" name="Group 35">
              <a:extLst>
                <a:ext uri="{FF2B5EF4-FFF2-40B4-BE49-F238E27FC236}">
                  <a16:creationId xmlns:a16="http://schemas.microsoft.com/office/drawing/2014/main" id="{585B2EDE-1421-3748-8E94-A746B8F5B453}"/>
                </a:ext>
              </a:extLst>
            </p:cNvPr>
            <p:cNvGrpSpPr/>
            <p:nvPr/>
          </p:nvGrpSpPr>
          <p:grpSpPr>
            <a:xfrm>
              <a:off x="8197109" y="3147205"/>
              <a:ext cx="304800" cy="486694"/>
              <a:chOff x="2057400" y="1157366"/>
              <a:chExt cx="304800" cy="486694"/>
            </a:xfrm>
            <a:solidFill>
              <a:srgbClr val="9BBB59">
                <a:lumMod val="60000"/>
                <a:lumOff val="40000"/>
              </a:srgbClr>
            </a:solidFill>
          </p:grpSpPr>
          <p:sp>
            <p:nvSpPr>
              <p:cNvPr id="209" name="Rounded Rectangle 208">
                <a:extLst>
                  <a:ext uri="{FF2B5EF4-FFF2-40B4-BE49-F238E27FC236}">
                    <a16:creationId xmlns:a16="http://schemas.microsoft.com/office/drawing/2014/main" id="{DDB9478A-D8E4-EE44-A2FB-7966522902AE}"/>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10" name="Rounded Rectangle 209">
                <a:extLst>
                  <a:ext uri="{FF2B5EF4-FFF2-40B4-BE49-F238E27FC236}">
                    <a16:creationId xmlns:a16="http://schemas.microsoft.com/office/drawing/2014/main" id="{B8D62074-5152-834F-A6A0-392157E59634}"/>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11" name="Oval 210">
                <a:extLst>
                  <a:ext uri="{FF2B5EF4-FFF2-40B4-BE49-F238E27FC236}">
                    <a16:creationId xmlns:a16="http://schemas.microsoft.com/office/drawing/2014/main" id="{D8F24149-63DB-354E-B887-FF5CA7D48ADB}"/>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7" name="Group 36">
              <a:extLst>
                <a:ext uri="{FF2B5EF4-FFF2-40B4-BE49-F238E27FC236}">
                  <a16:creationId xmlns:a16="http://schemas.microsoft.com/office/drawing/2014/main" id="{0175AAE7-C716-454B-9B66-7EAC859B5AAF}"/>
                </a:ext>
              </a:extLst>
            </p:cNvPr>
            <p:cNvGrpSpPr/>
            <p:nvPr/>
          </p:nvGrpSpPr>
          <p:grpSpPr>
            <a:xfrm>
              <a:off x="8628909" y="3147205"/>
              <a:ext cx="304800" cy="486694"/>
              <a:chOff x="2057400" y="1157366"/>
              <a:chExt cx="304800" cy="486694"/>
            </a:xfrm>
            <a:solidFill>
              <a:srgbClr val="9BBB59">
                <a:lumMod val="60000"/>
                <a:lumOff val="40000"/>
              </a:srgbClr>
            </a:solidFill>
          </p:grpSpPr>
          <p:sp>
            <p:nvSpPr>
              <p:cNvPr id="206" name="Rounded Rectangle 205">
                <a:extLst>
                  <a:ext uri="{FF2B5EF4-FFF2-40B4-BE49-F238E27FC236}">
                    <a16:creationId xmlns:a16="http://schemas.microsoft.com/office/drawing/2014/main" id="{B3733D37-440F-5C48-87A0-F6BDDDFB15FE}"/>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07" name="Rounded Rectangle 206">
                <a:extLst>
                  <a:ext uri="{FF2B5EF4-FFF2-40B4-BE49-F238E27FC236}">
                    <a16:creationId xmlns:a16="http://schemas.microsoft.com/office/drawing/2014/main" id="{8422C592-EB98-4F43-B9DA-CFC4A6806CC4}"/>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08" name="Oval 207">
                <a:extLst>
                  <a:ext uri="{FF2B5EF4-FFF2-40B4-BE49-F238E27FC236}">
                    <a16:creationId xmlns:a16="http://schemas.microsoft.com/office/drawing/2014/main" id="{1A6E31A6-CE54-DF4F-B89D-90549FFDBAA1}"/>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8" name="Group 37">
              <a:extLst>
                <a:ext uri="{FF2B5EF4-FFF2-40B4-BE49-F238E27FC236}">
                  <a16:creationId xmlns:a16="http://schemas.microsoft.com/office/drawing/2014/main" id="{07332149-993D-EE48-8223-1B78463E2068}"/>
                </a:ext>
              </a:extLst>
            </p:cNvPr>
            <p:cNvGrpSpPr/>
            <p:nvPr/>
          </p:nvGrpSpPr>
          <p:grpSpPr>
            <a:xfrm>
              <a:off x="5174509" y="3145360"/>
              <a:ext cx="304800" cy="486694"/>
              <a:chOff x="2057400" y="1157366"/>
              <a:chExt cx="304800" cy="486694"/>
            </a:xfrm>
          </p:grpSpPr>
          <p:sp>
            <p:nvSpPr>
              <p:cNvPr id="203" name="Rounded Rectangle 202">
                <a:extLst>
                  <a:ext uri="{FF2B5EF4-FFF2-40B4-BE49-F238E27FC236}">
                    <a16:creationId xmlns:a16="http://schemas.microsoft.com/office/drawing/2014/main" id="{692F482F-1A82-5A48-AF4C-48A286DEB31D}"/>
                  </a:ext>
                </a:extLst>
              </p:cNvPr>
              <p:cNvSpPr/>
              <p:nvPr/>
            </p:nvSpPr>
            <p:spPr>
              <a:xfrm>
                <a:off x="2133600" y="1339260"/>
                <a:ext cx="152400" cy="304800"/>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04" name="Rounded Rectangle 203">
                <a:extLst>
                  <a:ext uri="{FF2B5EF4-FFF2-40B4-BE49-F238E27FC236}">
                    <a16:creationId xmlns:a16="http://schemas.microsoft.com/office/drawing/2014/main" id="{E55B3890-05BB-044E-ADF1-96328E057388}"/>
                  </a:ext>
                </a:extLst>
              </p:cNvPr>
              <p:cNvSpPr/>
              <p:nvPr/>
            </p:nvSpPr>
            <p:spPr>
              <a:xfrm>
                <a:off x="2057400" y="1338942"/>
                <a:ext cx="304800" cy="171997"/>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05" name="Oval 204">
                <a:extLst>
                  <a:ext uri="{FF2B5EF4-FFF2-40B4-BE49-F238E27FC236}">
                    <a16:creationId xmlns:a16="http://schemas.microsoft.com/office/drawing/2014/main" id="{B57837C6-2250-254C-9EB8-49C2D7560AE4}"/>
                  </a:ext>
                </a:extLst>
              </p:cNvPr>
              <p:cNvSpPr/>
              <p:nvPr/>
            </p:nvSpPr>
            <p:spPr>
              <a:xfrm>
                <a:off x="2133600" y="1157366"/>
                <a:ext cx="152400" cy="161776"/>
              </a:xfrm>
              <a:prstGeom prst="ellipse">
                <a:avLst/>
              </a:prstGeom>
              <a:solidFill>
                <a:srgbClr val="4F81BD"/>
              </a:solid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39" name="Group 38">
              <a:extLst>
                <a:ext uri="{FF2B5EF4-FFF2-40B4-BE49-F238E27FC236}">
                  <a16:creationId xmlns:a16="http://schemas.microsoft.com/office/drawing/2014/main" id="{5CD5382A-D26A-7849-B08C-F9E486F9B2ED}"/>
                </a:ext>
              </a:extLst>
            </p:cNvPr>
            <p:cNvGrpSpPr/>
            <p:nvPr/>
          </p:nvGrpSpPr>
          <p:grpSpPr>
            <a:xfrm>
              <a:off x="5606309" y="3145360"/>
              <a:ext cx="304800" cy="486694"/>
              <a:chOff x="2057400" y="1157366"/>
              <a:chExt cx="304800" cy="486694"/>
            </a:xfrm>
          </p:grpSpPr>
          <p:sp>
            <p:nvSpPr>
              <p:cNvPr id="200" name="Rounded Rectangle 199">
                <a:extLst>
                  <a:ext uri="{FF2B5EF4-FFF2-40B4-BE49-F238E27FC236}">
                    <a16:creationId xmlns:a16="http://schemas.microsoft.com/office/drawing/2014/main" id="{58A3E77D-1580-1E41-93F1-EF236F27A105}"/>
                  </a:ext>
                </a:extLst>
              </p:cNvPr>
              <p:cNvSpPr/>
              <p:nvPr/>
            </p:nvSpPr>
            <p:spPr>
              <a:xfrm>
                <a:off x="2133600" y="1339260"/>
                <a:ext cx="152400" cy="304800"/>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01" name="Rounded Rectangle 200">
                <a:extLst>
                  <a:ext uri="{FF2B5EF4-FFF2-40B4-BE49-F238E27FC236}">
                    <a16:creationId xmlns:a16="http://schemas.microsoft.com/office/drawing/2014/main" id="{289A50C8-DD85-E04F-80C9-81F17DBD4B3D}"/>
                  </a:ext>
                </a:extLst>
              </p:cNvPr>
              <p:cNvSpPr/>
              <p:nvPr/>
            </p:nvSpPr>
            <p:spPr>
              <a:xfrm>
                <a:off x="2057400" y="1338942"/>
                <a:ext cx="304800" cy="171997"/>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202" name="Oval 201">
                <a:extLst>
                  <a:ext uri="{FF2B5EF4-FFF2-40B4-BE49-F238E27FC236}">
                    <a16:creationId xmlns:a16="http://schemas.microsoft.com/office/drawing/2014/main" id="{6E3D85EB-4283-DD46-9EEE-264CDFBAEBA4}"/>
                  </a:ext>
                </a:extLst>
              </p:cNvPr>
              <p:cNvSpPr/>
              <p:nvPr/>
            </p:nvSpPr>
            <p:spPr>
              <a:xfrm>
                <a:off x="2133600" y="1157366"/>
                <a:ext cx="152400" cy="161776"/>
              </a:xfrm>
              <a:prstGeom prst="ellipse">
                <a:avLst/>
              </a:prstGeom>
              <a:solidFill>
                <a:srgbClr val="4F81BD"/>
              </a:solid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0" name="Group 39">
              <a:extLst>
                <a:ext uri="{FF2B5EF4-FFF2-40B4-BE49-F238E27FC236}">
                  <a16:creationId xmlns:a16="http://schemas.microsoft.com/office/drawing/2014/main" id="{AB1262FD-B15F-484B-9F92-49AF2C753233}"/>
                </a:ext>
              </a:extLst>
            </p:cNvPr>
            <p:cNvGrpSpPr/>
            <p:nvPr/>
          </p:nvGrpSpPr>
          <p:grpSpPr>
            <a:xfrm>
              <a:off x="6038109" y="3145360"/>
              <a:ext cx="304800" cy="486694"/>
              <a:chOff x="2057400" y="1157366"/>
              <a:chExt cx="304800" cy="486694"/>
            </a:xfrm>
            <a:solidFill>
              <a:srgbClr val="9BBB59">
                <a:lumMod val="60000"/>
                <a:lumOff val="40000"/>
              </a:srgbClr>
            </a:solidFill>
          </p:grpSpPr>
          <p:sp>
            <p:nvSpPr>
              <p:cNvPr id="197" name="Rounded Rectangle 196">
                <a:extLst>
                  <a:ext uri="{FF2B5EF4-FFF2-40B4-BE49-F238E27FC236}">
                    <a16:creationId xmlns:a16="http://schemas.microsoft.com/office/drawing/2014/main" id="{50C80AE3-4ADB-9F41-A074-A1B049A70825}"/>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98" name="Rounded Rectangle 197">
                <a:extLst>
                  <a:ext uri="{FF2B5EF4-FFF2-40B4-BE49-F238E27FC236}">
                    <a16:creationId xmlns:a16="http://schemas.microsoft.com/office/drawing/2014/main" id="{8ADEBDEF-BB67-D244-B321-B01B565CA5B2}"/>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99" name="Oval 198">
                <a:extLst>
                  <a:ext uri="{FF2B5EF4-FFF2-40B4-BE49-F238E27FC236}">
                    <a16:creationId xmlns:a16="http://schemas.microsoft.com/office/drawing/2014/main" id="{20A5CFA0-70CA-B646-A4FD-6E9086953747}"/>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1" name="Group 40">
              <a:extLst>
                <a:ext uri="{FF2B5EF4-FFF2-40B4-BE49-F238E27FC236}">
                  <a16:creationId xmlns:a16="http://schemas.microsoft.com/office/drawing/2014/main" id="{83FF5FCE-D7B7-F141-B472-6D852CA3D9B7}"/>
                </a:ext>
              </a:extLst>
            </p:cNvPr>
            <p:cNvGrpSpPr/>
            <p:nvPr/>
          </p:nvGrpSpPr>
          <p:grpSpPr>
            <a:xfrm>
              <a:off x="6469909" y="3145360"/>
              <a:ext cx="304800" cy="486694"/>
              <a:chOff x="2057400" y="1157366"/>
              <a:chExt cx="304800" cy="486694"/>
            </a:xfrm>
            <a:solidFill>
              <a:srgbClr val="9BBB59">
                <a:lumMod val="60000"/>
                <a:lumOff val="40000"/>
              </a:srgbClr>
            </a:solidFill>
          </p:grpSpPr>
          <p:sp>
            <p:nvSpPr>
              <p:cNvPr id="194" name="Rounded Rectangle 193">
                <a:extLst>
                  <a:ext uri="{FF2B5EF4-FFF2-40B4-BE49-F238E27FC236}">
                    <a16:creationId xmlns:a16="http://schemas.microsoft.com/office/drawing/2014/main" id="{F96F1F1B-E5E4-0148-AF3F-D5870011157A}"/>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95" name="Rounded Rectangle 194">
                <a:extLst>
                  <a:ext uri="{FF2B5EF4-FFF2-40B4-BE49-F238E27FC236}">
                    <a16:creationId xmlns:a16="http://schemas.microsoft.com/office/drawing/2014/main" id="{9C0568F7-2DB5-2848-B7FF-ED7A89285AC7}"/>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96" name="Oval 195">
                <a:extLst>
                  <a:ext uri="{FF2B5EF4-FFF2-40B4-BE49-F238E27FC236}">
                    <a16:creationId xmlns:a16="http://schemas.microsoft.com/office/drawing/2014/main" id="{CA82FF1F-47B4-F14A-AFD9-218CF165F9E2}"/>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2" name="Group 41">
              <a:extLst>
                <a:ext uri="{FF2B5EF4-FFF2-40B4-BE49-F238E27FC236}">
                  <a16:creationId xmlns:a16="http://schemas.microsoft.com/office/drawing/2014/main" id="{F06746B4-FAE8-C740-B7D1-6B62E8F106D2}"/>
                </a:ext>
              </a:extLst>
            </p:cNvPr>
            <p:cNvGrpSpPr/>
            <p:nvPr/>
          </p:nvGrpSpPr>
          <p:grpSpPr>
            <a:xfrm>
              <a:off x="6901709" y="3145360"/>
              <a:ext cx="304800" cy="486694"/>
              <a:chOff x="2057400" y="1157366"/>
              <a:chExt cx="304800" cy="486694"/>
            </a:xfrm>
            <a:solidFill>
              <a:srgbClr val="9BBB59">
                <a:lumMod val="60000"/>
                <a:lumOff val="40000"/>
              </a:srgbClr>
            </a:solidFill>
          </p:grpSpPr>
          <p:sp>
            <p:nvSpPr>
              <p:cNvPr id="191" name="Rounded Rectangle 190">
                <a:extLst>
                  <a:ext uri="{FF2B5EF4-FFF2-40B4-BE49-F238E27FC236}">
                    <a16:creationId xmlns:a16="http://schemas.microsoft.com/office/drawing/2014/main" id="{B128DBD9-9508-FF48-BE37-B11FB30F9012}"/>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92" name="Rounded Rectangle 191">
                <a:extLst>
                  <a:ext uri="{FF2B5EF4-FFF2-40B4-BE49-F238E27FC236}">
                    <a16:creationId xmlns:a16="http://schemas.microsoft.com/office/drawing/2014/main" id="{7A295949-18AA-6744-A6E7-B04132773397}"/>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93" name="Oval 192">
                <a:extLst>
                  <a:ext uri="{FF2B5EF4-FFF2-40B4-BE49-F238E27FC236}">
                    <a16:creationId xmlns:a16="http://schemas.microsoft.com/office/drawing/2014/main" id="{E2184850-E674-C04C-9DF1-4D3C467A52AC}"/>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3" name="Group 42">
              <a:extLst>
                <a:ext uri="{FF2B5EF4-FFF2-40B4-BE49-F238E27FC236}">
                  <a16:creationId xmlns:a16="http://schemas.microsoft.com/office/drawing/2014/main" id="{34C14E0F-207C-E945-ADF4-940EA5ABB48C}"/>
                </a:ext>
              </a:extLst>
            </p:cNvPr>
            <p:cNvGrpSpPr/>
            <p:nvPr/>
          </p:nvGrpSpPr>
          <p:grpSpPr>
            <a:xfrm>
              <a:off x="7333509" y="3145360"/>
              <a:ext cx="304800" cy="486694"/>
              <a:chOff x="2057400" y="1157366"/>
              <a:chExt cx="304800" cy="486694"/>
            </a:xfrm>
            <a:solidFill>
              <a:srgbClr val="9BBB59">
                <a:lumMod val="60000"/>
                <a:lumOff val="40000"/>
              </a:srgbClr>
            </a:solidFill>
          </p:grpSpPr>
          <p:sp>
            <p:nvSpPr>
              <p:cNvPr id="188" name="Rounded Rectangle 187">
                <a:extLst>
                  <a:ext uri="{FF2B5EF4-FFF2-40B4-BE49-F238E27FC236}">
                    <a16:creationId xmlns:a16="http://schemas.microsoft.com/office/drawing/2014/main" id="{3A03B725-6C1C-0B45-859E-C6699FBF204F}"/>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89" name="Rounded Rectangle 188">
                <a:extLst>
                  <a:ext uri="{FF2B5EF4-FFF2-40B4-BE49-F238E27FC236}">
                    <a16:creationId xmlns:a16="http://schemas.microsoft.com/office/drawing/2014/main" id="{44C96FE9-366F-4F49-B575-901F2AEB90B4}"/>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90" name="Oval 189">
                <a:extLst>
                  <a:ext uri="{FF2B5EF4-FFF2-40B4-BE49-F238E27FC236}">
                    <a16:creationId xmlns:a16="http://schemas.microsoft.com/office/drawing/2014/main" id="{73E78C31-2401-8740-A087-DA6A4A9A9D93}"/>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4" name="Group 43">
              <a:extLst>
                <a:ext uri="{FF2B5EF4-FFF2-40B4-BE49-F238E27FC236}">
                  <a16:creationId xmlns:a16="http://schemas.microsoft.com/office/drawing/2014/main" id="{54277107-DBE0-034D-A29B-847284EF3D16}"/>
                </a:ext>
              </a:extLst>
            </p:cNvPr>
            <p:cNvGrpSpPr/>
            <p:nvPr/>
          </p:nvGrpSpPr>
          <p:grpSpPr>
            <a:xfrm>
              <a:off x="7765309" y="3145360"/>
              <a:ext cx="304800" cy="486694"/>
              <a:chOff x="2057400" y="1157366"/>
              <a:chExt cx="304800" cy="486694"/>
            </a:xfrm>
            <a:solidFill>
              <a:srgbClr val="9BBB59">
                <a:lumMod val="60000"/>
                <a:lumOff val="40000"/>
              </a:srgbClr>
            </a:solidFill>
          </p:grpSpPr>
          <p:sp>
            <p:nvSpPr>
              <p:cNvPr id="185" name="Rounded Rectangle 184">
                <a:extLst>
                  <a:ext uri="{FF2B5EF4-FFF2-40B4-BE49-F238E27FC236}">
                    <a16:creationId xmlns:a16="http://schemas.microsoft.com/office/drawing/2014/main" id="{F2D0B38B-C4EC-A942-AC8F-C43D5A1FDD21}"/>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86" name="Rounded Rectangle 185">
                <a:extLst>
                  <a:ext uri="{FF2B5EF4-FFF2-40B4-BE49-F238E27FC236}">
                    <a16:creationId xmlns:a16="http://schemas.microsoft.com/office/drawing/2014/main" id="{FA7DA9A8-F51F-1A4A-BEEB-3CCE726370E9}"/>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87" name="Oval 186">
                <a:extLst>
                  <a:ext uri="{FF2B5EF4-FFF2-40B4-BE49-F238E27FC236}">
                    <a16:creationId xmlns:a16="http://schemas.microsoft.com/office/drawing/2014/main" id="{5B83D98B-C55F-4B4B-92F1-7252DD0D9FFC}"/>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5" name="Group 44">
              <a:extLst>
                <a:ext uri="{FF2B5EF4-FFF2-40B4-BE49-F238E27FC236}">
                  <a16:creationId xmlns:a16="http://schemas.microsoft.com/office/drawing/2014/main" id="{3051F353-3BB8-944E-8AD9-8CAAD77E105D}"/>
                </a:ext>
              </a:extLst>
            </p:cNvPr>
            <p:cNvGrpSpPr/>
            <p:nvPr/>
          </p:nvGrpSpPr>
          <p:grpSpPr>
            <a:xfrm>
              <a:off x="8197109" y="3145360"/>
              <a:ext cx="304800" cy="486694"/>
              <a:chOff x="2057400" y="1157366"/>
              <a:chExt cx="304800" cy="486694"/>
            </a:xfrm>
            <a:solidFill>
              <a:srgbClr val="9BBB59">
                <a:lumMod val="60000"/>
                <a:lumOff val="40000"/>
              </a:srgbClr>
            </a:solidFill>
          </p:grpSpPr>
          <p:sp>
            <p:nvSpPr>
              <p:cNvPr id="182" name="Rounded Rectangle 181">
                <a:extLst>
                  <a:ext uri="{FF2B5EF4-FFF2-40B4-BE49-F238E27FC236}">
                    <a16:creationId xmlns:a16="http://schemas.microsoft.com/office/drawing/2014/main" id="{22E9052D-5E45-E14A-A8DB-3C38E345A4ED}"/>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83" name="Rounded Rectangle 182">
                <a:extLst>
                  <a:ext uri="{FF2B5EF4-FFF2-40B4-BE49-F238E27FC236}">
                    <a16:creationId xmlns:a16="http://schemas.microsoft.com/office/drawing/2014/main" id="{F3CA658C-26C4-AA4C-9BF9-A1DB7B3BE586}"/>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84" name="Oval 183">
                <a:extLst>
                  <a:ext uri="{FF2B5EF4-FFF2-40B4-BE49-F238E27FC236}">
                    <a16:creationId xmlns:a16="http://schemas.microsoft.com/office/drawing/2014/main" id="{030AB534-D267-A142-BB53-165C3B41ADBA}"/>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6" name="Group 45">
              <a:extLst>
                <a:ext uri="{FF2B5EF4-FFF2-40B4-BE49-F238E27FC236}">
                  <a16:creationId xmlns:a16="http://schemas.microsoft.com/office/drawing/2014/main" id="{09A0BD6E-01EF-4044-B49A-4D6F85B0E7AF}"/>
                </a:ext>
              </a:extLst>
            </p:cNvPr>
            <p:cNvGrpSpPr/>
            <p:nvPr/>
          </p:nvGrpSpPr>
          <p:grpSpPr>
            <a:xfrm>
              <a:off x="8628909" y="3145360"/>
              <a:ext cx="304800" cy="486694"/>
              <a:chOff x="2057400" y="1157366"/>
              <a:chExt cx="304800" cy="486694"/>
            </a:xfrm>
            <a:solidFill>
              <a:srgbClr val="9BBB59">
                <a:lumMod val="60000"/>
                <a:lumOff val="40000"/>
              </a:srgbClr>
            </a:solidFill>
          </p:grpSpPr>
          <p:sp>
            <p:nvSpPr>
              <p:cNvPr id="179" name="Rounded Rectangle 178">
                <a:extLst>
                  <a:ext uri="{FF2B5EF4-FFF2-40B4-BE49-F238E27FC236}">
                    <a16:creationId xmlns:a16="http://schemas.microsoft.com/office/drawing/2014/main" id="{94588D14-C2D7-0C43-AF4D-914EC50022EC}"/>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80" name="Rounded Rectangle 179">
                <a:extLst>
                  <a:ext uri="{FF2B5EF4-FFF2-40B4-BE49-F238E27FC236}">
                    <a16:creationId xmlns:a16="http://schemas.microsoft.com/office/drawing/2014/main" id="{EE965B76-3572-704F-8C0A-925E8F597059}"/>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81" name="Oval 180">
                <a:extLst>
                  <a:ext uri="{FF2B5EF4-FFF2-40B4-BE49-F238E27FC236}">
                    <a16:creationId xmlns:a16="http://schemas.microsoft.com/office/drawing/2014/main" id="{1050366C-C05E-AF49-8B2E-4BC861BEBA1C}"/>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7" name="Group 46">
              <a:extLst>
                <a:ext uri="{FF2B5EF4-FFF2-40B4-BE49-F238E27FC236}">
                  <a16:creationId xmlns:a16="http://schemas.microsoft.com/office/drawing/2014/main" id="{90B68B30-5253-0146-AA27-A3EAD770A7FD}"/>
                </a:ext>
              </a:extLst>
            </p:cNvPr>
            <p:cNvGrpSpPr/>
            <p:nvPr/>
          </p:nvGrpSpPr>
          <p:grpSpPr>
            <a:xfrm>
              <a:off x="5174509" y="3692614"/>
              <a:ext cx="304800" cy="486694"/>
              <a:chOff x="2057400" y="1157366"/>
              <a:chExt cx="304800" cy="486694"/>
            </a:xfrm>
            <a:solidFill>
              <a:srgbClr val="9BBB59">
                <a:lumMod val="60000"/>
                <a:lumOff val="40000"/>
              </a:srgbClr>
            </a:solidFill>
          </p:grpSpPr>
          <p:sp>
            <p:nvSpPr>
              <p:cNvPr id="176" name="Rounded Rectangle 175">
                <a:extLst>
                  <a:ext uri="{FF2B5EF4-FFF2-40B4-BE49-F238E27FC236}">
                    <a16:creationId xmlns:a16="http://schemas.microsoft.com/office/drawing/2014/main" id="{B487680F-7206-7142-A5E5-27D7CF099093}"/>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77" name="Rounded Rectangle 176">
                <a:extLst>
                  <a:ext uri="{FF2B5EF4-FFF2-40B4-BE49-F238E27FC236}">
                    <a16:creationId xmlns:a16="http://schemas.microsoft.com/office/drawing/2014/main" id="{27C8381D-11F6-2944-8902-0467E19BD931}"/>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78" name="Oval 177">
                <a:extLst>
                  <a:ext uri="{FF2B5EF4-FFF2-40B4-BE49-F238E27FC236}">
                    <a16:creationId xmlns:a16="http://schemas.microsoft.com/office/drawing/2014/main" id="{662FBE5A-F40B-5848-A58B-2E32AC9D0282}"/>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8" name="Group 47">
              <a:extLst>
                <a:ext uri="{FF2B5EF4-FFF2-40B4-BE49-F238E27FC236}">
                  <a16:creationId xmlns:a16="http://schemas.microsoft.com/office/drawing/2014/main" id="{B06664C4-FBD1-F343-90B6-E49B4733EBEE}"/>
                </a:ext>
              </a:extLst>
            </p:cNvPr>
            <p:cNvGrpSpPr/>
            <p:nvPr/>
          </p:nvGrpSpPr>
          <p:grpSpPr>
            <a:xfrm>
              <a:off x="5606309" y="3692614"/>
              <a:ext cx="304800" cy="486694"/>
              <a:chOff x="2057400" y="1157366"/>
              <a:chExt cx="304800" cy="486694"/>
            </a:xfrm>
            <a:solidFill>
              <a:srgbClr val="9BBB59">
                <a:lumMod val="60000"/>
                <a:lumOff val="40000"/>
              </a:srgbClr>
            </a:solidFill>
          </p:grpSpPr>
          <p:sp>
            <p:nvSpPr>
              <p:cNvPr id="173" name="Rounded Rectangle 172">
                <a:extLst>
                  <a:ext uri="{FF2B5EF4-FFF2-40B4-BE49-F238E27FC236}">
                    <a16:creationId xmlns:a16="http://schemas.microsoft.com/office/drawing/2014/main" id="{9C1B333E-923C-154E-B4A9-B0E274DAC293}"/>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74" name="Rounded Rectangle 173">
                <a:extLst>
                  <a:ext uri="{FF2B5EF4-FFF2-40B4-BE49-F238E27FC236}">
                    <a16:creationId xmlns:a16="http://schemas.microsoft.com/office/drawing/2014/main" id="{15BDFB96-BAB6-AE43-9853-6D72E1E360A7}"/>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75" name="Oval 174">
                <a:extLst>
                  <a:ext uri="{FF2B5EF4-FFF2-40B4-BE49-F238E27FC236}">
                    <a16:creationId xmlns:a16="http://schemas.microsoft.com/office/drawing/2014/main" id="{45645480-DDA5-E84F-B746-CF869C326241}"/>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49" name="Group 48">
              <a:extLst>
                <a:ext uri="{FF2B5EF4-FFF2-40B4-BE49-F238E27FC236}">
                  <a16:creationId xmlns:a16="http://schemas.microsoft.com/office/drawing/2014/main" id="{8583D10A-059B-3B4A-B708-DB8937BC5416}"/>
                </a:ext>
              </a:extLst>
            </p:cNvPr>
            <p:cNvGrpSpPr/>
            <p:nvPr/>
          </p:nvGrpSpPr>
          <p:grpSpPr>
            <a:xfrm>
              <a:off x="6038109" y="3692614"/>
              <a:ext cx="304800" cy="486694"/>
              <a:chOff x="2057400" y="1157366"/>
              <a:chExt cx="304800" cy="486694"/>
            </a:xfrm>
            <a:solidFill>
              <a:srgbClr val="9BBB59">
                <a:lumMod val="60000"/>
                <a:lumOff val="40000"/>
              </a:srgbClr>
            </a:solidFill>
          </p:grpSpPr>
          <p:sp>
            <p:nvSpPr>
              <p:cNvPr id="170" name="Rounded Rectangle 169">
                <a:extLst>
                  <a:ext uri="{FF2B5EF4-FFF2-40B4-BE49-F238E27FC236}">
                    <a16:creationId xmlns:a16="http://schemas.microsoft.com/office/drawing/2014/main" id="{8B4F0D93-549B-C241-AB33-83F282579515}"/>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71" name="Rounded Rectangle 170">
                <a:extLst>
                  <a:ext uri="{FF2B5EF4-FFF2-40B4-BE49-F238E27FC236}">
                    <a16:creationId xmlns:a16="http://schemas.microsoft.com/office/drawing/2014/main" id="{63BD4D53-CD8D-A14B-8871-E29C1C2BCEE2}"/>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72" name="Oval 171">
                <a:extLst>
                  <a:ext uri="{FF2B5EF4-FFF2-40B4-BE49-F238E27FC236}">
                    <a16:creationId xmlns:a16="http://schemas.microsoft.com/office/drawing/2014/main" id="{B42D3025-CFD0-3247-9AF9-DC716634EA3E}"/>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0" name="Group 49">
              <a:extLst>
                <a:ext uri="{FF2B5EF4-FFF2-40B4-BE49-F238E27FC236}">
                  <a16:creationId xmlns:a16="http://schemas.microsoft.com/office/drawing/2014/main" id="{76ED81AC-0CC4-7F4B-9DD4-B457B7424652}"/>
                </a:ext>
              </a:extLst>
            </p:cNvPr>
            <p:cNvGrpSpPr/>
            <p:nvPr/>
          </p:nvGrpSpPr>
          <p:grpSpPr>
            <a:xfrm>
              <a:off x="6469909" y="3692614"/>
              <a:ext cx="304800" cy="486694"/>
              <a:chOff x="2057400" y="1157366"/>
              <a:chExt cx="304800" cy="486694"/>
            </a:xfrm>
            <a:solidFill>
              <a:srgbClr val="9BBB59">
                <a:lumMod val="60000"/>
                <a:lumOff val="40000"/>
              </a:srgbClr>
            </a:solidFill>
          </p:grpSpPr>
          <p:sp>
            <p:nvSpPr>
              <p:cNvPr id="167" name="Rounded Rectangle 166">
                <a:extLst>
                  <a:ext uri="{FF2B5EF4-FFF2-40B4-BE49-F238E27FC236}">
                    <a16:creationId xmlns:a16="http://schemas.microsoft.com/office/drawing/2014/main" id="{DF1BD3B6-71F9-7648-8594-8E89189F0F1D}"/>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68" name="Rounded Rectangle 167">
                <a:extLst>
                  <a:ext uri="{FF2B5EF4-FFF2-40B4-BE49-F238E27FC236}">
                    <a16:creationId xmlns:a16="http://schemas.microsoft.com/office/drawing/2014/main" id="{C0944625-63AB-264B-9A69-7A6B8B5212C8}"/>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69" name="Oval 168">
                <a:extLst>
                  <a:ext uri="{FF2B5EF4-FFF2-40B4-BE49-F238E27FC236}">
                    <a16:creationId xmlns:a16="http://schemas.microsoft.com/office/drawing/2014/main" id="{F55B5E6A-548D-1A45-B838-5E38ED26B09F}"/>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1" name="Group 50">
              <a:extLst>
                <a:ext uri="{FF2B5EF4-FFF2-40B4-BE49-F238E27FC236}">
                  <a16:creationId xmlns:a16="http://schemas.microsoft.com/office/drawing/2014/main" id="{79B488AA-5580-094C-94CE-D369A6B0BD2A}"/>
                </a:ext>
              </a:extLst>
            </p:cNvPr>
            <p:cNvGrpSpPr/>
            <p:nvPr/>
          </p:nvGrpSpPr>
          <p:grpSpPr>
            <a:xfrm>
              <a:off x="6901709" y="3692614"/>
              <a:ext cx="304800" cy="486694"/>
              <a:chOff x="2057400" y="1157366"/>
              <a:chExt cx="304800" cy="486694"/>
            </a:xfrm>
            <a:solidFill>
              <a:srgbClr val="9BBB59">
                <a:lumMod val="60000"/>
                <a:lumOff val="40000"/>
              </a:srgbClr>
            </a:solidFill>
          </p:grpSpPr>
          <p:sp>
            <p:nvSpPr>
              <p:cNvPr id="164" name="Rounded Rectangle 163">
                <a:extLst>
                  <a:ext uri="{FF2B5EF4-FFF2-40B4-BE49-F238E27FC236}">
                    <a16:creationId xmlns:a16="http://schemas.microsoft.com/office/drawing/2014/main" id="{D6F34D37-9CD7-9742-9A64-8F192060589E}"/>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65" name="Rounded Rectangle 164">
                <a:extLst>
                  <a:ext uri="{FF2B5EF4-FFF2-40B4-BE49-F238E27FC236}">
                    <a16:creationId xmlns:a16="http://schemas.microsoft.com/office/drawing/2014/main" id="{165D5CE2-F7A4-BA46-8D44-47E2A22F2811}"/>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66" name="Oval 165">
                <a:extLst>
                  <a:ext uri="{FF2B5EF4-FFF2-40B4-BE49-F238E27FC236}">
                    <a16:creationId xmlns:a16="http://schemas.microsoft.com/office/drawing/2014/main" id="{72398D92-3448-F64A-A765-B3106ED433DB}"/>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2" name="Group 51">
              <a:extLst>
                <a:ext uri="{FF2B5EF4-FFF2-40B4-BE49-F238E27FC236}">
                  <a16:creationId xmlns:a16="http://schemas.microsoft.com/office/drawing/2014/main" id="{0409EAAD-2BF8-224A-A0A2-A26C91AA6E6F}"/>
                </a:ext>
              </a:extLst>
            </p:cNvPr>
            <p:cNvGrpSpPr/>
            <p:nvPr/>
          </p:nvGrpSpPr>
          <p:grpSpPr>
            <a:xfrm>
              <a:off x="7333509" y="3692614"/>
              <a:ext cx="304800" cy="486694"/>
              <a:chOff x="2057400" y="1157366"/>
              <a:chExt cx="304800" cy="486694"/>
            </a:xfrm>
            <a:solidFill>
              <a:srgbClr val="9BBB59">
                <a:lumMod val="60000"/>
                <a:lumOff val="40000"/>
              </a:srgbClr>
            </a:solidFill>
          </p:grpSpPr>
          <p:sp>
            <p:nvSpPr>
              <p:cNvPr id="161" name="Rounded Rectangle 160">
                <a:extLst>
                  <a:ext uri="{FF2B5EF4-FFF2-40B4-BE49-F238E27FC236}">
                    <a16:creationId xmlns:a16="http://schemas.microsoft.com/office/drawing/2014/main" id="{00ED96A5-2FC4-A84A-9A51-9FFA9973745B}"/>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62" name="Rounded Rectangle 161">
                <a:extLst>
                  <a:ext uri="{FF2B5EF4-FFF2-40B4-BE49-F238E27FC236}">
                    <a16:creationId xmlns:a16="http://schemas.microsoft.com/office/drawing/2014/main" id="{9382D91A-F69B-9C47-AB91-5DF2C38CEB4A}"/>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63" name="Oval 162">
                <a:extLst>
                  <a:ext uri="{FF2B5EF4-FFF2-40B4-BE49-F238E27FC236}">
                    <a16:creationId xmlns:a16="http://schemas.microsoft.com/office/drawing/2014/main" id="{056E39BD-76B9-874E-A74F-EBB688A52908}"/>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3" name="Group 52">
              <a:extLst>
                <a:ext uri="{FF2B5EF4-FFF2-40B4-BE49-F238E27FC236}">
                  <a16:creationId xmlns:a16="http://schemas.microsoft.com/office/drawing/2014/main" id="{96CE2129-FE18-044E-BC0B-BD7D22659331}"/>
                </a:ext>
              </a:extLst>
            </p:cNvPr>
            <p:cNvGrpSpPr/>
            <p:nvPr/>
          </p:nvGrpSpPr>
          <p:grpSpPr>
            <a:xfrm>
              <a:off x="7765309" y="3692614"/>
              <a:ext cx="304800" cy="486694"/>
              <a:chOff x="2057400" y="1157366"/>
              <a:chExt cx="304800" cy="486694"/>
            </a:xfrm>
            <a:solidFill>
              <a:srgbClr val="9BBB59">
                <a:lumMod val="60000"/>
                <a:lumOff val="40000"/>
              </a:srgbClr>
            </a:solidFill>
          </p:grpSpPr>
          <p:sp>
            <p:nvSpPr>
              <p:cNvPr id="158" name="Rounded Rectangle 157">
                <a:extLst>
                  <a:ext uri="{FF2B5EF4-FFF2-40B4-BE49-F238E27FC236}">
                    <a16:creationId xmlns:a16="http://schemas.microsoft.com/office/drawing/2014/main" id="{E2D179DD-87B1-2747-A8A6-5362C980BC2B}"/>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59" name="Rounded Rectangle 158">
                <a:extLst>
                  <a:ext uri="{FF2B5EF4-FFF2-40B4-BE49-F238E27FC236}">
                    <a16:creationId xmlns:a16="http://schemas.microsoft.com/office/drawing/2014/main" id="{FE26405D-67F3-1440-82C8-4739A59EEEE2}"/>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60" name="Oval 159">
                <a:extLst>
                  <a:ext uri="{FF2B5EF4-FFF2-40B4-BE49-F238E27FC236}">
                    <a16:creationId xmlns:a16="http://schemas.microsoft.com/office/drawing/2014/main" id="{D0EDE6BA-381A-DC4D-9FA0-00D7859A9FCA}"/>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4" name="Group 53">
              <a:extLst>
                <a:ext uri="{FF2B5EF4-FFF2-40B4-BE49-F238E27FC236}">
                  <a16:creationId xmlns:a16="http://schemas.microsoft.com/office/drawing/2014/main" id="{BF81B698-E7A1-994D-8D2E-DE4D448400B2}"/>
                </a:ext>
              </a:extLst>
            </p:cNvPr>
            <p:cNvGrpSpPr/>
            <p:nvPr/>
          </p:nvGrpSpPr>
          <p:grpSpPr>
            <a:xfrm>
              <a:off x="8197109" y="3692614"/>
              <a:ext cx="304800" cy="486694"/>
              <a:chOff x="2057400" y="1157366"/>
              <a:chExt cx="304800" cy="486694"/>
            </a:xfrm>
            <a:solidFill>
              <a:srgbClr val="9BBB59">
                <a:lumMod val="60000"/>
                <a:lumOff val="40000"/>
              </a:srgbClr>
            </a:solidFill>
          </p:grpSpPr>
          <p:sp>
            <p:nvSpPr>
              <p:cNvPr id="155" name="Rounded Rectangle 154">
                <a:extLst>
                  <a:ext uri="{FF2B5EF4-FFF2-40B4-BE49-F238E27FC236}">
                    <a16:creationId xmlns:a16="http://schemas.microsoft.com/office/drawing/2014/main" id="{FCBD02DE-7028-DB4E-9D04-DD420A0DB4FC}"/>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56" name="Rounded Rectangle 155">
                <a:extLst>
                  <a:ext uri="{FF2B5EF4-FFF2-40B4-BE49-F238E27FC236}">
                    <a16:creationId xmlns:a16="http://schemas.microsoft.com/office/drawing/2014/main" id="{B10DF591-375F-AA44-B79E-FE69007B71EA}"/>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57" name="Oval 156">
                <a:extLst>
                  <a:ext uri="{FF2B5EF4-FFF2-40B4-BE49-F238E27FC236}">
                    <a16:creationId xmlns:a16="http://schemas.microsoft.com/office/drawing/2014/main" id="{40D84CB6-A382-A44E-8983-9155D7F837B4}"/>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5" name="Group 54">
              <a:extLst>
                <a:ext uri="{FF2B5EF4-FFF2-40B4-BE49-F238E27FC236}">
                  <a16:creationId xmlns:a16="http://schemas.microsoft.com/office/drawing/2014/main" id="{BE80EE9B-4D18-D34F-A5D4-2E6F0F6FAA10}"/>
                </a:ext>
              </a:extLst>
            </p:cNvPr>
            <p:cNvGrpSpPr/>
            <p:nvPr/>
          </p:nvGrpSpPr>
          <p:grpSpPr>
            <a:xfrm>
              <a:off x="8628909" y="3692614"/>
              <a:ext cx="304800" cy="486694"/>
              <a:chOff x="2057400" y="1157366"/>
              <a:chExt cx="304800" cy="486694"/>
            </a:xfrm>
            <a:solidFill>
              <a:srgbClr val="9BBB59">
                <a:lumMod val="60000"/>
                <a:lumOff val="40000"/>
              </a:srgbClr>
            </a:solidFill>
          </p:grpSpPr>
          <p:sp>
            <p:nvSpPr>
              <p:cNvPr id="152" name="Rounded Rectangle 151">
                <a:extLst>
                  <a:ext uri="{FF2B5EF4-FFF2-40B4-BE49-F238E27FC236}">
                    <a16:creationId xmlns:a16="http://schemas.microsoft.com/office/drawing/2014/main" id="{8416E55B-FD38-4D47-8AF4-26A73C501FB3}"/>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53" name="Rounded Rectangle 152">
                <a:extLst>
                  <a:ext uri="{FF2B5EF4-FFF2-40B4-BE49-F238E27FC236}">
                    <a16:creationId xmlns:a16="http://schemas.microsoft.com/office/drawing/2014/main" id="{DB70504A-663F-D240-B273-FDBF597B0C31}"/>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54" name="Oval 153">
                <a:extLst>
                  <a:ext uri="{FF2B5EF4-FFF2-40B4-BE49-F238E27FC236}">
                    <a16:creationId xmlns:a16="http://schemas.microsoft.com/office/drawing/2014/main" id="{6E979A19-66A0-A149-BFB4-DC97891568AA}"/>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6" name="Group 55">
              <a:extLst>
                <a:ext uri="{FF2B5EF4-FFF2-40B4-BE49-F238E27FC236}">
                  <a16:creationId xmlns:a16="http://schemas.microsoft.com/office/drawing/2014/main" id="{628FEE6A-32EB-5949-A927-1F2553F9DA76}"/>
                </a:ext>
              </a:extLst>
            </p:cNvPr>
            <p:cNvGrpSpPr/>
            <p:nvPr/>
          </p:nvGrpSpPr>
          <p:grpSpPr>
            <a:xfrm>
              <a:off x="5174509" y="4232941"/>
              <a:ext cx="304800" cy="486694"/>
              <a:chOff x="2057400" y="1157366"/>
              <a:chExt cx="304800" cy="486694"/>
            </a:xfrm>
            <a:solidFill>
              <a:srgbClr val="9BBB59">
                <a:lumMod val="60000"/>
                <a:lumOff val="40000"/>
              </a:srgbClr>
            </a:solidFill>
          </p:grpSpPr>
          <p:sp>
            <p:nvSpPr>
              <p:cNvPr id="149" name="Rounded Rectangle 148">
                <a:extLst>
                  <a:ext uri="{FF2B5EF4-FFF2-40B4-BE49-F238E27FC236}">
                    <a16:creationId xmlns:a16="http://schemas.microsoft.com/office/drawing/2014/main" id="{4D1A4E09-76E8-7445-B919-37E926C373A5}"/>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50" name="Rounded Rectangle 149">
                <a:extLst>
                  <a:ext uri="{FF2B5EF4-FFF2-40B4-BE49-F238E27FC236}">
                    <a16:creationId xmlns:a16="http://schemas.microsoft.com/office/drawing/2014/main" id="{F059029B-7F33-1649-8FF0-58822E5A9AB7}"/>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51" name="Oval 150">
                <a:extLst>
                  <a:ext uri="{FF2B5EF4-FFF2-40B4-BE49-F238E27FC236}">
                    <a16:creationId xmlns:a16="http://schemas.microsoft.com/office/drawing/2014/main" id="{FA42E6E1-1A46-F744-AD2F-AB2B76D7F520}"/>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7" name="Group 56">
              <a:extLst>
                <a:ext uri="{FF2B5EF4-FFF2-40B4-BE49-F238E27FC236}">
                  <a16:creationId xmlns:a16="http://schemas.microsoft.com/office/drawing/2014/main" id="{877A15F8-6202-9F48-A16F-1367E9F1E771}"/>
                </a:ext>
              </a:extLst>
            </p:cNvPr>
            <p:cNvGrpSpPr/>
            <p:nvPr/>
          </p:nvGrpSpPr>
          <p:grpSpPr>
            <a:xfrm>
              <a:off x="5606309" y="4232941"/>
              <a:ext cx="304800" cy="486694"/>
              <a:chOff x="2057400" y="1157366"/>
              <a:chExt cx="304800" cy="486694"/>
            </a:xfrm>
            <a:solidFill>
              <a:srgbClr val="9BBB59">
                <a:lumMod val="60000"/>
                <a:lumOff val="40000"/>
              </a:srgbClr>
            </a:solidFill>
          </p:grpSpPr>
          <p:sp>
            <p:nvSpPr>
              <p:cNvPr id="146" name="Rounded Rectangle 145">
                <a:extLst>
                  <a:ext uri="{FF2B5EF4-FFF2-40B4-BE49-F238E27FC236}">
                    <a16:creationId xmlns:a16="http://schemas.microsoft.com/office/drawing/2014/main" id="{D1E3B412-52E2-394E-913E-BB0B9FF06807}"/>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47" name="Rounded Rectangle 146">
                <a:extLst>
                  <a:ext uri="{FF2B5EF4-FFF2-40B4-BE49-F238E27FC236}">
                    <a16:creationId xmlns:a16="http://schemas.microsoft.com/office/drawing/2014/main" id="{25AB5EA7-4839-4346-BB2E-6F0DAC941AC8}"/>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48" name="Oval 147">
                <a:extLst>
                  <a:ext uri="{FF2B5EF4-FFF2-40B4-BE49-F238E27FC236}">
                    <a16:creationId xmlns:a16="http://schemas.microsoft.com/office/drawing/2014/main" id="{7EB7C798-7F75-8149-B0AA-E8C438666452}"/>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8" name="Group 57">
              <a:extLst>
                <a:ext uri="{FF2B5EF4-FFF2-40B4-BE49-F238E27FC236}">
                  <a16:creationId xmlns:a16="http://schemas.microsoft.com/office/drawing/2014/main" id="{520EF942-EBF2-0942-93A2-22997EE2C3BD}"/>
                </a:ext>
              </a:extLst>
            </p:cNvPr>
            <p:cNvGrpSpPr/>
            <p:nvPr/>
          </p:nvGrpSpPr>
          <p:grpSpPr>
            <a:xfrm>
              <a:off x="6038109" y="4232941"/>
              <a:ext cx="304800" cy="486694"/>
              <a:chOff x="2057400" y="1157366"/>
              <a:chExt cx="304800" cy="486694"/>
            </a:xfrm>
            <a:solidFill>
              <a:srgbClr val="9BBB59">
                <a:lumMod val="60000"/>
                <a:lumOff val="40000"/>
              </a:srgbClr>
            </a:solidFill>
          </p:grpSpPr>
          <p:sp>
            <p:nvSpPr>
              <p:cNvPr id="143" name="Rounded Rectangle 142">
                <a:extLst>
                  <a:ext uri="{FF2B5EF4-FFF2-40B4-BE49-F238E27FC236}">
                    <a16:creationId xmlns:a16="http://schemas.microsoft.com/office/drawing/2014/main" id="{8755ED59-C2A5-A84D-A67D-B37641AAD41E}"/>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44" name="Rounded Rectangle 143">
                <a:extLst>
                  <a:ext uri="{FF2B5EF4-FFF2-40B4-BE49-F238E27FC236}">
                    <a16:creationId xmlns:a16="http://schemas.microsoft.com/office/drawing/2014/main" id="{7834BF80-ECF4-5442-B533-4CB6F349A6EF}"/>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45" name="Oval 144">
                <a:extLst>
                  <a:ext uri="{FF2B5EF4-FFF2-40B4-BE49-F238E27FC236}">
                    <a16:creationId xmlns:a16="http://schemas.microsoft.com/office/drawing/2014/main" id="{7A18110D-AF1B-EA46-BCA9-3AFBF775543E}"/>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59" name="Group 58">
              <a:extLst>
                <a:ext uri="{FF2B5EF4-FFF2-40B4-BE49-F238E27FC236}">
                  <a16:creationId xmlns:a16="http://schemas.microsoft.com/office/drawing/2014/main" id="{59E9BEA1-B432-E549-9ED1-E3C2FE74DB63}"/>
                </a:ext>
              </a:extLst>
            </p:cNvPr>
            <p:cNvGrpSpPr/>
            <p:nvPr/>
          </p:nvGrpSpPr>
          <p:grpSpPr>
            <a:xfrm>
              <a:off x="6469909" y="4232941"/>
              <a:ext cx="304800" cy="486694"/>
              <a:chOff x="2057400" y="1157366"/>
              <a:chExt cx="304800" cy="486694"/>
            </a:xfrm>
            <a:solidFill>
              <a:srgbClr val="9BBB59">
                <a:lumMod val="60000"/>
                <a:lumOff val="40000"/>
              </a:srgbClr>
            </a:solidFill>
          </p:grpSpPr>
          <p:sp>
            <p:nvSpPr>
              <p:cNvPr id="140" name="Rounded Rectangle 139">
                <a:extLst>
                  <a:ext uri="{FF2B5EF4-FFF2-40B4-BE49-F238E27FC236}">
                    <a16:creationId xmlns:a16="http://schemas.microsoft.com/office/drawing/2014/main" id="{86A2F78C-AC99-CE4C-8FA1-1279A924B71C}"/>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41" name="Rounded Rectangle 140">
                <a:extLst>
                  <a:ext uri="{FF2B5EF4-FFF2-40B4-BE49-F238E27FC236}">
                    <a16:creationId xmlns:a16="http://schemas.microsoft.com/office/drawing/2014/main" id="{2A2DD180-6CC4-8147-8787-620D7859F132}"/>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42" name="Oval 141">
                <a:extLst>
                  <a:ext uri="{FF2B5EF4-FFF2-40B4-BE49-F238E27FC236}">
                    <a16:creationId xmlns:a16="http://schemas.microsoft.com/office/drawing/2014/main" id="{7AADA1C8-CCD1-A44B-899D-7034CC25962E}"/>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0" name="Group 59">
              <a:extLst>
                <a:ext uri="{FF2B5EF4-FFF2-40B4-BE49-F238E27FC236}">
                  <a16:creationId xmlns:a16="http://schemas.microsoft.com/office/drawing/2014/main" id="{92F99E40-734F-6649-90C3-7B3B984F78BA}"/>
                </a:ext>
              </a:extLst>
            </p:cNvPr>
            <p:cNvGrpSpPr/>
            <p:nvPr/>
          </p:nvGrpSpPr>
          <p:grpSpPr>
            <a:xfrm>
              <a:off x="6901709" y="4232941"/>
              <a:ext cx="304800" cy="486694"/>
              <a:chOff x="2057400" y="1157366"/>
              <a:chExt cx="304800" cy="486694"/>
            </a:xfrm>
            <a:solidFill>
              <a:srgbClr val="9BBB59">
                <a:lumMod val="60000"/>
                <a:lumOff val="40000"/>
              </a:srgbClr>
            </a:solidFill>
          </p:grpSpPr>
          <p:sp>
            <p:nvSpPr>
              <p:cNvPr id="137" name="Rounded Rectangle 136">
                <a:extLst>
                  <a:ext uri="{FF2B5EF4-FFF2-40B4-BE49-F238E27FC236}">
                    <a16:creationId xmlns:a16="http://schemas.microsoft.com/office/drawing/2014/main" id="{4B5CA107-23D8-1147-A7DF-796D6B86D98F}"/>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38" name="Rounded Rectangle 137">
                <a:extLst>
                  <a:ext uri="{FF2B5EF4-FFF2-40B4-BE49-F238E27FC236}">
                    <a16:creationId xmlns:a16="http://schemas.microsoft.com/office/drawing/2014/main" id="{C9C2C0BA-5042-FF42-898F-092F4C962322}"/>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39" name="Oval 138">
                <a:extLst>
                  <a:ext uri="{FF2B5EF4-FFF2-40B4-BE49-F238E27FC236}">
                    <a16:creationId xmlns:a16="http://schemas.microsoft.com/office/drawing/2014/main" id="{B9DD0E3A-7B66-2747-A63C-BC3CA0DA632C}"/>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1" name="Group 60">
              <a:extLst>
                <a:ext uri="{FF2B5EF4-FFF2-40B4-BE49-F238E27FC236}">
                  <a16:creationId xmlns:a16="http://schemas.microsoft.com/office/drawing/2014/main" id="{D5ED85C7-9B93-0143-9F6F-C6A17B1C5817}"/>
                </a:ext>
              </a:extLst>
            </p:cNvPr>
            <p:cNvGrpSpPr/>
            <p:nvPr/>
          </p:nvGrpSpPr>
          <p:grpSpPr>
            <a:xfrm>
              <a:off x="7333509" y="4232941"/>
              <a:ext cx="304800" cy="486694"/>
              <a:chOff x="2057400" y="1157366"/>
              <a:chExt cx="304800" cy="486694"/>
            </a:xfrm>
            <a:solidFill>
              <a:srgbClr val="9BBB59">
                <a:lumMod val="60000"/>
                <a:lumOff val="40000"/>
              </a:srgbClr>
            </a:solidFill>
          </p:grpSpPr>
          <p:sp>
            <p:nvSpPr>
              <p:cNvPr id="134" name="Rounded Rectangle 133">
                <a:extLst>
                  <a:ext uri="{FF2B5EF4-FFF2-40B4-BE49-F238E27FC236}">
                    <a16:creationId xmlns:a16="http://schemas.microsoft.com/office/drawing/2014/main" id="{4BB3631C-6057-1D4B-952A-324983283FFF}"/>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35" name="Rounded Rectangle 134">
                <a:extLst>
                  <a:ext uri="{FF2B5EF4-FFF2-40B4-BE49-F238E27FC236}">
                    <a16:creationId xmlns:a16="http://schemas.microsoft.com/office/drawing/2014/main" id="{50E6F0A0-33EC-984A-8B52-AEE3A5F61F6D}"/>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36" name="Oval 135">
                <a:extLst>
                  <a:ext uri="{FF2B5EF4-FFF2-40B4-BE49-F238E27FC236}">
                    <a16:creationId xmlns:a16="http://schemas.microsoft.com/office/drawing/2014/main" id="{A51E2092-B582-3249-BB8D-EA690256133E}"/>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2" name="Group 61">
              <a:extLst>
                <a:ext uri="{FF2B5EF4-FFF2-40B4-BE49-F238E27FC236}">
                  <a16:creationId xmlns:a16="http://schemas.microsoft.com/office/drawing/2014/main" id="{274E3445-02B8-054B-AB67-94F3D6133FA7}"/>
                </a:ext>
              </a:extLst>
            </p:cNvPr>
            <p:cNvGrpSpPr/>
            <p:nvPr/>
          </p:nvGrpSpPr>
          <p:grpSpPr>
            <a:xfrm>
              <a:off x="7765309" y="4232941"/>
              <a:ext cx="304800" cy="486694"/>
              <a:chOff x="2057400" y="1157366"/>
              <a:chExt cx="304800" cy="486694"/>
            </a:xfrm>
            <a:solidFill>
              <a:srgbClr val="9BBB59">
                <a:lumMod val="60000"/>
                <a:lumOff val="40000"/>
              </a:srgbClr>
            </a:solidFill>
          </p:grpSpPr>
          <p:sp>
            <p:nvSpPr>
              <p:cNvPr id="131" name="Rounded Rectangle 130">
                <a:extLst>
                  <a:ext uri="{FF2B5EF4-FFF2-40B4-BE49-F238E27FC236}">
                    <a16:creationId xmlns:a16="http://schemas.microsoft.com/office/drawing/2014/main" id="{B2BB4898-5B8D-EF48-ABFF-F6D6DD228575}"/>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32" name="Rounded Rectangle 131">
                <a:extLst>
                  <a:ext uri="{FF2B5EF4-FFF2-40B4-BE49-F238E27FC236}">
                    <a16:creationId xmlns:a16="http://schemas.microsoft.com/office/drawing/2014/main" id="{3CE976F8-A295-7C4B-A6CE-CE87FEE5214D}"/>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33" name="Oval 132">
                <a:extLst>
                  <a:ext uri="{FF2B5EF4-FFF2-40B4-BE49-F238E27FC236}">
                    <a16:creationId xmlns:a16="http://schemas.microsoft.com/office/drawing/2014/main" id="{99D31D00-8F02-AA40-BEDA-81B227C3EF15}"/>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3" name="Group 62">
              <a:extLst>
                <a:ext uri="{FF2B5EF4-FFF2-40B4-BE49-F238E27FC236}">
                  <a16:creationId xmlns:a16="http://schemas.microsoft.com/office/drawing/2014/main" id="{32CAFB63-425E-D741-97B2-7272D3D8111E}"/>
                </a:ext>
              </a:extLst>
            </p:cNvPr>
            <p:cNvGrpSpPr/>
            <p:nvPr/>
          </p:nvGrpSpPr>
          <p:grpSpPr>
            <a:xfrm>
              <a:off x="8197109" y="4232941"/>
              <a:ext cx="304800" cy="486694"/>
              <a:chOff x="2057400" y="1157366"/>
              <a:chExt cx="304800" cy="486694"/>
            </a:xfrm>
            <a:solidFill>
              <a:srgbClr val="9BBB59">
                <a:lumMod val="60000"/>
                <a:lumOff val="40000"/>
              </a:srgbClr>
            </a:solidFill>
          </p:grpSpPr>
          <p:sp>
            <p:nvSpPr>
              <p:cNvPr id="128" name="Rounded Rectangle 127">
                <a:extLst>
                  <a:ext uri="{FF2B5EF4-FFF2-40B4-BE49-F238E27FC236}">
                    <a16:creationId xmlns:a16="http://schemas.microsoft.com/office/drawing/2014/main" id="{D0A34797-8920-BF4A-A789-BE373D0E2DBB}"/>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29" name="Rounded Rectangle 128">
                <a:extLst>
                  <a:ext uri="{FF2B5EF4-FFF2-40B4-BE49-F238E27FC236}">
                    <a16:creationId xmlns:a16="http://schemas.microsoft.com/office/drawing/2014/main" id="{8EA0EC7E-EBE8-624D-AC6A-A5274701C0D2}"/>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30" name="Oval 129">
                <a:extLst>
                  <a:ext uri="{FF2B5EF4-FFF2-40B4-BE49-F238E27FC236}">
                    <a16:creationId xmlns:a16="http://schemas.microsoft.com/office/drawing/2014/main" id="{08649858-1274-3741-BD1B-DBDBD051738A}"/>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4" name="Group 63">
              <a:extLst>
                <a:ext uri="{FF2B5EF4-FFF2-40B4-BE49-F238E27FC236}">
                  <a16:creationId xmlns:a16="http://schemas.microsoft.com/office/drawing/2014/main" id="{762606D1-2D14-6F48-A1B3-FB14F009D8F1}"/>
                </a:ext>
              </a:extLst>
            </p:cNvPr>
            <p:cNvGrpSpPr/>
            <p:nvPr/>
          </p:nvGrpSpPr>
          <p:grpSpPr>
            <a:xfrm>
              <a:off x="8628909" y="4232941"/>
              <a:ext cx="304800" cy="486694"/>
              <a:chOff x="2057400" y="1157366"/>
              <a:chExt cx="304800" cy="486694"/>
            </a:xfrm>
            <a:solidFill>
              <a:srgbClr val="9BBB59">
                <a:lumMod val="60000"/>
                <a:lumOff val="40000"/>
              </a:srgbClr>
            </a:solidFill>
          </p:grpSpPr>
          <p:sp>
            <p:nvSpPr>
              <p:cNvPr id="125" name="Rounded Rectangle 124">
                <a:extLst>
                  <a:ext uri="{FF2B5EF4-FFF2-40B4-BE49-F238E27FC236}">
                    <a16:creationId xmlns:a16="http://schemas.microsoft.com/office/drawing/2014/main" id="{2E269DFA-7EE0-624E-9909-0AB8D49A9177}"/>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26" name="Rounded Rectangle 125">
                <a:extLst>
                  <a:ext uri="{FF2B5EF4-FFF2-40B4-BE49-F238E27FC236}">
                    <a16:creationId xmlns:a16="http://schemas.microsoft.com/office/drawing/2014/main" id="{79C18667-0093-B34A-8B05-09F0793BBA3A}"/>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27" name="Oval 126">
                <a:extLst>
                  <a:ext uri="{FF2B5EF4-FFF2-40B4-BE49-F238E27FC236}">
                    <a16:creationId xmlns:a16="http://schemas.microsoft.com/office/drawing/2014/main" id="{7921E759-4097-F242-B798-16C78580E76F}"/>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5" name="Group 64">
              <a:extLst>
                <a:ext uri="{FF2B5EF4-FFF2-40B4-BE49-F238E27FC236}">
                  <a16:creationId xmlns:a16="http://schemas.microsoft.com/office/drawing/2014/main" id="{5EEAE2A1-B0C3-2B45-BCE8-7ADC91B566DD}"/>
                </a:ext>
              </a:extLst>
            </p:cNvPr>
            <p:cNvGrpSpPr/>
            <p:nvPr/>
          </p:nvGrpSpPr>
          <p:grpSpPr>
            <a:xfrm>
              <a:off x="5174509" y="4775054"/>
              <a:ext cx="304800" cy="486694"/>
              <a:chOff x="2057400" y="1157366"/>
              <a:chExt cx="304800" cy="486694"/>
            </a:xfrm>
            <a:solidFill>
              <a:srgbClr val="9BBB59">
                <a:lumMod val="60000"/>
                <a:lumOff val="40000"/>
              </a:srgbClr>
            </a:solidFill>
          </p:grpSpPr>
          <p:sp>
            <p:nvSpPr>
              <p:cNvPr id="122" name="Rounded Rectangle 121">
                <a:extLst>
                  <a:ext uri="{FF2B5EF4-FFF2-40B4-BE49-F238E27FC236}">
                    <a16:creationId xmlns:a16="http://schemas.microsoft.com/office/drawing/2014/main" id="{8FCE7796-187F-FD4C-84EA-1ECC6A81EA0B}"/>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23" name="Rounded Rectangle 122">
                <a:extLst>
                  <a:ext uri="{FF2B5EF4-FFF2-40B4-BE49-F238E27FC236}">
                    <a16:creationId xmlns:a16="http://schemas.microsoft.com/office/drawing/2014/main" id="{BEABC464-A8B0-5B46-AF76-88AA35DF9395}"/>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24" name="Oval 123">
                <a:extLst>
                  <a:ext uri="{FF2B5EF4-FFF2-40B4-BE49-F238E27FC236}">
                    <a16:creationId xmlns:a16="http://schemas.microsoft.com/office/drawing/2014/main" id="{C6C572B5-AE73-764E-B63C-B87502BE4B36}"/>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6" name="Group 65">
              <a:extLst>
                <a:ext uri="{FF2B5EF4-FFF2-40B4-BE49-F238E27FC236}">
                  <a16:creationId xmlns:a16="http://schemas.microsoft.com/office/drawing/2014/main" id="{13714C0B-F4C9-264B-BA25-7FF60997A0E7}"/>
                </a:ext>
              </a:extLst>
            </p:cNvPr>
            <p:cNvGrpSpPr/>
            <p:nvPr/>
          </p:nvGrpSpPr>
          <p:grpSpPr>
            <a:xfrm>
              <a:off x="5606309" y="4775054"/>
              <a:ext cx="304800" cy="486694"/>
              <a:chOff x="2057400" y="1157366"/>
              <a:chExt cx="304800" cy="486694"/>
            </a:xfrm>
            <a:solidFill>
              <a:srgbClr val="9BBB59">
                <a:lumMod val="60000"/>
                <a:lumOff val="40000"/>
              </a:srgbClr>
            </a:solidFill>
          </p:grpSpPr>
          <p:sp>
            <p:nvSpPr>
              <p:cNvPr id="119" name="Rounded Rectangle 118">
                <a:extLst>
                  <a:ext uri="{FF2B5EF4-FFF2-40B4-BE49-F238E27FC236}">
                    <a16:creationId xmlns:a16="http://schemas.microsoft.com/office/drawing/2014/main" id="{29FA4D21-1B0A-3E4F-93C1-F05540A0ED5F}"/>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20" name="Rounded Rectangle 119">
                <a:extLst>
                  <a:ext uri="{FF2B5EF4-FFF2-40B4-BE49-F238E27FC236}">
                    <a16:creationId xmlns:a16="http://schemas.microsoft.com/office/drawing/2014/main" id="{3D368F51-6851-8A43-A246-0CB9E4502A7E}"/>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21" name="Oval 120">
                <a:extLst>
                  <a:ext uri="{FF2B5EF4-FFF2-40B4-BE49-F238E27FC236}">
                    <a16:creationId xmlns:a16="http://schemas.microsoft.com/office/drawing/2014/main" id="{38558D47-29CA-7A40-9A0D-758AFCE81182}"/>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7" name="Group 66">
              <a:extLst>
                <a:ext uri="{FF2B5EF4-FFF2-40B4-BE49-F238E27FC236}">
                  <a16:creationId xmlns:a16="http://schemas.microsoft.com/office/drawing/2014/main" id="{CB99BAA4-152D-4D4B-9AD8-1C80BB93DAC8}"/>
                </a:ext>
              </a:extLst>
            </p:cNvPr>
            <p:cNvGrpSpPr/>
            <p:nvPr/>
          </p:nvGrpSpPr>
          <p:grpSpPr>
            <a:xfrm>
              <a:off x="6038109" y="4775054"/>
              <a:ext cx="304800" cy="486694"/>
              <a:chOff x="2057400" y="1157366"/>
              <a:chExt cx="304800" cy="486694"/>
            </a:xfrm>
            <a:solidFill>
              <a:srgbClr val="9BBB59">
                <a:lumMod val="60000"/>
                <a:lumOff val="40000"/>
              </a:srgbClr>
            </a:solidFill>
          </p:grpSpPr>
          <p:sp>
            <p:nvSpPr>
              <p:cNvPr id="116" name="Rounded Rectangle 115">
                <a:extLst>
                  <a:ext uri="{FF2B5EF4-FFF2-40B4-BE49-F238E27FC236}">
                    <a16:creationId xmlns:a16="http://schemas.microsoft.com/office/drawing/2014/main" id="{E55D05A8-A01D-8C47-AD99-EE83BDEE9B9D}"/>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17" name="Rounded Rectangle 116">
                <a:extLst>
                  <a:ext uri="{FF2B5EF4-FFF2-40B4-BE49-F238E27FC236}">
                    <a16:creationId xmlns:a16="http://schemas.microsoft.com/office/drawing/2014/main" id="{2DB23DCF-DB73-A640-B90A-9CD61F07D344}"/>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18" name="Oval 117">
                <a:extLst>
                  <a:ext uri="{FF2B5EF4-FFF2-40B4-BE49-F238E27FC236}">
                    <a16:creationId xmlns:a16="http://schemas.microsoft.com/office/drawing/2014/main" id="{C11CEA7C-C76D-AD45-9DA4-E666B10ABDF9}"/>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8" name="Group 67">
              <a:extLst>
                <a:ext uri="{FF2B5EF4-FFF2-40B4-BE49-F238E27FC236}">
                  <a16:creationId xmlns:a16="http://schemas.microsoft.com/office/drawing/2014/main" id="{052EC07F-424F-7D42-B426-EFAE80991AFE}"/>
                </a:ext>
              </a:extLst>
            </p:cNvPr>
            <p:cNvGrpSpPr/>
            <p:nvPr/>
          </p:nvGrpSpPr>
          <p:grpSpPr>
            <a:xfrm>
              <a:off x="6469909" y="4775054"/>
              <a:ext cx="304800" cy="486694"/>
              <a:chOff x="2057400" y="1157366"/>
              <a:chExt cx="304800" cy="486694"/>
            </a:xfrm>
            <a:solidFill>
              <a:srgbClr val="9BBB59">
                <a:lumMod val="60000"/>
                <a:lumOff val="40000"/>
              </a:srgbClr>
            </a:solidFill>
          </p:grpSpPr>
          <p:sp>
            <p:nvSpPr>
              <p:cNvPr id="113" name="Rounded Rectangle 112">
                <a:extLst>
                  <a:ext uri="{FF2B5EF4-FFF2-40B4-BE49-F238E27FC236}">
                    <a16:creationId xmlns:a16="http://schemas.microsoft.com/office/drawing/2014/main" id="{45A9543E-543F-4944-80E4-8D3103FB9359}"/>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14" name="Rounded Rectangle 113">
                <a:extLst>
                  <a:ext uri="{FF2B5EF4-FFF2-40B4-BE49-F238E27FC236}">
                    <a16:creationId xmlns:a16="http://schemas.microsoft.com/office/drawing/2014/main" id="{96CC1FBD-F666-9445-8367-B5339973C1FB}"/>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15" name="Oval 114">
                <a:extLst>
                  <a:ext uri="{FF2B5EF4-FFF2-40B4-BE49-F238E27FC236}">
                    <a16:creationId xmlns:a16="http://schemas.microsoft.com/office/drawing/2014/main" id="{7C17B34C-C8F9-124F-AB87-6340A4BDE4CE}"/>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69" name="Group 68">
              <a:extLst>
                <a:ext uri="{FF2B5EF4-FFF2-40B4-BE49-F238E27FC236}">
                  <a16:creationId xmlns:a16="http://schemas.microsoft.com/office/drawing/2014/main" id="{C869FFE1-A312-F042-908B-004578EAAAC6}"/>
                </a:ext>
              </a:extLst>
            </p:cNvPr>
            <p:cNvGrpSpPr/>
            <p:nvPr/>
          </p:nvGrpSpPr>
          <p:grpSpPr>
            <a:xfrm>
              <a:off x="6901709" y="4775054"/>
              <a:ext cx="304800" cy="486694"/>
              <a:chOff x="2057400" y="1157366"/>
              <a:chExt cx="304800" cy="486694"/>
            </a:xfrm>
            <a:solidFill>
              <a:srgbClr val="9BBB59">
                <a:lumMod val="60000"/>
                <a:lumOff val="40000"/>
              </a:srgbClr>
            </a:solidFill>
          </p:grpSpPr>
          <p:sp>
            <p:nvSpPr>
              <p:cNvPr id="110" name="Rounded Rectangle 109">
                <a:extLst>
                  <a:ext uri="{FF2B5EF4-FFF2-40B4-BE49-F238E27FC236}">
                    <a16:creationId xmlns:a16="http://schemas.microsoft.com/office/drawing/2014/main" id="{EDCE7675-DD73-FE4F-BFD9-A169AAE13C1F}"/>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11" name="Rounded Rectangle 110">
                <a:extLst>
                  <a:ext uri="{FF2B5EF4-FFF2-40B4-BE49-F238E27FC236}">
                    <a16:creationId xmlns:a16="http://schemas.microsoft.com/office/drawing/2014/main" id="{F2D1BA54-B838-3D45-B6A1-29FAA4DC9EA8}"/>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12" name="Oval 111">
                <a:extLst>
                  <a:ext uri="{FF2B5EF4-FFF2-40B4-BE49-F238E27FC236}">
                    <a16:creationId xmlns:a16="http://schemas.microsoft.com/office/drawing/2014/main" id="{58F2BDA6-FC17-FB4E-9964-A23C53A72B44}"/>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0" name="Group 69">
              <a:extLst>
                <a:ext uri="{FF2B5EF4-FFF2-40B4-BE49-F238E27FC236}">
                  <a16:creationId xmlns:a16="http://schemas.microsoft.com/office/drawing/2014/main" id="{6DACE6CF-8D10-6C4A-B5BD-B03326762F47}"/>
                </a:ext>
              </a:extLst>
            </p:cNvPr>
            <p:cNvGrpSpPr/>
            <p:nvPr/>
          </p:nvGrpSpPr>
          <p:grpSpPr>
            <a:xfrm>
              <a:off x="7333509" y="4775054"/>
              <a:ext cx="304800" cy="486694"/>
              <a:chOff x="2057400" y="1157366"/>
              <a:chExt cx="304800" cy="486694"/>
            </a:xfrm>
            <a:solidFill>
              <a:srgbClr val="9BBB59">
                <a:lumMod val="60000"/>
                <a:lumOff val="40000"/>
              </a:srgbClr>
            </a:solidFill>
          </p:grpSpPr>
          <p:sp>
            <p:nvSpPr>
              <p:cNvPr id="107" name="Rounded Rectangle 106">
                <a:extLst>
                  <a:ext uri="{FF2B5EF4-FFF2-40B4-BE49-F238E27FC236}">
                    <a16:creationId xmlns:a16="http://schemas.microsoft.com/office/drawing/2014/main" id="{01A6E0FE-EFB5-524E-98BD-6293C5058C40}"/>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08" name="Rounded Rectangle 107">
                <a:extLst>
                  <a:ext uri="{FF2B5EF4-FFF2-40B4-BE49-F238E27FC236}">
                    <a16:creationId xmlns:a16="http://schemas.microsoft.com/office/drawing/2014/main" id="{CBB30403-651C-EA40-A11F-C7995ED5925F}"/>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09" name="Oval 108">
                <a:extLst>
                  <a:ext uri="{FF2B5EF4-FFF2-40B4-BE49-F238E27FC236}">
                    <a16:creationId xmlns:a16="http://schemas.microsoft.com/office/drawing/2014/main" id="{11C12AE3-BD13-C047-8C79-C565ACD2633C}"/>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1" name="Group 70">
              <a:extLst>
                <a:ext uri="{FF2B5EF4-FFF2-40B4-BE49-F238E27FC236}">
                  <a16:creationId xmlns:a16="http://schemas.microsoft.com/office/drawing/2014/main" id="{9FAD3D40-CF11-2F48-8390-8B3FF502E520}"/>
                </a:ext>
              </a:extLst>
            </p:cNvPr>
            <p:cNvGrpSpPr/>
            <p:nvPr/>
          </p:nvGrpSpPr>
          <p:grpSpPr>
            <a:xfrm>
              <a:off x="7765309" y="4775054"/>
              <a:ext cx="304800" cy="486694"/>
              <a:chOff x="2057400" y="1157366"/>
              <a:chExt cx="304800" cy="486694"/>
            </a:xfrm>
            <a:solidFill>
              <a:srgbClr val="9BBB59">
                <a:lumMod val="60000"/>
                <a:lumOff val="40000"/>
              </a:srgbClr>
            </a:solidFill>
          </p:grpSpPr>
          <p:sp>
            <p:nvSpPr>
              <p:cNvPr id="104" name="Rounded Rectangle 103">
                <a:extLst>
                  <a:ext uri="{FF2B5EF4-FFF2-40B4-BE49-F238E27FC236}">
                    <a16:creationId xmlns:a16="http://schemas.microsoft.com/office/drawing/2014/main" id="{6F2A35CB-B269-FD40-90ED-7BB304CF703E}"/>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05" name="Rounded Rectangle 104">
                <a:extLst>
                  <a:ext uri="{FF2B5EF4-FFF2-40B4-BE49-F238E27FC236}">
                    <a16:creationId xmlns:a16="http://schemas.microsoft.com/office/drawing/2014/main" id="{9CAD3D6C-FCF4-CF4B-8F9D-5DF49738E41E}"/>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06" name="Oval 105">
                <a:extLst>
                  <a:ext uri="{FF2B5EF4-FFF2-40B4-BE49-F238E27FC236}">
                    <a16:creationId xmlns:a16="http://schemas.microsoft.com/office/drawing/2014/main" id="{2F188125-9711-3341-B006-7A7530728FC1}"/>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2" name="Group 71">
              <a:extLst>
                <a:ext uri="{FF2B5EF4-FFF2-40B4-BE49-F238E27FC236}">
                  <a16:creationId xmlns:a16="http://schemas.microsoft.com/office/drawing/2014/main" id="{545160D2-9C0D-B242-B9ED-342E2F495C41}"/>
                </a:ext>
              </a:extLst>
            </p:cNvPr>
            <p:cNvGrpSpPr/>
            <p:nvPr/>
          </p:nvGrpSpPr>
          <p:grpSpPr>
            <a:xfrm>
              <a:off x="8197109" y="4775054"/>
              <a:ext cx="304800" cy="486694"/>
              <a:chOff x="2057400" y="1157366"/>
              <a:chExt cx="304800" cy="486694"/>
            </a:xfrm>
            <a:solidFill>
              <a:srgbClr val="9BBB59">
                <a:lumMod val="60000"/>
                <a:lumOff val="40000"/>
              </a:srgbClr>
            </a:solidFill>
          </p:grpSpPr>
          <p:sp>
            <p:nvSpPr>
              <p:cNvPr id="101" name="Rounded Rectangle 100">
                <a:extLst>
                  <a:ext uri="{FF2B5EF4-FFF2-40B4-BE49-F238E27FC236}">
                    <a16:creationId xmlns:a16="http://schemas.microsoft.com/office/drawing/2014/main" id="{F52FAF12-4A89-574D-B959-83DCBCA9587B}"/>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02" name="Rounded Rectangle 101">
                <a:extLst>
                  <a:ext uri="{FF2B5EF4-FFF2-40B4-BE49-F238E27FC236}">
                    <a16:creationId xmlns:a16="http://schemas.microsoft.com/office/drawing/2014/main" id="{E1D0BC91-2BA4-9740-868B-C698755D5002}"/>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03" name="Oval 102">
                <a:extLst>
                  <a:ext uri="{FF2B5EF4-FFF2-40B4-BE49-F238E27FC236}">
                    <a16:creationId xmlns:a16="http://schemas.microsoft.com/office/drawing/2014/main" id="{75C794A1-6C4B-CB47-B159-7CB4E190B90D}"/>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3" name="Group 72">
              <a:extLst>
                <a:ext uri="{FF2B5EF4-FFF2-40B4-BE49-F238E27FC236}">
                  <a16:creationId xmlns:a16="http://schemas.microsoft.com/office/drawing/2014/main" id="{177821CB-84D9-DB4F-9134-282B0B95EA54}"/>
                </a:ext>
              </a:extLst>
            </p:cNvPr>
            <p:cNvGrpSpPr/>
            <p:nvPr/>
          </p:nvGrpSpPr>
          <p:grpSpPr>
            <a:xfrm>
              <a:off x="8628909" y="4775054"/>
              <a:ext cx="304800" cy="486694"/>
              <a:chOff x="2057400" y="1157366"/>
              <a:chExt cx="304800" cy="486694"/>
            </a:xfrm>
            <a:solidFill>
              <a:srgbClr val="9BBB59">
                <a:lumMod val="60000"/>
                <a:lumOff val="40000"/>
              </a:srgbClr>
            </a:solidFill>
          </p:grpSpPr>
          <p:sp>
            <p:nvSpPr>
              <p:cNvPr id="98" name="Rounded Rectangle 97">
                <a:extLst>
                  <a:ext uri="{FF2B5EF4-FFF2-40B4-BE49-F238E27FC236}">
                    <a16:creationId xmlns:a16="http://schemas.microsoft.com/office/drawing/2014/main" id="{DD59461B-9B0A-4447-AA06-2BAAD162106A}"/>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99" name="Rounded Rectangle 98">
                <a:extLst>
                  <a:ext uri="{FF2B5EF4-FFF2-40B4-BE49-F238E27FC236}">
                    <a16:creationId xmlns:a16="http://schemas.microsoft.com/office/drawing/2014/main" id="{150D067F-60F2-4D45-986E-776E42E18459}"/>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100" name="Oval 99">
                <a:extLst>
                  <a:ext uri="{FF2B5EF4-FFF2-40B4-BE49-F238E27FC236}">
                    <a16:creationId xmlns:a16="http://schemas.microsoft.com/office/drawing/2014/main" id="{93AFE400-977D-9F4B-ADF5-52398A10A550}"/>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4" name="Group 73">
              <a:extLst>
                <a:ext uri="{FF2B5EF4-FFF2-40B4-BE49-F238E27FC236}">
                  <a16:creationId xmlns:a16="http://schemas.microsoft.com/office/drawing/2014/main" id="{0F519AEE-7CA7-FA47-BB1E-65CC14C416B1}"/>
                </a:ext>
              </a:extLst>
            </p:cNvPr>
            <p:cNvGrpSpPr/>
            <p:nvPr/>
          </p:nvGrpSpPr>
          <p:grpSpPr>
            <a:xfrm>
              <a:off x="4772722" y="2571269"/>
              <a:ext cx="304800" cy="486694"/>
              <a:chOff x="2057400" y="1157366"/>
              <a:chExt cx="304800" cy="486694"/>
            </a:xfrm>
          </p:grpSpPr>
          <p:sp>
            <p:nvSpPr>
              <p:cNvPr id="95" name="Rounded Rectangle 94">
                <a:extLst>
                  <a:ext uri="{FF2B5EF4-FFF2-40B4-BE49-F238E27FC236}">
                    <a16:creationId xmlns:a16="http://schemas.microsoft.com/office/drawing/2014/main" id="{3BDC976E-30DE-7C4B-853D-E1595047DFD5}"/>
                  </a:ext>
                </a:extLst>
              </p:cNvPr>
              <p:cNvSpPr/>
              <p:nvPr/>
            </p:nvSpPr>
            <p:spPr>
              <a:xfrm>
                <a:off x="2133600" y="1339260"/>
                <a:ext cx="152400" cy="304800"/>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96" name="Rounded Rectangle 95">
                <a:extLst>
                  <a:ext uri="{FF2B5EF4-FFF2-40B4-BE49-F238E27FC236}">
                    <a16:creationId xmlns:a16="http://schemas.microsoft.com/office/drawing/2014/main" id="{3180C4EE-2ADD-D242-8BF7-34A47F2459AC}"/>
                  </a:ext>
                </a:extLst>
              </p:cNvPr>
              <p:cNvSpPr/>
              <p:nvPr/>
            </p:nvSpPr>
            <p:spPr>
              <a:xfrm>
                <a:off x="2057400" y="1338942"/>
                <a:ext cx="304800" cy="171997"/>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97" name="Oval 96">
                <a:extLst>
                  <a:ext uri="{FF2B5EF4-FFF2-40B4-BE49-F238E27FC236}">
                    <a16:creationId xmlns:a16="http://schemas.microsoft.com/office/drawing/2014/main" id="{B0D0BEBD-3A67-7E47-AFEB-8685F34618FE}"/>
                  </a:ext>
                </a:extLst>
              </p:cNvPr>
              <p:cNvSpPr/>
              <p:nvPr/>
            </p:nvSpPr>
            <p:spPr>
              <a:xfrm>
                <a:off x="2133600" y="1157366"/>
                <a:ext cx="152400" cy="161776"/>
              </a:xfrm>
              <a:prstGeom prst="ellipse">
                <a:avLst/>
              </a:prstGeom>
              <a:solidFill>
                <a:srgbClr val="4F81BD"/>
              </a:solid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5" name="Group 74">
              <a:extLst>
                <a:ext uri="{FF2B5EF4-FFF2-40B4-BE49-F238E27FC236}">
                  <a16:creationId xmlns:a16="http://schemas.microsoft.com/office/drawing/2014/main" id="{5FB1106F-A9A2-CA41-8540-ED82E3C0EFF1}"/>
                </a:ext>
              </a:extLst>
            </p:cNvPr>
            <p:cNvGrpSpPr/>
            <p:nvPr/>
          </p:nvGrpSpPr>
          <p:grpSpPr>
            <a:xfrm>
              <a:off x="4772722" y="3144241"/>
              <a:ext cx="304800" cy="486694"/>
              <a:chOff x="2057400" y="1157366"/>
              <a:chExt cx="304800" cy="486694"/>
            </a:xfrm>
          </p:grpSpPr>
          <p:sp>
            <p:nvSpPr>
              <p:cNvPr id="92" name="Rounded Rectangle 91">
                <a:extLst>
                  <a:ext uri="{FF2B5EF4-FFF2-40B4-BE49-F238E27FC236}">
                    <a16:creationId xmlns:a16="http://schemas.microsoft.com/office/drawing/2014/main" id="{F2CBAF7D-B365-B44D-8E98-775E5E30846C}"/>
                  </a:ext>
                </a:extLst>
              </p:cNvPr>
              <p:cNvSpPr/>
              <p:nvPr/>
            </p:nvSpPr>
            <p:spPr>
              <a:xfrm>
                <a:off x="2133600" y="1339260"/>
                <a:ext cx="152400" cy="304800"/>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93" name="Rounded Rectangle 92">
                <a:extLst>
                  <a:ext uri="{FF2B5EF4-FFF2-40B4-BE49-F238E27FC236}">
                    <a16:creationId xmlns:a16="http://schemas.microsoft.com/office/drawing/2014/main" id="{A48F9893-2FDF-7E43-88E3-C5F6DAA90F6F}"/>
                  </a:ext>
                </a:extLst>
              </p:cNvPr>
              <p:cNvSpPr/>
              <p:nvPr/>
            </p:nvSpPr>
            <p:spPr>
              <a:xfrm>
                <a:off x="2057400" y="1338942"/>
                <a:ext cx="304800" cy="171997"/>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94" name="Oval 93">
                <a:extLst>
                  <a:ext uri="{FF2B5EF4-FFF2-40B4-BE49-F238E27FC236}">
                    <a16:creationId xmlns:a16="http://schemas.microsoft.com/office/drawing/2014/main" id="{3C4A1C5D-2F67-2E45-AE72-5BF982EB3F19}"/>
                  </a:ext>
                </a:extLst>
              </p:cNvPr>
              <p:cNvSpPr/>
              <p:nvPr/>
            </p:nvSpPr>
            <p:spPr>
              <a:xfrm>
                <a:off x="2133600" y="1157366"/>
                <a:ext cx="152400" cy="161776"/>
              </a:xfrm>
              <a:prstGeom prst="ellipse">
                <a:avLst/>
              </a:prstGeom>
              <a:solidFill>
                <a:srgbClr val="4F81BD"/>
              </a:solid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6" name="Group 75">
              <a:extLst>
                <a:ext uri="{FF2B5EF4-FFF2-40B4-BE49-F238E27FC236}">
                  <a16:creationId xmlns:a16="http://schemas.microsoft.com/office/drawing/2014/main" id="{147F3E57-59E1-7545-9D0E-BC0F690CB1EE}"/>
                </a:ext>
              </a:extLst>
            </p:cNvPr>
            <p:cNvGrpSpPr/>
            <p:nvPr/>
          </p:nvGrpSpPr>
          <p:grpSpPr>
            <a:xfrm>
              <a:off x="4772722" y="3142396"/>
              <a:ext cx="304800" cy="486694"/>
              <a:chOff x="2057400" y="1157366"/>
              <a:chExt cx="304800" cy="486694"/>
            </a:xfrm>
          </p:grpSpPr>
          <p:sp>
            <p:nvSpPr>
              <p:cNvPr id="89" name="Rounded Rectangle 88">
                <a:extLst>
                  <a:ext uri="{FF2B5EF4-FFF2-40B4-BE49-F238E27FC236}">
                    <a16:creationId xmlns:a16="http://schemas.microsoft.com/office/drawing/2014/main" id="{F81C69D5-B0B4-D847-B4DF-E2D32AA8ECBF}"/>
                  </a:ext>
                </a:extLst>
              </p:cNvPr>
              <p:cNvSpPr/>
              <p:nvPr/>
            </p:nvSpPr>
            <p:spPr>
              <a:xfrm>
                <a:off x="2133600" y="1339260"/>
                <a:ext cx="152400" cy="304800"/>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90" name="Rounded Rectangle 89">
                <a:extLst>
                  <a:ext uri="{FF2B5EF4-FFF2-40B4-BE49-F238E27FC236}">
                    <a16:creationId xmlns:a16="http://schemas.microsoft.com/office/drawing/2014/main" id="{722D2391-7B36-6E4A-83DE-2836439C1CDC}"/>
                  </a:ext>
                </a:extLst>
              </p:cNvPr>
              <p:cNvSpPr/>
              <p:nvPr/>
            </p:nvSpPr>
            <p:spPr>
              <a:xfrm>
                <a:off x="2057400" y="1338942"/>
                <a:ext cx="304800" cy="171997"/>
              </a:xfrm>
              <a:prstGeom prst="roundRect">
                <a:avLst/>
              </a:prstGeom>
              <a:solidFill>
                <a:srgbClr val="4F81BD"/>
              </a:solid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91" name="Oval 90">
                <a:extLst>
                  <a:ext uri="{FF2B5EF4-FFF2-40B4-BE49-F238E27FC236}">
                    <a16:creationId xmlns:a16="http://schemas.microsoft.com/office/drawing/2014/main" id="{873E0C42-D23B-FB45-844F-5E0E5D17B67F}"/>
                  </a:ext>
                </a:extLst>
              </p:cNvPr>
              <p:cNvSpPr/>
              <p:nvPr/>
            </p:nvSpPr>
            <p:spPr>
              <a:xfrm>
                <a:off x="2133600" y="1157366"/>
                <a:ext cx="152400" cy="161776"/>
              </a:xfrm>
              <a:prstGeom prst="ellipse">
                <a:avLst/>
              </a:prstGeom>
              <a:solidFill>
                <a:srgbClr val="4F81BD"/>
              </a:solid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7" name="Group 76">
              <a:extLst>
                <a:ext uri="{FF2B5EF4-FFF2-40B4-BE49-F238E27FC236}">
                  <a16:creationId xmlns:a16="http://schemas.microsoft.com/office/drawing/2014/main" id="{74AF99FE-2CBF-024B-BED4-51B88A1CB01A}"/>
                </a:ext>
              </a:extLst>
            </p:cNvPr>
            <p:cNvGrpSpPr/>
            <p:nvPr/>
          </p:nvGrpSpPr>
          <p:grpSpPr>
            <a:xfrm>
              <a:off x="4772722" y="3689650"/>
              <a:ext cx="304800" cy="486694"/>
              <a:chOff x="2057400" y="1157366"/>
              <a:chExt cx="304800" cy="486694"/>
            </a:xfrm>
            <a:solidFill>
              <a:srgbClr val="9BBB59">
                <a:lumMod val="60000"/>
                <a:lumOff val="40000"/>
              </a:srgbClr>
            </a:solidFill>
          </p:grpSpPr>
          <p:sp>
            <p:nvSpPr>
              <p:cNvPr id="86" name="Rounded Rectangle 85">
                <a:extLst>
                  <a:ext uri="{FF2B5EF4-FFF2-40B4-BE49-F238E27FC236}">
                    <a16:creationId xmlns:a16="http://schemas.microsoft.com/office/drawing/2014/main" id="{E20271AB-B900-564A-B732-AC14ECEB5502}"/>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87" name="Rounded Rectangle 86">
                <a:extLst>
                  <a:ext uri="{FF2B5EF4-FFF2-40B4-BE49-F238E27FC236}">
                    <a16:creationId xmlns:a16="http://schemas.microsoft.com/office/drawing/2014/main" id="{175A60E1-74E5-A242-BFDF-0F79AA8D616F}"/>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88" name="Oval 87">
                <a:extLst>
                  <a:ext uri="{FF2B5EF4-FFF2-40B4-BE49-F238E27FC236}">
                    <a16:creationId xmlns:a16="http://schemas.microsoft.com/office/drawing/2014/main" id="{10FFDA4D-C0C6-704E-9FF8-4DF9382E316B}"/>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8" name="Group 77">
              <a:extLst>
                <a:ext uri="{FF2B5EF4-FFF2-40B4-BE49-F238E27FC236}">
                  <a16:creationId xmlns:a16="http://schemas.microsoft.com/office/drawing/2014/main" id="{2A8103BB-E921-944D-9B8E-2AE6349B105C}"/>
                </a:ext>
              </a:extLst>
            </p:cNvPr>
            <p:cNvGrpSpPr/>
            <p:nvPr/>
          </p:nvGrpSpPr>
          <p:grpSpPr>
            <a:xfrm>
              <a:off x="4772722" y="4229977"/>
              <a:ext cx="304800" cy="486694"/>
              <a:chOff x="2057400" y="1157366"/>
              <a:chExt cx="304800" cy="486694"/>
            </a:xfrm>
            <a:solidFill>
              <a:srgbClr val="9BBB59">
                <a:lumMod val="60000"/>
                <a:lumOff val="40000"/>
              </a:srgbClr>
            </a:solidFill>
          </p:grpSpPr>
          <p:sp>
            <p:nvSpPr>
              <p:cNvPr id="83" name="Rounded Rectangle 82">
                <a:extLst>
                  <a:ext uri="{FF2B5EF4-FFF2-40B4-BE49-F238E27FC236}">
                    <a16:creationId xmlns:a16="http://schemas.microsoft.com/office/drawing/2014/main" id="{20F73319-A409-3942-80D5-AA21663A895D}"/>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84" name="Rounded Rectangle 83">
                <a:extLst>
                  <a:ext uri="{FF2B5EF4-FFF2-40B4-BE49-F238E27FC236}">
                    <a16:creationId xmlns:a16="http://schemas.microsoft.com/office/drawing/2014/main" id="{E778E1D0-9035-984F-A1C1-59165503549B}"/>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85" name="Oval 84">
                <a:extLst>
                  <a:ext uri="{FF2B5EF4-FFF2-40B4-BE49-F238E27FC236}">
                    <a16:creationId xmlns:a16="http://schemas.microsoft.com/office/drawing/2014/main" id="{BE8F2E4E-70D4-CD45-B430-E1602863A4F8}"/>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nvGrpSpPr>
            <p:cNvPr id="79" name="Group 78">
              <a:extLst>
                <a:ext uri="{FF2B5EF4-FFF2-40B4-BE49-F238E27FC236}">
                  <a16:creationId xmlns:a16="http://schemas.microsoft.com/office/drawing/2014/main" id="{EE886002-4488-DA49-856A-5023195FA469}"/>
                </a:ext>
              </a:extLst>
            </p:cNvPr>
            <p:cNvGrpSpPr/>
            <p:nvPr/>
          </p:nvGrpSpPr>
          <p:grpSpPr>
            <a:xfrm>
              <a:off x="4772722" y="4772090"/>
              <a:ext cx="304800" cy="486694"/>
              <a:chOff x="2057400" y="1157366"/>
              <a:chExt cx="304800" cy="486694"/>
            </a:xfrm>
            <a:solidFill>
              <a:srgbClr val="9BBB59">
                <a:lumMod val="60000"/>
                <a:lumOff val="40000"/>
              </a:srgbClr>
            </a:solidFill>
          </p:grpSpPr>
          <p:sp>
            <p:nvSpPr>
              <p:cNvPr id="80" name="Rounded Rectangle 79">
                <a:extLst>
                  <a:ext uri="{FF2B5EF4-FFF2-40B4-BE49-F238E27FC236}">
                    <a16:creationId xmlns:a16="http://schemas.microsoft.com/office/drawing/2014/main" id="{FA9DC259-112A-864B-A200-1CC6511314AC}"/>
                  </a:ext>
                </a:extLst>
              </p:cNvPr>
              <p:cNvSpPr/>
              <p:nvPr/>
            </p:nvSpPr>
            <p:spPr>
              <a:xfrm>
                <a:off x="2133600" y="1339260"/>
                <a:ext cx="152400" cy="304800"/>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81" name="Rounded Rectangle 80">
                <a:extLst>
                  <a:ext uri="{FF2B5EF4-FFF2-40B4-BE49-F238E27FC236}">
                    <a16:creationId xmlns:a16="http://schemas.microsoft.com/office/drawing/2014/main" id="{26518187-70E9-A44D-A07A-412498ADEF66}"/>
                  </a:ext>
                </a:extLst>
              </p:cNvPr>
              <p:cNvSpPr/>
              <p:nvPr/>
            </p:nvSpPr>
            <p:spPr>
              <a:xfrm>
                <a:off x="2057400" y="1338942"/>
                <a:ext cx="304800" cy="171997"/>
              </a:xfrm>
              <a:prstGeom prst="roundRect">
                <a:avLst/>
              </a:prstGeom>
              <a:grpFill/>
              <a:ln w="25400" cap="flat" cmpd="sng" algn="ctr">
                <a:noFill/>
                <a:prstDash val="solid"/>
              </a:ln>
              <a:effectLst/>
            </p:spPr>
            <p:txBody>
              <a:bodyPr rtlCol="0" anchor="ctr"/>
              <a:lstStyle/>
              <a:p>
                <a:pPr algn="ctr">
                  <a:defRPr/>
                </a:pPr>
                <a:endParaRPr lang="en-US" sz="828" kern="0">
                  <a:solidFill>
                    <a:prstClr val="white"/>
                  </a:solidFill>
                </a:endParaRPr>
              </a:p>
            </p:txBody>
          </p:sp>
          <p:sp>
            <p:nvSpPr>
              <p:cNvPr id="82" name="Oval 81">
                <a:extLst>
                  <a:ext uri="{FF2B5EF4-FFF2-40B4-BE49-F238E27FC236}">
                    <a16:creationId xmlns:a16="http://schemas.microsoft.com/office/drawing/2014/main" id="{35B4D2D1-4993-5C4A-A01B-879F68AE0308}"/>
                  </a:ext>
                </a:extLst>
              </p:cNvPr>
              <p:cNvSpPr/>
              <p:nvPr/>
            </p:nvSpPr>
            <p:spPr>
              <a:xfrm>
                <a:off x="2133600" y="1157366"/>
                <a:ext cx="152400" cy="161776"/>
              </a:xfrm>
              <a:prstGeom prst="ellipse">
                <a:avLst/>
              </a:prstGeom>
              <a:grpFill/>
              <a:ln w="25400" cap="flat" cmpd="sng" algn="ctr">
                <a:noFill/>
                <a:prstDash val="solid"/>
              </a:ln>
              <a:effectLst/>
            </p:spPr>
            <p:txBody>
              <a:bodyPr rtlCol="0" anchor="ctr"/>
              <a:lstStyle/>
              <a:p>
                <a:pPr algn="ctr">
                  <a:defRPr/>
                </a:pPr>
                <a:endParaRPr lang="en-US" sz="828" kern="0" dirty="0">
                  <a:solidFill>
                    <a:prstClr val="white"/>
                  </a:solidFill>
                </a:endParaRPr>
              </a:p>
            </p:txBody>
          </p:sp>
        </p:grpSp>
      </p:grpSp>
    </p:spTree>
    <p:extLst>
      <p:ext uri="{BB962C8B-B14F-4D97-AF65-F5344CB8AC3E}">
        <p14:creationId xmlns:p14="http://schemas.microsoft.com/office/powerpoint/2010/main" val="17820727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0156" y="259943"/>
            <a:ext cx="10595377" cy="512446"/>
          </a:xfrm>
        </p:spPr>
        <p:txBody>
          <a:bodyPr/>
          <a:lstStyle/>
          <a:p>
            <a:pPr>
              <a:spcBef>
                <a:spcPct val="0"/>
              </a:spcBef>
            </a:pPr>
            <a:r>
              <a:rPr lang="en-US" sz="3600" dirty="0">
                <a:latin typeface="+mn-lt"/>
                <a:ea typeface="+mj-ea"/>
                <a:cs typeface="+mj-cs"/>
              </a:rPr>
              <a:t>“Never underestimate the power of the environment!”</a:t>
            </a:r>
          </a:p>
        </p:txBody>
      </p:sp>
      <p:pic>
        <p:nvPicPr>
          <p:cNvPr id="6" name="Picture 5">
            <a:extLst>
              <a:ext uri="{FF2B5EF4-FFF2-40B4-BE49-F238E27FC236}">
                <a16:creationId xmlns:a16="http://schemas.microsoft.com/office/drawing/2014/main" id="{E4C3C61D-9045-614B-A6F6-7D1A5788C6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409398" y="1605900"/>
            <a:ext cx="7664497" cy="4910860"/>
          </a:xfrm>
          <a:prstGeom prst="rect">
            <a:avLst/>
          </a:prstGeom>
        </p:spPr>
      </p:pic>
      <p:sp>
        <p:nvSpPr>
          <p:cNvPr id="8" name="TextBox 7">
            <a:extLst>
              <a:ext uri="{FF2B5EF4-FFF2-40B4-BE49-F238E27FC236}">
                <a16:creationId xmlns:a16="http://schemas.microsoft.com/office/drawing/2014/main" id="{92C271BE-1B72-BB4B-A41D-36473ABA67CF}"/>
              </a:ext>
            </a:extLst>
          </p:cNvPr>
          <p:cNvSpPr txBox="1"/>
          <p:nvPr/>
        </p:nvSpPr>
        <p:spPr>
          <a:xfrm>
            <a:off x="264525" y="2949488"/>
            <a:ext cx="3919242" cy="2223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lang="en-US" sz="2800" dirty="0">
                <a:solidFill>
                  <a:srgbClr val="000000"/>
                </a:solidFill>
                <a:latin typeface="Arial" panose="020B0604020202020204" pitchFamily="34" charset="0"/>
                <a:cs typeface="Arial" panose="020B0604020202020204" pitchFamily="34" charset="0"/>
                <a:sym typeface="Calibri"/>
              </a:rPr>
              <a:t>Harvard Medical School Chief-of-Surgery,  Judah Folkman, M.D.</a:t>
            </a:r>
          </a:p>
          <a:p>
            <a:pPr algn="ctr" defTabSz="685800" hangingPunct="0"/>
            <a:r>
              <a:rPr lang="en-US" sz="2800" dirty="0">
                <a:latin typeface="Arial" panose="020B0604020202020204" pitchFamily="34" charset="0"/>
                <a:cs typeface="Arial" panose="020B0604020202020204" pitchFamily="34" charset="0"/>
              </a:rPr>
              <a:t>working with medical student, S. Taylor, 1986</a:t>
            </a:r>
            <a:endParaRPr lang="en-US" sz="2800" dirty="0">
              <a:solidFill>
                <a:srgbClr val="000000"/>
              </a:solidFill>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192718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9" name="Grafik 4">
            <a:extLst>
              <a:ext uri="{FF2B5EF4-FFF2-40B4-BE49-F238E27FC236}">
                <a16:creationId xmlns:a16="http://schemas.microsoft.com/office/drawing/2014/main" id="{C0603148-62C3-8F48-A477-22537E93FF1E}"/>
              </a:ext>
            </a:extLst>
          </p:cNvPr>
          <p:cNvGrpSpPr/>
          <p:nvPr/>
        </p:nvGrpSpPr>
        <p:grpSpPr>
          <a:xfrm>
            <a:off x="8410270" y="4480038"/>
            <a:ext cx="2014896" cy="2001755"/>
            <a:chOff x="-625825" y="-492124"/>
            <a:chExt cx="5983228" cy="4849982"/>
          </a:xfrm>
        </p:grpSpPr>
        <p:sp>
          <p:nvSpPr>
            <p:cNvPr id="20" name="Rectangle">
              <a:extLst>
                <a:ext uri="{FF2B5EF4-FFF2-40B4-BE49-F238E27FC236}">
                  <a16:creationId xmlns:a16="http://schemas.microsoft.com/office/drawing/2014/main" id="{7257EC33-5B09-724C-9A60-8438362B9998}"/>
                </a:ext>
              </a:extLst>
            </p:cNvPr>
            <p:cNvSpPr/>
            <p:nvPr/>
          </p:nvSpPr>
          <p:spPr>
            <a:xfrm>
              <a:off x="0" y="0"/>
              <a:ext cx="5357403" cy="4357854"/>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a:solidFill>
                  <a:srgbClr val="000000"/>
                </a:solidFill>
                <a:latin typeface="Gill Sans MT"/>
                <a:sym typeface="Gill Sans MT"/>
              </a:endParaRPr>
            </a:p>
          </p:txBody>
        </p:sp>
        <p:grpSp>
          <p:nvGrpSpPr>
            <p:cNvPr id="22" name="image22.jpeg">
              <a:extLst>
                <a:ext uri="{FF2B5EF4-FFF2-40B4-BE49-F238E27FC236}">
                  <a16:creationId xmlns:a16="http://schemas.microsoft.com/office/drawing/2014/main" id="{A9E8F1A8-6AB4-A847-B2A2-5B6C5498F167}"/>
                </a:ext>
              </a:extLst>
            </p:cNvPr>
            <p:cNvGrpSpPr/>
            <p:nvPr/>
          </p:nvGrpSpPr>
          <p:grpSpPr>
            <a:xfrm>
              <a:off x="-625825" y="-492124"/>
              <a:ext cx="5962403" cy="4849982"/>
              <a:chOff x="-625824" y="-492123"/>
              <a:chExt cx="5962401" cy="4849980"/>
            </a:xfrm>
          </p:grpSpPr>
          <p:sp>
            <p:nvSpPr>
              <p:cNvPr id="23" name="Rectangle">
                <a:extLst>
                  <a:ext uri="{FF2B5EF4-FFF2-40B4-BE49-F238E27FC236}">
                    <a16:creationId xmlns:a16="http://schemas.microsoft.com/office/drawing/2014/main" id="{05BB887A-7803-6B4F-9C32-366F806D7DA6}"/>
                  </a:ext>
                </a:extLst>
              </p:cNvPr>
              <p:cNvSpPr/>
              <p:nvPr/>
            </p:nvSpPr>
            <p:spPr>
              <a:xfrm>
                <a:off x="-1" y="-492118"/>
                <a:ext cx="5336576" cy="4849975"/>
              </a:xfrm>
              <a:prstGeom prst="rect">
                <a:avLst/>
              </a:prstGeom>
              <a:solidFill>
                <a:schemeClr val="bg1"/>
              </a:solid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dirty="0">
                  <a:solidFill>
                    <a:srgbClr val="000000"/>
                  </a:solidFill>
                  <a:latin typeface="Gill Sans MT"/>
                  <a:sym typeface="Gill Sans MT"/>
                </a:endParaRPr>
              </a:p>
            </p:txBody>
          </p:sp>
          <p:pic>
            <p:nvPicPr>
              <p:cNvPr id="24" name="image32.jpeg" descr="image32.jpeg">
                <a:extLst>
                  <a:ext uri="{FF2B5EF4-FFF2-40B4-BE49-F238E27FC236}">
                    <a16:creationId xmlns:a16="http://schemas.microsoft.com/office/drawing/2014/main" id="{0EAC156E-4C8D-CE41-81AC-CBD9665BDD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824" y="-492123"/>
                <a:ext cx="5962401" cy="4849975"/>
              </a:xfrm>
              <a:prstGeom prst="ellipse">
                <a:avLst/>
              </a:prstGeom>
            </p:spPr>
          </p:pic>
        </p:grpSp>
      </p:grpSp>
      <p:graphicFrame>
        <p:nvGraphicFramePr>
          <p:cNvPr id="3" name="Tabelle 2"/>
          <p:cNvGraphicFramePr>
            <a:graphicFrameLocks noGrp="1"/>
          </p:cNvGraphicFramePr>
          <p:nvPr>
            <p:extLst>
              <p:ext uri="{D42A27DB-BD31-4B8C-83A1-F6EECF244321}">
                <p14:modId xmlns:p14="http://schemas.microsoft.com/office/powerpoint/2010/main" val="2690388278"/>
              </p:ext>
            </p:extLst>
          </p:nvPr>
        </p:nvGraphicFramePr>
        <p:xfrm>
          <a:off x="220550" y="1251857"/>
          <a:ext cx="11867066" cy="3068238"/>
        </p:xfrm>
        <a:graphic>
          <a:graphicData uri="http://schemas.openxmlformats.org/drawingml/2006/table">
            <a:tbl>
              <a:tblPr firstRow="1" bandRow="1">
                <a:tableStyleId>{2D5ABB26-0587-4C30-8999-92F81FD0307C}</a:tableStyleId>
              </a:tblPr>
              <a:tblGrid>
                <a:gridCol w="1142933">
                  <a:extLst>
                    <a:ext uri="{9D8B030D-6E8A-4147-A177-3AD203B41FA5}">
                      <a16:colId xmlns:a16="http://schemas.microsoft.com/office/drawing/2014/main" val="3805668772"/>
                    </a:ext>
                  </a:extLst>
                </a:gridCol>
                <a:gridCol w="2116601">
                  <a:extLst>
                    <a:ext uri="{9D8B030D-6E8A-4147-A177-3AD203B41FA5}">
                      <a16:colId xmlns:a16="http://schemas.microsoft.com/office/drawing/2014/main" val="2056241156"/>
                    </a:ext>
                  </a:extLst>
                </a:gridCol>
                <a:gridCol w="210974">
                  <a:extLst>
                    <a:ext uri="{9D8B030D-6E8A-4147-A177-3AD203B41FA5}">
                      <a16:colId xmlns:a16="http://schemas.microsoft.com/office/drawing/2014/main" val="3913126086"/>
                    </a:ext>
                  </a:extLst>
                </a:gridCol>
                <a:gridCol w="2568423">
                  <a:extLst>
                    <a:ext uri="{9D8B030D-6E8A-4147-A177-3AD203B41FA5}">
                      <a16:colId xmlns:a16="http://schemas.microsoft.com/office/drawing/2014/main" val="4178158554"/>
                    </a:ext>
                  </a:extLst>
                </a:gridCol>
                <a:gridCol w="2912434">
                  <a:extLst>
                    <a:ext uri="{9D8B030D-6E8A-4147-A177-3AD203B41FA5}">
                      <a16:colId xmlns:a16="http://schemas.microsoft.com/office/drawing/2014/main" val="109010693"/>
                    </a:ext>
                  </a:extLst>
                </a:gridCol>
                <a:gridCol w="2915701">
                  <a:extLst>
                    <a:ext uri="{9D8B030D-6E8A-4147-A177-3AD203B41FA5}">
                      <a16:colId xmlns:a16="http://schemas.microsoft.com/office/drawing/2014/main" val="580290274"/>
                    </a:ext>
                  </a:extLst>
                </a:gridCol>
              </a:tblGrid>
              <a:tr h="492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latin typeface="+mn-lt"/>
                          <a:ea typeface="+mn-ea"/>
                          <a:cs typeface="+mn-cs"/>
                        </a:rPr>
                        <a:t>timeline:</a:t>
                      </a:r>
                    </a:p>
                  </a:txBody>
                  <a:tcPr marL="68580" marR="68580" marT="34290" marB="3429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noProof="0" dirty="0"/>
                        <a:t>            10,000 BC</a:t>
                      </a:r>
                    </a:p>
                  </a:txBody>
                  <a:tcPr marL="68580" marR="68580" marT="34290" marB="34290" anchor="ctr">
                    <a:lnT w="12700" cap="flat" cmpd="sng" algn="ctr">
                      <a:noFill/>
                      <a:prstDash val="solid"/>
                      <a:round/>
                      <a:headEnd type="none" w="med" len="med"/>
                      <a:tailEnd type="none" w="med" len="med"/>
                    </a:lnT>
                    <a:lnB>
                      <a:noFill/>
                    </a:lnB>
                    <a:solidFill>
                      <a:schemeClr val="accent4">
                        <a:lumMod val="20000"/>
                        <a:lumOff val="80000"/>
                      </a:schemeClr>
                    </a:solidFill>
                  </a:tcPr>
                </a:tc>
                <a:tc>
                  <a:txBody>
                    <a:bodyPr/>
                    <a:lstStyle/>
                    <a:p>
                      <a:pPr algn="ctr"/>
                      <a:endParaRPr lang="en-GB" sz="1800" noProof="0" dirty="0"/>
                    </a:p>
                  </a:txBody>
                  <a:tcPr marL="68580" marR="68580" marT="34290" marB="34290" anchor="ctr">
                    <a:lnT w="12700" cap="flat" cmpd="sng" algn="ctr">
                      <a:noFill/>
                      <a:prstDash val="solid"/>
                      <a:round/>
                      <a:headEnd type="none" w="med" len="med"/>
                      <a:tailEnd type="none" w="med" len="med"/>
                    </a:lnT>
                    <a:lnB>
                      <a:noFill/>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latin typeface="+mn-lt"/>
                          <a:ea typeface="+mn-ea"/>
                          <a:cs typeface="+mn-cs"/>
                        </a:rPr>
                        <a:t>800 BC - 500 AC</a:t>
                      </a:r>
                    </a:p>
                  </a:txBody>
                  <a:tcPr marL="68580" marR="68580" marT="34290" marB="34290" anchor="ctr">
                    <a:lnT w="12700" cap="flat" cmpd="sng" algn="ctr">
                      <a:noFill/>
                      <a:prstDash val="solid"/>
                      <a:round/>
                      <a:headEnd type="none" w="med" len="med"/>
                      <a:tailEnd type="none" w="med" len="med"/>
                    </a:lnT>
                    <a:lnB>
                      <a:noFill/>
                    </a:lnB>
                    <a:solidFill>
                      <a:schemeClr val="accent4">
                        <a:lumMod val="20000"/>
                        <a:lumOff val="80000"/>
                      </a:schemeClr>
                    </a:solidFill>
                  </a:tcPr>
                </a:tc>
                <a:tc>
                  <a:txBody>
                    <a:bodyPr/>
                    <a:lstStyle/>
                    <a:p>
                      <a:pPr algn="ctr"/>
                      <a:r>
                        <a:rPr lang="en-GB" sz="1800" b="1" noProof="0" dirty="0"/>
                        <a:t>1900</a:t>
                      </a:r>
                      <a:r>
                        <a:rPr lang="en-GB" sz="1800" b="1" baseline="0" noProof="0" dirty="0"/>
                        <a:t> AC</a:t>
                      </a:r>
                      <a:endParaRPr lang="en-GB" sz="1800" b="1" noProof="0" dirty="0"/>
                    </a:p>
                  </a:txBody>
                  <a:tcPr marL="68580" marR="68580" marT="34290" marB="34290" anchor="ctr">
                    <a:lnT w="12700" cap="flat" cmpd="sng" algn="ctr">
                      <a:noFill/>
                      <a:prstDash val="solid"/>
                      <a:round/>
                      <a:headEnd type="none" w="med" len="med"/>
                      <a:tailEnd type="none" w="med" len="med"/>
                    </a:lnT>
                    <a:solidFill>
                      <a:schemeClr val="accent4">
                        <a:lumMod val="20000"/>
                        <a:lumOff val="80000"/>
                      </a:schemeClr>
                    </a:solidFill>
                  </a:tcPr>
                </a:tc>
                <a:tc>
                  <a:txBody>
                    <a:bodyPr/>
                    <a:lstStyle/>
                    <a:p>
                      <a:pPr algn="ctr"/>
                      <a:r>
                        <a:rPr lang="en-GB" sz="1800" b="1" noProof="0" dirty="0"/>
                        <a:t>2020</a:t>
                      </a:r>
                    </a:p>
                  </a:txBody>
                  <a:tcPr marL="68580" marR="68580" marT="34290" marB="3429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85100663"/>
                  </a:ext>
                </a:extLst>
              </a:tr>
              <a:tr h="1426908">
                <a:tc>
                  <a:txBody>
                    <a:bodyPr/>
                    <a:lstStyle/>
                    <a:p>
                      <a:pPr algn="ctr"/>
                      <a:r>
                        <a:rPr lang="en-GB" sz="1800" b="1" noProof="0" dirty="0"/>
                        <a:t>housing:</a:t>
                      </a:r>
                    </a:p>
                  </a:txBody>
                  <a:tcPr marL="68580" marR="68580" marT="34290" marB="34290" anchor="ctr">
                    <a:lnL w="12700" cap="flat" cmpd="sng" algn="ctr">
                      <a:noFill/>
                      <a:prstDash val="solid"/>
                      <a:round/>
                      <a:headEnd type="none" w="med" len="med"/>
                      <a:tailEnd type="none" w="med" len="med"/>
                    </a:lnL>
                    <a:solidFill>
                      <a:schemeClr val="bg1">
                        <a:lumMod val="95000"/>
                      </a:schemeClr>
                    </a:solidFill>
                  </a:tcPr>
                </a:tc>
                <a:tc gridSpan="2">
                  <a:txBody>
                    <a:bodyPr/>
                    <a:lstStyle/>
                    <a:p>
                      <a:pPr algn="ctr"/>
                      <a:endParaRPr lang="en-GB" sz="1800" noProof="0" dirty="0"/>
                    </a:p>
                    <a:p>
                      <a:pPr algn="ctr"/>
                      <a:r>
                        <a:rPr lang="en-GB" sz="1800" noProof="0" dirty="0"/>
                        <a:t>primitive housing,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noProof="0" dirty="0"/>
                        <a:t>no</a:t>
                      </a:r>
                      <a:r>
                        <a:rPr lang="en-GB" sz="1800" baseline="0" noProof="0" dirty="0"/>
                        <a:t> sanitation systems</a:t>
                      </a:r>
                      <a:endParaRPr lang="en-GB" sz="1800" noProof="0" dirty="0"/>
                    </a:p>
                    <a:p>
                      <a:pPr algn="ctr"/>
                      <a:endParaRPr lang="en-GB" sz="1800" noProof="0" dirty="0"/>
                    </a:p>
                  </a:txBody>
                  <a:tcPr marL="68580" marR="68580" marT="34290" marB="34290" anchor="ctr">
                    <a:lnT>
                      <a:noFill/>
                    </a:lnT>
                    <a:solidFill>
                      <a:schemeClr val="bg1">
                        <a:lumMod val="95000"/>
                      </a:schemeClr>
                    </a:solidFill>
                  </a:tcPr>
                </a:tc>
                <a:tc hMerge="1">
                  <a:txBody>
                    <a:bodyPr/>
                    <a:lstStyle/>
                    <a:p>
                      <a:endParaRPr lang="en-US"/>
                    </a:p>
                  </a:txBody>
                  <a:tcPr>
                    <a:lnT>
                      <a:noFill/>
                    </a:lnT>
                  </a:tcPr>
                </a:tc>
                <a:tc>
                  <a:txBody>
                    <a:bodyPr/>
                    <a:lstStyle/>
                    <a:p>
                      <a:pPr algn="ctr"/>
                      <a:r>
                        <a:rPr lang="en-GB" sz="1800" baseline="0" noProof="0" dirty="0"/>
                        <a:t>simple sanitation,</a:t>
                      </a:r>
                    </a:p>
                    <a:p>
                      <a:pPr algn="ctr"/>
                      <a:r>
                        <a:rPr lang="en-GB" sz="1800" baseline="0" noProof="0" dirty="0"/>
                        <a:t> in rural villages</a:t>
                      </a:r>
                      <a:endParaRPr lang="en-GB" sz="1800" noProof="0" dirty="0"/>
                    </a:p>
                  </a:txBody>
                  <a:tcPr marL="68580" marR="68580" marT="34290" marB="34290" anchor="ctr">
                    <a:lnT>
                      <a:noFill/>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noProof="0" dirty="0"/>
                        <a:t>industrial revolution:</a:t>
                      </a:r>
                    </a:p>
                    <a:p>
                      <a:pPr algn="ctr"/>
                      <a:r>
                        <a:rPr lang="en-GB" sz="1800" b="0" noProof="0" dirty="0"/>
                        <a:t>central sewage &amp; water systems,</a:t>
                      </a:r>
                    </a:p>
                    <a:p>
                      <a:pPr algn="ctr"/>
                      <a:r>
                        <a:rPr lang="en-GB" sz="1800" b="0" noProof="0" dirty="0"/>
                        <a:t>heating, electricity</a:t>
                      </a:r>
                    </a:p>
                  </a:txBody>
                  <a:tcPr marL="68580" marR="68580" marT="34290" marB="34290" anchor="ctr">
                    <a:solidFill>
                      <a:schemeClr val="bg1">
                        <a:lumMod val="95000"/>
                      </a:schemeClr>
                    </a:solidFill>
                  </a:tcPr>
                </a:tc>
                <a:tc>
                  <a:txBody>
                    <a:bodyPr/>
                    <a:lstStyle/>
                    <a:p>
                      <a:pPr algn="ctr"/>
                      <a:endParaRPr lang="en-GB" sz="1800" noProof="0" dirty="0"/>
                    </a:p>
                    <a:p>
                      <a:pPr algn="ctr"/>
                      <a:r>
                        <a:rPr lang="en-GB" sz="1800" noProof="0" dirty="0"/>
                        <a:t>post-industrial</a:t>
                      </a:r>
                      <a:r>
                        <a:rPr lang="en-GB" sz="1800" baseline="0" noProof="0" dirty="0"/>
                        <a:t> </a:t>
                      </a:r>
                    </a:p>
                    <a:p>
                      <a:pPr algn="ctr"/>
                      <a:r>
                        <a:rPr lang="en-GB" sz="1800" b="0" baseline="0" noProof="0" dirty="0"/>
                        <a:t>cities, </a:t>
                      </a:r>
                      <a:r>
                        <a:rPr lang="en-GB" sz="1800" b="0" noProof="0" dirty="0"/>
                        <a:t>tighter buildings, dryer and warmer indoor air </a:t>
                      </a:r>
                    </a:p>
                    <a:p>
                      <a:pPr algn="ctr"/>
                      <a:endParaRPr lang="en-GB" sz="1800" b="0" noProof="0" dirty="0"/>
                    </a:p>
                  </a:txBody>
                  <a:tcPr marL="68580" marR="68580" marT="34290" marB="34290" anchor="ctr">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246491198"/>
                  </a:ext>
                </a:extLst>
              </a:tr>
              <a:tr h="1135607">
                <a:tc>
                  <a:txBody>
                    <a:bodyPr/>
                    <a:lstStyle/>
                    <a:p>
                      <a:pPr algn="ctr"/>
                      <a:r>
                        <a:rPr lang="en-GB" sz="1400" b="1" noProof="0" dirty="0"/>
                        <a:t>infectious</a:t>
                      </a:r>
                      <a:r>
                        <a:rPr lang="en-GB" sz="1400" b="1" baseline="0" noProof="0" dirty="0"/>
                        <a:t> </a:t>
                      </a:r>
                      <a:r>
                        <a:rPr lang="en-GB" sz="1400" b="1" noProof="0" dirty="0"/>
                        <a:t>diseases:</a:t>
                      </a:r>
                    </a:p>
                  </a:txBody>
                  <a:tcPr marL="68580" marR="68580" marT="34290" marB="3429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rgbClr val="7030A0">
                        <a:alpha val="20000"/>
                      </a:srgbClr>
                    </a:solidFill>
                  </a:tcPr>
                </a:tc>
                <a:tc gridSpan="2">
                  <a:txBody>
                    <a:bodyPr/>
                    <a:lstStyle/>
                    <a:p>
                      <a:pPr algn="ctr"/>
                      <a:r>
                        <a:rPr lang="en-GB" sz="1600" b="0" noProof="0" dirty="0"/>
                        <a:t>parasites,</a:t>
                      </a:r>
                      <a:endParaRPr lang="en-GB" sz="1600" b="0" baseline="0" noProof="0" dirty="0"/>
                    </a:p>
                    <a:p>
                      <a:pPr algn="ctr"/>
                      <a:r>
                        <a:rPr lang="en-GB" sz="1600" b="0" baseline="0" noProof="0" dirty="0"/>
                        <a:t>zoonosis</a:t>
                      </a:r>
                    </a:p>
                  </a:txBody>
                  <a:tcPr marL="68580" marR="68580" marT="34290" marB="34290" anchor="ctr">
                    <a:lnB w="12700" cap="flat" cmpd="sng" algn="ctr">
                      <a:noFill/>
                      <a:prstDash val="solid"/>
                      <a:round/>
                      <a:headEnd type="none" w="med" len="med"/>
                      <a:tailEnd type="none" w="med" len="med"/>
                    </a:lnB>
                    <a:solidFill>
                      <a:srgbClr val="7030A0">
                        <a:alpha val="20000"/>
                      </a:srgbClr>
                    </a:solidFill>
                  </a:tcPr>
                </a:tc>
                <a:tc hMerge="1">
                  <a:txBody>
                    <a:bodyPr/>
                    <a:lstStyle/>
                    <a:p>
                      <a:pPr algn="ctr"/>
                      <a:r>
                        <a:rPr lang="en-GB" sz="1800" b="0" noProof="0" dirty="0"/>
                        <a:t>1</a:t>
                      </a:r>
                      <a:r>
                        <a:rPr lang="en-GB" sz="1800" b="0" baseline="30000" noProof="0" dirty="0"/>
                        <a:t>st</a:t>
                      </a:r>
                      <a:r>
                        <a:rPr lang="en-GB" sz="1800" b="0" baseline="0" noProof="0" dirty="0"/>
                        <a:t> epidemics:</a:t>
                      </a:r>
                    </a:p>
                    <a:p>
                      <a:pPr algn="ctr"/>
                      <a:r>
                        <a:rPr lang="en-GB" sz="1800" b="0" baseline="0" noProof="0" dirty="0"/>
                        <a:t>small pox, measles,</a:t>
                      </a:r>
                    </a:p>
                    <a:p>
                      <a:pPr algn="ctr"/>
                      <a:r>
                        <a:rPr lang="en-GB" sz="1800" b="0" baseline="0" noProof="0" dirty="0"/>
                        <a:t>influenza, plague</a:t>
                      </a:r>
                      <a:endParaRPr lang="en-US" dirty="0"/>
                    </a:p>
                  </a:txBody>
                  <a:tcPr anchor="ctr">
                    <a:lnB w="12700" cap="flat" cmpd="sng" algn="ctr">
                      <a:noFill/>
                      <a:prstDash val="solid"/>
                      <a:round/>
                      <a:headEnd type="none" w="med" len="med"/>
                      <a:tailEnd type="none" w="med" len="med"/>
                    </a:lnB>
                    <a:solidFill>
                      <a:srgbClr val="7030A0">
                        <a:alpha val="20000"/>
                      </a:srgbClr>
                    </a:solidFill>
                  </a:tcPr>
                </a:tc>
                <a:tc>
                  <a:txBody>
                    <a:bodyPr/>
                    <a:lstStyle/>
                    <a:p>
                      <a:pPr algn="ctr"/>
                      <a:r>
                        <a:rPr lang="en-GB" sz="1600" b="0" noProof="0" dirty="0"/>
                        <a:t>1</a:t>
                      </a:r>
                      <a:r>
                        <a:rPr lang="en-GB" sz="1600" b="0" baseline="30000" noProof="0" dirty="0"/>
                        <a:t>st</a:t>
                      </a:r>
                      <a:r>
                        <a:rPr lang="en-GB" sz="1600" b="0" baseline="0" noProof="0" dirty="0"/>
                        <a:t> epidemics:</a:t>
                      </a:r>
                    </a:p>
                    <a:p>
                      <a:pPr algn="ctr"/>
                      <a:r>
                        <a:rPr lang="en-GB" sz="1600" b="0" baseline="0" noProof="0" dirty="0"/>
                        <a:t>small pox, measles,</a:t>
                      </a:r>
                    </a:p>
                    <a:p>
                      <a:pPr algn="ctr"/>
                      <a:r>
                        <a:rPr lang="en-GB" sz="1600" b="0" baseline="0" noProof="0" dirty="0"/>
                        <a:t>influenza, plague</a:t>
                      </a:r>
                      <a:endParaRPr lang="en-GB" sz="1600" b="0" noProof="0" dirty="0"/>
                    </a:p>
                    <a:p>
                      <a:pPr algn="ctr"/>
                      <a:endParaRPr lang="en-GB" sz="1600" b="0" noProof="0" dirty="0"/>
                    </a:p>
                  </a:txBody>
                  <a:tcPr marL="68580" marR="68580" marT="34290" marB="34290" anchor="ctr">
                    <a:lnB w="12700" cap="flat" cmpd="sng" algn="ctr">
                      <a:noFill/>
                      <a:prstDash val="solid"/>
                      <a:round/>
                      <a:headEnd type="none" w="med" len="med"/>
                      <a:tailEnd type="none" w="med" len="med"/>
                    </a:lnB>
                    <a:solidFill>
                      <a:srgbClr val="7030A0">
                        <a:alpha val="20000"/>
                      </a:srgbClr>
                    </a:solidFill>
                  </a:tcPr>
                </a:tc>
                <a:tc>
                  <a:txBody>
                    <a:bodyPr/>
                    <a:lstStyle/>
                    <a:p>
                      <a:pPr algn="ctr"/>
                      <a:r>
                        <a:rPr lang="en-GB" sz="1600" b="0" noProof="0" dirty="0"/>
                        <a:t>1</a:t>
                      </a:r>
                      <a:r>
                        <a:rPr lang="en-GB" sz="1600" b="0" baseline="30000" noProof="0" dirty="0"/>
                        <a:t>st</a:t>
                      </a:r>
                      <a:r>
                        <a:rPr lang="en-GB" sz="1600" b="0" noProof="0" dirty="0"/>
                        <a:t> pandemic</a:t>
                      </a:r>
                      <a:r>
                        <a:rPr lang="en-GB" sz="1600" b="0" baseline="0" noProof="0" dirty="0"/>
                        <a:t> </a:t>
                      </a:r>
                      <a:endParaRPr lang="en-GB" sz="1600" b="0" noProof="0" dirty="0"/>
                    </a:p>
                    <a:p>
                      <a:pPr algn="ctr"/>
                      <a:r>
                        <a:rPr lang="en-GB" sz="1600" b="0" noProof="0" dirty="0"/>
                        <a:t>“Spanish flu”</a:t>
                      </a:r>
                    </a:p>
                    <a:p>
                      <a:pPr algn="ctr"/>
                      <a:r>
                        <a:rPr lang="en-GB" sz="1600" b="0" noProof="0" dirty="0"/>
                        <a:t>introduction</a:t>
                      </a:r>
                      <a:r>
                        <a:rPr lang="en-GB" sz="1600" b="0" baseline="0" noProof="0" dirty="0"/>
                        <a:t> of </a:t>
                      </a:r>
                    </a:p>
                    <a:p>
                      <a:pPr algn="ctr"/>
                      <a:r>
                        <a:rPr lang="en-GB" sz="1600" b="0" baseline="0" noProof="0" dirty="0"/>
                        <a:t>antibiotics &amp; vaccines</a:t>
                      </a:r>
                      <a:endParaRPr lang="en-GB" sz="1600" b="0" noProof="0" dirty="0"/>
                    </a:p>
                  </a:txBody>
                  <a:tcPr marL="68580" marR="68580" marT="34290" marB="34290" anchor="ctr">
                    <a:lnB w="12700" cap="flat" cmpd="sng" algn="ctr">
                      <a:noFill/>
                      <a:prstDash val="solid"/>
                      <a:round/>
                      <a:headEnd type="none" w="med" len="med"/>
                      <a:tailEnd type="none" w="med" len="med"/>
                    </a:lnB>
                    <a:solidFill>
                      <a:srgbClr val="7030A0">
                        <a:alpha val="20000"/>
                      </a:srgbClr>
                    </a:solidFill>
                  </a:tcPr>
                </a:tc>
                <a:tc>
                  <a:txBody>
                    <a:bodyPr/>
                    <a:lstStyle/>
                    <a:p>
                      <a:pPr marL="0" algn="ctr" defTabSz="914400" rtl="0" eaLnBrk="1" latinLnBrk="0" hangingPunct="1">
                        <a:lnSpc>
                          <a:spcPct val="100000"/>
                        </a:lnSpc>
                      </a:pPr>
                      <a:r>
                        <a:rPr lang="en-GB" sz="1600" b="0" kern="1200" baseline="0" noProof="0" dirty="0">
                          <a:solidFill>
                            <a:schemeClr val="tx1"/>
                          </a:solidFill>
                          <a:latin typeface="+mn-lt"/>
                          <a:ea typeface="+mn-ea"/>
                          <a:cs typeface="+mn-cs"/>
                        </a:rPr>
                        <a:t>Increasing infections,</a:t>
                      </a:r>
                    </a:p>
                    <a:p>
                      <a:pPr marL="0" algn="ctr" defTabSz="914400" rtl="0" eaLnBrk="1" latinLnBrk="0" hangingPunct="1">
                        <a:lnSpc>
                          <a:spcPct val="100000"/>
                        </a:lnSpc>
                      </a:pPr>
                      <a:r>
                        <a:rPr lang="en-GB" sz="1600" b="0" kern="1200" baseline="0" noProof="0" dirty="0">
                          <a:solidFill>
                            <a:schemeClr val="tx1"/>
                          </a:solidFill>
                          <a:latin typeface="+mn-lt"/>
                          <a:ea typeface="+mn-ea"/>
                          <a:cs typeface="+mn-cs"/>
                        </a:rPr>
                        <a:t>zoonotic </a:t>
                      </a:r>
                      <a:r>
                        <a:rPr lang="en-GB" sz="1600" b="0" kern="1200" baseline="0" noProof="0" dirty="0" err="1">
                          <a:solidFill>
                            <a:schemeClr val="tx1"/>
                          </a:solidFill>
                          <a:latin typeface="+mn-lt"/>
                          <a:ea typeface="+mn-ea"/>
                          <a:cs typeface="+mn-cs"/>
                        </a:rPr>
                        <a:t>transmis</a:t>
                      </a:r>
                      <a:r>
                        <a:rPr lang="en-GB" sz="1600" b="0" kern="1200" baseline="0" noProof="0" dirty="0">
                          <a:solidFill>
                            <a:schemeClr val="tx1"/>
                          </a:solidFill>
                          <a:latin typeface="+mn-lt"/>
                          <a:ea typeface="+mn-ea"/>
                          <a:cs typeface="+mn-cs"/>
                        </a:rPr>
                        <a:t>.,</a:t>
                      </a:r>
                      <a:r>
                        <a:rPr lang="en-GB" sz="1600" b="0" baseline="0" noProof="0" dirty="0"/>
                        <a:t>ABX-resistant bacteria</a:t>
                      </a:r>
                    </a:p>
                  </a:txBody>
                  <a:tcPr marL="68580" marR="68580" marT="34290" marB="3429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7030A0">
                        <a:alpha val="20000"/>
                      </a:srgbClr>
                    </a:solidFill>
                  </a:tcPr>
                </a:tc>
                <a:extLst>
                  <a:ext uri="{0D108BD9-81ED-4DB2-BD59-A6C34878D82A}">
                    <a16:rowId xmlns:a16="http://schemas.microsoft.com/office/drawing/2014/main" val="1593045802"/>
                  </a:ext>
                </a:extLst>
              </a:tr>
            </a:tbl>
          </a:graphicData>
        </a:graphic>
      </p:graphicFrame>
      <p:grpSp>
        <p:nvGrpSpPr>
          <p:cNvPr id="14" name="Grafik 4">
            <a:extLst>
              <a:ext uri="{FF2B5EF4-FFF2-40B4-BE49-F238E27FC236}">
                <a16:creationId xmlns:a16="http://schemas.microsoft.com/office/drawing/2014/main" id="{0EC5573E-0FF6-EE44-AF25-2D17DDD05F3C}"/>
              </a:ext>
            </a:extLst>
          </p:cNvPr>
          <p:cNvGrpSpPr/>
          <p:nvPr/>
        </p:nvGrpSpPr>
        <p:grpSpPr>
          <a:xfrm>
            <a:off x="1760459" y="4533549"/>
            <a:ext cx="2018074" cy="1949317"/>
            <a:chOff x="-826340" y="-699409"/>
            <a:chExt cx="5999673" cy="5070080"/>
          </a:xfrm>
        </p:grpSpPr>
        <p:sp>
          <p:nvSpPr>
            <p:cNvPr id="15" name="Rectangle">
              <a:extLst>
                <a:ext uri="{FF2B5EF4-FFF2-40B4-BE49-F238E27FC236}">
                  <a16:creationId xmlns:a16="http://schemas.microsoft.com/office/drawing/2014/main" id="{45A02BC3-7D78-F348-B347-AD4302E637D6}"/>
                </a:ext>
              </a:extLst>
            </p:cNvPr>
            <p:cNvSpPr/>
            <p:nvPr/>
          </p:nvSpPr>
          <p:spPr>
            <a:xfrm>
              <a:off x="0" y="-1"/>
              <a:ext cx="5173333" cy="4370667"/>
            </a:xfrm>
            <a:prstGeom prst="rect">
              <a:avLst/>
            </a:prstGeom>
            <a:blipFill rotWithShape="1">
              <a:blip r:embed="rId5"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a:solidFill>
                  <a:srgbClr val="000000"/>
                </a:solidFill>
                <a:latin typeface="Gill Sans MT"/>
                <a:sym typeface="Gill Sans MT"/>
              </a:endParaRPr>
            </a:p>
          </p:txBody>
        </p:sp>
        <p:grpSp>
          <p:nvGrpSpPr>
            <p:cNvPr id="16" name="image20.jpeg">
              <a:extLst>
                <a:ext uri="{FF2B5EF4-FFF2-40B4-BE49-F238E27FC236}">
                  <a16:creationId xmlns:a16="http://schemas.microsoft.com/office/drawing/2014/main" id="{8D7A4572-EA51-0B4F-A43D-7FCB5DC59076}"/>
                </a:ext>
              </a:extLst>
            </p:cNvPr>
            <p:cNvGrpSpPr/>
            <p:nvPr/>
          </p:nvGrpSpPr>
          <p:grpSpPr>
            <a:xfrm>
              <a:off x="-826340" y="-699409"/>
              <a:ext cx="5990225" cy="5070080"/>
              <a:chOff x="-826339" y="-699407"/>
              <a:chExt cx="5990224" cy="5070078"/>
            </a:xfrm>
          </p:grpSpPr>
          <p:sp>
            <p:nvSpPr>
              <p:cNvPr id="17" name="Rectangle">
                <a:extLst>
                  <a:ext uri="{FF2B5EF4-FFF2-40B4-BE49-F238E27FC236}">
                    <a16:creationId xmlns:a16="http://schemas.microsoft.com/office/drawing/2014/main" id="{2FFAD94E-9E8D-0F43-9F9F-130DF5A52B08}"/>
                  </a:ext>
                </a:extLst>
              </p:cNvPr>
              <p:cNvSpPr/>
              <p:nvPr/>
            </p:nvSpPr>
            <p:spPr>
              <a:xfrm>
                <a:off x="0" y="-1"/>
                <a:ext cx="5163885" cy="4370669"/>
              </a:xfrm>
              <a:prstGeom prst="rect">
                <a:avLst/>
              </a:prstGeom>
              <a:solidFill>
                <a:schemeClr val="bg1"/>
              </a:solid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dirty="0">
                  <a:solidFill>
                    <a:srgbClr val="000000"/>
                  </a:solidFill>
                  <a:latin typeface="Gill Sans MT"/>
                  <a:sym typeface="Gill Sans MT"/>
                </a:endParaRPr>
              </a:p>
            </p:txBody>
          </p:sp>
          <p:pic>
            <p:nvPicPr>
              <p:cNvPr id="18" name="image31.jpeg" descr="image31.jpeg">
                <a:extLst>
                  <a:ext uri="{FF2B5EF4-FFF2-40B4-BE49-F238E27FC236}">
                    <a16:creationId xmlns:a16="http://schemas.microsoft.com/office/drawing/2014/main" id="{382BFFA7-B6B0-6F42-9B45-EA507F22E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339" y="-699407"/>
                <a:ext cx="5990223" cy="5070078"/>
              </a:xfrm>
              <a:prstGeom prst="ellipse">
                <a:avLst/>
              </a:prstGeom>
              <a:noFill/>
            </p:spPr>
          </p:pic>
        </p:grpSp>
      </p:grpSp>
      <p:pic>
        <p:nvPicPr>
          <p:cNvPr id="7" name="Picture 2" descr="Picture">
            <a:extLst>
              <a:ext uri="{FF2B5EF4-FFF2-40B4-BE49-F238E27FC236}">
                <a16:creationId xmlns:a16="http://schemas.microsoft.com/office/drawing/2014/main" id="{AE6AD02E-E67C-E04C-AA43-36E1335CE6A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575"/>
          <a:stretch/>
        </p:blipFill>
        <p:spPr bwMode="auto">
          <a:xfrm>
            <a:off x="3890498" y="4539807"/>
            <a:ext cx="1943056" cy="1943056"/>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2" descr="https://s3-us-west-2.amazonaws.com/oliosite-assets/uploads/imgs/industry.jpg">
            <a:extLst>
              <a:ext uri="{FF2B5EF4-FFF2-40B4-BE49-F238E27FC236}">
                <a16:creationId xmlns:a16="http://schemas.microsoft.com/office/drawing/2014/main" id="{33911D1D-6FF9-BF43-8AFC-75F83F37C9B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36825" y="4480037"/>
            <a:ext cx="2001756" cy="2001756"/>
          </a:xfrm>
          <a:prstGeom prst="ellipse">
            <a:avLst/>
          </a:prstGeom>
          <a:noFill/>
          <a:extLst>
            <a:ext uri="{909E8E84-426E-40DD-AFC4-6F175D3DCCD1}">
              <a14:hiddenFill xmlns:a14="http://schemas.microsoft.com/office/drawing/2010/main">
                <a:solidFill>
                  <a:srgbClr val="FFFFFF"/>
                </a:solidFill>
              </a14:hiddenFill>
            </a:ext>
          </a:extLst>
        </p:spPr>
      </p:pic>
      <p:sp>
        <p:nvSpPr>
          <p:cNvPr id="25" name="Text Placeholder 1">
            <a:extLst>
              <a:ext uri="{FF2B5EF4-FFF2-40B4-BE49-F238E27FC236}">
                <a16:creationId xmlns:a16="http://schemas.microsoft.com/office/drawing/2014/main" id="{11FC5095-4F66-E247-80A5-D60CB339F16D}"/>
              </a:ext>
            </a:extLst>
          </p:cNvPr>
          <p:cNvSpPr txBox="1">
            <a:spLocks/>
          </p:cNvSpPr>
          <p:nvPr/>
        </p:nvSpPr>
        <p:spPr>
          <a:xfrm>
            <a:off x="220549" y="279458"/>
            <a:ext cx="12155166" cy="571500"/>
          </a:xfrm>
          <a:prstGeom prst="rect">
            <a:avLst/>
          </a:prstGeom>
        </p:spPr>
        <p:txBody>
          <a:bodyPr vert="horz" lIns="91440" tIns="45720" rIns="91440" bIns="45720" rtlCol="0" anchor="ctr">
            <a:noAutofit/>
          </a:bodyPr>
          <a:lstStyle>
            <a:lvl1pPr>
              <a:lnSpc>
                <a:spcPct val="90000"/>
              </a:lnSpc>
              <a:spcBef>
                <a:spcPct val="0"/>
              </a:spcBef>
              <a:buNone/>
              <a:defRPr sz="3200">
                <a:solidFill>
                  <a:schemeClr val="bg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mn-lt"/>
              </a:rPr>
              <a:t>Our environment (90% indoors) has become very sophisticated</a:t>
            </a:r>
          </a:p>
        </p:txBody>
      </p:sp>
      <p:grpSp>
        <p:nvGrpSpPr>
          <p:cNvPr id="4" name="Group 3">
            <a:extLst>
              <a:ext uri="{FF2B5EF4-FFF2-40B4-BE49-F238E27FC236}">
                <a16:creationId xmlns:a16="http://schemas.microsoft.com/office/drawing/2014/main" id="{BE4422A0-07AB-454B-8001-38484A94DDD9}"/>
              </a:ext>
            </a:extLst>
          </p:cNvPr>
          <p:cNvGrpSpPr/>
          <p:nvPr/>
        </p:nvGrpSpPr>
        <p:grpSpPr>
          <a:xfrm>
            <a:off x="220549" y="3206663"/>
            <a:ext cx="11867067" cy="3371879"/>
            <a:chOff x="-249847" y="182716"/>
            <a:chExt cx="9144000" cy="3421983"/>
          </a:xfrm>
        </p:grpSpPr>
        <p:sp>
          <p:nvSpPr>
            <p:cNvPr id="2" name="Rectangle 1">
              <a:extLst>
                <a:ext uri="{FF2B5EF4-FFF2-40B4-BE49-F238E27FC236}">
                  <a16:creationId xmlns:a16="http://schemas.microsoft.com/office/drawing/2014/main" id="{37EEEC71-45D7-954C-B000-363BD4D476E2}"/>
                </a:ext>
              </a:extLst>
            </p:cNvPr>
            <p:cNvSpPr/>
            <p:nvPr/>
          </p:nvSpPr>
          <p:spPr>
            <a:xfrm>
              <a:off x="-249847" y="182716"/>
              <a:ext cx="9144000" cy="3421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afik 4">
              <a:extLst>
                <a:ext uri="{FF2B5EF4-FFF2-40B4-BE49-F238E27FC236}">
                  <a16:creationId xmlns:a16="http://schemas.microsoft.com/office/drawing/2014/main" id="{F685571E-E1E7-D746-A507-C803666DB873}"/>
                </a:ext>
              </a:extLst>
            </p:cNvPr>
            <p:cNvGrpSpPr/>
            <p:nvPr/>
          </p:nvGrpSpPr>
          <p:grpSpPr>
            <a:xfrm>
              <a:off x="6683454" y="712358"/>
              <a:ext cx="2159713" cy="2724724"/>
              <a:chOff x="-625825" y="-492124"/>
              <a:chExt cx="5983228" cy="5822461"/>
            </a:xfrm>
          </p:grpSpPr>
          <p:sp>
            <p:nvSpPr>
              <p:cNvPr id="26" name="Rectangle">
                <a:extLst>
                  <a:ext uri="{FF2B5EF4-FFF2-40B4-BE49-F238E27FC236}">
                    <a16:creationId xmlns:a16="http://schemas.microsoft.com/office/drawing/2014/main" id="{7D044832-72AB-9649-B4EF-DDAE0326D98A}"/>
                  </a:ext>
                </a:extLst>
              </p:cNvPr>
              <p:cNvSpPr/>
              <p:nvPr/>
            </p:nvSpPr>
            <p:spPr>
              <a:xfrm>
                <a:off x="0" y="0"/>
                <a:ext cx="5357403" cy="4357854"/>
              </a:xfrm>
              <a:prstGeom prst="rect">
                <a:avLst/>
              </a:prstGeom>
              <a:blipFill rotWithShape="1">
                <a:blip r:embed="rId9"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a:solidFill>
                    <a:srgbClr val="000000"/>
                  </a:solidFill>
                  <a:latin typeface="Gill Sans MT"/>
                  <a:sym typeface="Gill Sans MT"/>
                </a:endParaRPr>
              </a:p>
            </p:txBody>
          </p:sp>
          <p:grpSp>
            <p:nvGrpSpPr>
              <p:cNvPr id="27" name="image22.jpeg">
                <a:extLst>
                  <a:ext uri="{FF2B5EF4-FFF2-40B4-BE49-F238E27FC236}">
                    <a16:creationId xmlns:a16="http://schemas.microsoft.com/office/drawing/2014/main" id="{CBB8FBB5-75B7-3E47-8592-77ABAF21556C}"/>
                  </a:ext>
                </a:extLst>
              </p:cNvPr>
              <p:cNvGrpSpPr/>
              <p:nvPr/>
            </p:nvGrpSpPr>
            <p:grpSpPr>
              <a:xfrm>
                <a:off x="-625825" y="-492124"/>
                <a:ext cx="5962403" cy="5822461"/>
                <a:chOff x="-625824" y="-492123"/>
                <a:chExt cx="5962401" cy="5822459"/>
              </a:xfrm>
            </p:grpSpPr>
            <p:sp>
              <p:nvSpPr>
                <p:cNvPr id="28" name="Rectangle">
                  <a:extLst>
                    <a:ext uri="{FF2B5EF4-FFF2-40B4-BE49-F238E27FC236}">
                      <a16:creationId xmlns:a16="http://schemas.microsoft.com/office/drawing/2014/main" id="{9CE2B750-472D-DE46-A008-7C27EC2E468C}"/>
                    </a:ext>
                  </a:extLst>
                </p:cNvPr>
                <p:cNvSpPr/>
                <p:nvPr/>
              </p:nvSpPr>
              <p:spPr>
                <a:xfrm>
                  <a:off x="-1" y="-492118"/>
                  <a:ext cx="5336576" cy="4849975"/>
                </a:xfrm>
                <a:prstGeom prst="rect">
                  <a:avLst/>
                </a:prstGeom>
                <a:solidFill>
                  <a:schemeClr val="bg1"/>
                </a:solid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dirty="0">
                    <a:solidFill>
                      <a:srgbClr val="000000"/>
                    </a:solidFill>
                    <a:latin typeface="Gill Sans MT"/>
                    <a:sym typeface="Gill Sans MT"/>
                  </a:endParaRPr>
                </a:p>
              </p:txBody>
            </p:sp>
            <p:pic>
              <p:nvPicPr>
                <p:cNvPr id="29" name="image32.jpeg" descr="image32.jpeg">
                  <a:extLst>
                    <a:ext uri="{FF2B5EF4-FFF2-40B4-BE49-F238E27FC236}">
                      <a16:creationId xmlns:a16="http://schemas.microsoft.com/office/drawing/2014/main" id="{854FBDCB-8F81-AE43-B4F2-772D2F57C8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5824" y="-492123"/>
                  <a:ext cx="5962401" cy="5822459"/>
                </a:xfrm>
                <a:prstGeom prst="ellipse">
                  <a:avLst/>
                </a:prstGeom>
              </p:spPr>
            </p:pic>
          </p:grpSp>
        </p:grpSp>
        <p:grpSp>
          <p:nvGrpSpPr>
            <p:cNvPr id="31" name="Grafik 4">
              <a:extLst>
                <a:ext uri="{FF2B5EF4-FFF2-40B4-BE49-F238E27FC236}">
                  <a16:creationId xmlns:a16="http://schemas.microsoft.com/office/drawing/2014/main" id="{7F771286-2F10-6B42-96B6-B0679AFF2BA9}"/>
                </a:ext>
              </a:extLst>
            </p:cNvPr>
            <p:cNvGrpSpPr/>
            <p:nvPr/>
          </p:nvGrpSpPr>
          <p:grpSpPr>
            <a:xfrm>
              <a:off x="-117941" y="772884"/>
              <a:ext cx="2314475" cy="2735063"/>
              <a:chOff x="-1246144" y="-699416"/>
              <a:chExt cx="6419477" cy="6274143"/>
            </a:xfrm>
          </p:grpSpPr>
          <p:sp>
            <p:nvSpPr>
              <p:cNvPr id="32" name="Rectangle">
                <a:extLst>
                  <a:ext uri="{FF2B5EF4-FFF2-40B4-BE49-F238E27FC236}">
                    <a16:creationId xmlns:a16="http://schemas.microsoft.com/office/drawing/2014/main" id="{421E06B9-AD9C-0E49-9D83-76C31BFB2AA3}"/>
                  </a:ext>
                </a:extLst>
              </p:cNvPr>
              <p:cNvSpPr/>
              <p:nvPr/>
            </p:nvSpPr>
            <p:spPr>
              <a:xfrm>
                <a:off x="0" y="-1"/>
                <a:ext cx="5173333" cy="4370667"/>
              </a:xfrm>
              <a:prstGeom prst="rect">
                <a:avLst/>
              </a:prstGeom>
              <a:blipFill rotWithShape="1">
                <a:blip r:embed="rId11"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a:solidFill>
                    <a:srgbClr val="000000"/>
                  </a:solidFill>
                  <a:latin typeface="Gill Sans MT"/>
                  <a:sym typeface="Gill Sans MT"/>
                </a:endParaRPr>
              </a:p>
            </p:txBody>
          </p:sp>
          <p:grpSp>
            <p:nvGrpSpPr>
              <p:cNvPr id="33" name="image20.jpeg">
                <a:extLst>
                  <a:ext uri="{FF2B5EF4-FFF2-40B4-BE49-F238E27FC236}">
                    <a16:creationId xmlns:a16="http://schemas.microsoft.com/office/drawing/2014/main" id="{011936B1-E98E-FF4E-B761-E16403228376}"/>
                  </a:ext>
                </a:extLst>
              </p:cNvPr>
              <p:cNvGrpSpPr/>
              <p:nvPr/>
            </p:nvGrpSpPr>
            <p:grpSpPr>
              <a:xfrm>
                <a:off x="-1246144" y="-699416"/>
                <a:ext cx="6410029" cy="6274143"/>
                <a:chOff x="-1246143" y="-699414"/>
                <a:chExt cx="6410028" cy="6274141"/>
              </a:xfrm>
            </p:grpSpPr>
            <p:sp>
              <p:nvSpPr>
                <p:cNvPr id="34" name="Rectangle">
                  <a:extLst>
                    <a:ext uri="{FF2B5EF4-FFF2-40B4-BE49-F238E27FC236}">
                      <a16:creationId xmlns:a16="http://schemas.microsoft.com/office/drawing/2014/main" id="{E6A6E755-2C77-C84E-940B-15BDF0A074C3}"/>
                    </a:ext>
                  </a:extLst>
                </p:cNvPr>
                <p:cNvSpPr/>
                <p:nvPr/>
              </p:nvSpPr>
              <p:spPr>
                <a:xfrm>
                  <a:off x="0" y="-1"/>
                  <a:ext cx="5163885" cy="4370669"/>
                </a:xfrm>
                <a:prstGeom prst="rect">
                  <a:avLst/>
                </a:prstGeom>
                <a:solidFill>
                  <a:schemeClr val="bg1"/>
                </a:solidFill>
                <a:ln w="12700" cap="flat">
                  <a:noFill/>
                  <a:miter lim="400000"/>
                </a:ln>
                <a:effectLst/>
              </p:spPr>
              <p:txBody>
                <a:bodyPr wrap="square" lIns="34289" tIns="34289" rIns="34289" bIns="34289" numCol="1" anchor="ctr">
                  <a:noAutofit/>
                </a:bodyPr>
                <a:lstStyle/>
                <a:p>
                  <a:pPr defTabSz="685800" hangingPunct="0">
                    <a:defRPr>
                      <a:latin typeface="Gill Sans MT"/>
                      <a:ea typeface="Gill Sans MT"/>
                      <a:cs typeface="Gill Sans MT"/>
                      <a:sym typeface="Gill Sans MT"/>
                    </a:defRPr>
                  </a:pPr>
                  <a:endParaRPr sz="1350" kern="0" dirty="0">
                    <a:solidFill>
                      <a:srgbClr val="000000"/>
                    </a:solidFill>
                    <a:latin typeface="Gill Sans MT"/>
                    <a:sym typeface="Gill Sans MT"/>
                  </a:endParaRPr>
                </a:p>
              </p:txBody>
            </p:sp>
            <p:pic>
              <p:nvPicPr>
                <p:cNvPr id="35" name="image31.jpeg" descr="image31.jpeg">
                  <a:extLst>
                    <a:ext uri="{FF2B5EF4-FFF2-40B4-BE49-F238E27FC236}">
                      <a16:creationId xmlns:a16="http://schemas.microsoft.com/office/drawing/2014/main" id="{7D33767D-B047-DF4D-9343-F52D03C9D718}"/>
                    </a:ext>
                  </a:extLst>
                </p:cNvPr>
                <p:cNvPicPr>
                  <a:picLocks noChangeAspect="1"/>
                </p:cNvPicPr>
                <p:nvPr/>
              </p:nvPicPr>
              <p:blipFill>
                <a:blip r:embed="rId12"/>
                <a:stretch>
                  <a:fillRect/>
                </a:stretch>
              </p:blipFill>
              <p:spPr>
                <a:xfrm>
                  <a:off x="-1246143" y="-699414"/>
                  <a:ext cx="5990225" cy="6274141"/>
                </a:xfrm>
                <a:prstGeom prst="ellipse">
                  <a:avLst/>
                </a:prstGeom>
                <a:noFill/>
              </p:spPr>
            </p:pic>
          </p:grpSp>
        </p:grpSp>
        <p:pic>
          <p:nvPicPr>
            <p:cNvPr id="36" name="Picture 2" descr="Picture">
              <a:extLst>
                <a:ext uri="{FF2B5EF4-FFF2-40B4-BE49-F238E27FC236}">
                  <a16:creationId xmlns:a16="http://schemas.microsoft.com/office/drawing/2014/main" id="{90F6760B-9D80-C348-ADB6-F4C65D4C230A}"/>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b="-575"/>
            <a:stretch/>
          </p:blipFill>
          <p:spPr bwMode="auto">
            <a:xfrm>
              <a:off x="2105991" y="783223"/>
              <a:ext cx="2203081" cy="2724724"/>
            </a:xfrm>
            <a:prstGeom prst="ellipse">
              <a:avLst/>
            </a:prstGeom>
            <a:noFill/>
            <a:extLst>
              <a:ext uri="{909E8E84-426E-40DD-AFC4-6F175D3DCCD1}">
                <a14:hiddenFill xmlns:a14="http://schemas.microsoft.com/office/drawing/2010/main">
                  <a:solidFill>
                    <a:srgbClr val="FFFFFF"/>
                  </a:solidFill>
                </a14:hiddenFill>
              </a:ext>
            </a:extLst>
          </p:spPr>
        </p:pic>
        <p:pic>
          <p:nvPicPr>
            <p:cNvPr id="37" name="Picture 2" descr="https://s3-us-west-2.amazonaws.com/oliosite-assets/uploads/imgs/industry.jpg">
              <a:extLst>
                <a:ext uri="{FF2B5EF4-FFF2-40B4-BE49-F238E27FC236}">
                  <a16:creationId xmlns:a16="http://schemas.microsoft.com/office/drawing/2014/main" id="{B023CF90-8CA3-0444-9A24-49F6FFB65899}"/>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4355818" y="712358"/>
              <a:ext cx="2269637" cy="2724724"/>
            </a:xfrm>
            <a:prstGeom prst="ellipse">
              <a:avLst/>
            </a:prstGeom>
            <a:noFill/>
            <a:extLst>
              <a:ext uri="{909E8E84-426E-40DD-AFC4-6F175D3DCCD1}">
                <a14:hiddenFill xmlns:a14="http://schemas.microsoft.com/office/drawing/2010/main">
                  <a:solidFill>
                    <a:srgbClr val="FFFFFF"/>
                  </a:solidFill>
                </a14:hiddenFill>
              </a:ext>
            </a:extLst>
          </p:spPr>
        </p:pic>
      </p:grpSp>
      <p:pic>
        <p:nvPicPr>
          <p:cNvPr id="38" name="Grafik 48">
            <a:extLst>
              <a:ext uri="{FF2B5EF4-FFF2-40B4-BE49-F238E27FC236}">
                <a16:creationId xmlns:a16="http://schemas.microsoft.com/office/drawing/2014/main" id="{9DBDBA8E-C906-BB45-97B4-5727E8F3FC5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577481" y="6027064"/>
            <a:ext cx="515101" cy="875670"/>
          </a:xfrm>
          <a:prstGeom prst="rect">
            <a:avLst/>
          </a:prstGeom>
        </p:spPr>
      </p:pic>
    </p:spTree>
    <p:extLst>
      <p:ext uri="{BB962C8B-B14F-4D97-AF65-F5344CB8AC3E}">
        <p14:creationId xmlns:p14="http://schemas.microsoft.com/office/powerpoint/2010/main" val="2215886634"/>
      </p:ext>
    </p:extLst>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dair Template 16x9" id="{2AB32631-77B5-40EB-B403-13073AE24FCD}" vid="{00FC8227-8BDB-438B-A950-EE6A89C27CD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2488</TotalTime>
  <Words>4061</Words>
  <Application>Microsoft Macintosh PowerPoint</Application>
  <PresentationFormat>Widescreen</PresentationFormat>
  <Paragraphs>541</Paragraphs>
  <Slides>55</Slides>
  <Notes>33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55</vt:i4>
      </vt:variant>
    </vt:vector>
  </HeadingPairs>
  <TitlesOfParts>
    <vt:vector size="67" baseType="lpstr">
      <vt:lpstr>游ゴシック</vt:lpstr>
      <vt:lpstr>Arial</vt:lpstr>
      <vt:lpstr>Calibri</vt:lpstr>
      <vt:lpstr>Calibri Light</vt:lpstr>
      <vt:lpstr>Franklin Gothic Book</vt:lpstr>
      <vt:lpstr>Gill Sans MT</vt:lpstr>
      <vt:lpstr>Helvetica</vt:lpstr>
      <vt:lpstr>Open Sans</vt:lpstr>
      <vt:lpstr>Times</vt:lpstr>
      <vt:lpstr>Office Theme</vt:lpstr>
      <vt:lpstr>3_Office Theme</vt:lpstr>
      <vt:lpstr>Custom Design</vt:lpstr>
      <vt:lpstr>PowerPoint Presentation</vt:lpstr>
      <vt:lpstr>Hello! I am happy to be here with you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we have COVID-19 virus, a new Coronavirus mutation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healthy humans have a dollar value?</vt:lpstr>
      <vt:lpstr>PowerPoint Presentation</vt:lpstr>
      <vt:lpstr>Strategies to decrease transmission of pathogens indoors </vt:lpstr>
      <vt:lpstr>Hot off the press: ASHRAE Journal, September 2020</vt:lpstr>
      <vt:lpstr>Homeland study using simulated sunlight</vt:lpstr>
      <vt:lpstr>Simulated sunlight spectra utilized in the present study </vt:lpstr>
      <vt:lpstr>PowerPoint Presentation</vt:lpstr>
      <vt:lpstr>PowerPoint Presentation</vt:lpstr>
      <vt:lpstr>Work like you can save the the world, because we must</vt:lpstr>
      <vt:lpstr>Conclusions:  COVID-19 is a “Wake-Up Call”</vt:lpstr>
      <vt:lpstr>PowerPoint Presentation</vt:lpstr>
      <vt:lpstr>Thank you!</vt:lpstr>
      <vt:lpstr>Partial 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Taylor</dc:creator>
  <cp:lastModifiedBy>Stephanie Taylor</cp:lastModifiedBy>
  <cp:revision>335</cp:revision>
  <cp:lastPrinted>2020-09-04T00:14:21Z</cp:lastPrinted>
  <dcterms:created xsi:type="dcterms:W3CDTF">2020-04-20T12:07:56Z</dcterms:created>
  <dcterms:modified xsi:type="dcterms:W3CDTF">2020-11-05T19:26:33Z</dcterms:modified>
</cp:coreProperties>
</file>