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9" r:id="rId20"/>
    <p:sldId id="276" r:id="rId21"/>
    <p:sldId id="277" r:id="rId22"/>
    <p:sldId id="278" r:id="rId23"/>
    <p:sldId id="280" r:id="rId24"/>
    <p:sldId id="274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269" autoAdjust="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96B9-709A-4263-B4C0-DD691DBC0F58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99BE9-B335-4948-AD3F-2FC00C990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2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4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6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99BE9-B335-4948-AD3F-2FC00C9901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F99E-A44E-439F-A15F-EE247ADF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C8617-767A-474C-83BF-8C7FA2698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9A81D-D0D8-435E-A80D-43C09A26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11076-ACC0-4EB0-9463-BC9FDE8A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B592-5555-42CF-AF5E-8F67E0D2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F39E-F984-44C3-8C2A-0A65006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9DC75-ED83-400F-ADC6-A60179065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A25E-3042-4528-9C7B-A985E33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D519-3ACC-4C85-AE41-6EFFD109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3AB0-E833-4598-B837-951C54F7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EE9D6-08B3-465E-873C-1ED5C7A4B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FC870-CC19-4571-AF52-595D9E35A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CB91-58F9-4B79-A44A-B5D48F7D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7FC4-537A-448B-B44B-E63F0463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E9B1-F27B-4229-9F3A-B9CB5643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79E5-977C-42AE-9E38-A81A9F98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6D0B-2D9B-4AFC-82A8-201B75E1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447F4-48C7-412C-AF1D-D06CE1DF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F74D-9ED3-42BD-B0E3-46F2A078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8A35-148D-44A1-941E-B0CE8C36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DEDA-55AB-4BD5-9B75-28990023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5C2AA-8A16-48CA-9E31-1016BE773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7B28A-016F-4693-8EDE-F6EA3DE7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05D4-FD7F-490C-B47E-0863EC37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87BA-9D23-4FB4-91FD-DB47A71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1D2D-4B87-4C81-82B5-061136E2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58EE5-319C-4395-902F-21806960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EF654-A5DF-4F92-9D5F-DEFD78CE0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CAFD0-1C72-4FDC-80A8-1C06F89F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CD533-A50E-4EE7-B94B-EE56950B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5079-BD83-4994-80CB-181AE4D1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9F52-77D7-40F6-A6DC-8B99F630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F045-AE9B-4C35-B55E-84182306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1A22-B2DE-4F5F-A941-295C15416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A5C58-A5C1-4350-8DAA-D9AA93494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49E89-4579-4313-9442-0663B0FEC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431CF-80AA-4B66-9E9C-43046DCF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6A49F-A72F-4CAF-803E-0D344561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36EAC-33E4-4F03-852F-CB691DDB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4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99DA-6E5F-4BFC-924C-323B3442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2972D-1CDD-4BD5-BE28-F4E2F480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C28CE-1F7A-4E7A-936A-544A5B0F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4CB0-D000-4ED3-8591-8D356D04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81B9F-554B-4708-A72B-014AAA46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FBAC7-FAB5-4C15-942F-772F535D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57170-08B9-4B01-9E5A-2855374F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D20C-39C6-4EB0-A0C1-A471C86B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BBF30-C9CB-4B8B-8FCE-07AFE343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A5E04-7772-45B7-82B9-B0ED1817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84C00-F0FA-4CAE-BDD1-BA37A54A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2E7F1-B331-4960-A873-F154F31F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1DBF7-6905-43A9-A13A-B7AD19C1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0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1DB8-C28F-4A61-982C-393D65EA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FD6E2-9C5B-4753-BA41-F799CD8D2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12C5D-4E2A-4E1F-836F-BBDCA8BA2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299BC-3A10-40F2-B2EF-7047CA12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0213E-E2C6-41F9-87FB-F9C917AE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558E8-669D-4D18-835D-02384FDD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569D3-81D9-4719-B6FB-E5D197D2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B98DC-00F6-464A-B11D-47E5C0AE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F381-288D-4876-A4BC-926919A2F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D1F9-20A2-43BF-BD0A-7272295238D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8A3A-92C7-47A0-93F0-0454A1D7D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3109-3F6D-4731-865C-D570BFD6A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153B-0EFB-4686-B9C0-11D4E7635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05B2-659C-4C81-97B4-3176AE4CC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1488"/>
            <a:ext cx="9144000" cy="2387600"/>
          </a:xfrm>
        </p:spPr>
        <p:txBody>
          <a:bodyPr/>
          <a:lstStyle/>
          <a:p>
            <a:r>
              <a:rPr lang="en-US" dirty="0"/>
              <a:t>Efficient HVAC/R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8108E-E397-48F1-9DF7-21E80AED5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David Long</a:t>
            </a:r>
            <a:br>
              <a:rPr lang="en-US" dirty="0"/>
            </a:br>
            <a:r>
              <a:rPr lang="en-US" dirty="0"/>
              <a:t>Cromwell Architects Engineers</a:t>
            </a:r>
          </a:p>
          <a:p>
            <a:endParaRPr lang="en-US" dirty="0"/>
          </a:p>
          <a:p>
            <a:r>
              <a:rPr lang="en-US" dirty="0"/>
              <a:t>Northwest Arkansas Chapter of ASHRAE</a:t>
            </a:r>
            <a:br>
              <a:rPr lang="en-US" dirty="0"/>
            </a:br>
            <a:r>
              <a:rPr lang="en-US" dirty="0"/>
              <a:t>September 9,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981A-C9EE-4CDC-9C07-5AB200C44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0" y="5735637"/>
            <a:ext cx="6936419" cy="1085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3E85C7-67CC-4707-B178-4D6E2350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671"/>
            <a:ext cx="3416154" cy="34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1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263E-3BD7-4393-8D26-989B7BCF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final thought on Performance Metrics</a:t>
            </a:r>
          </a:p>
        </p:txBody>
      </p:sp>
      <p:pic>
        <p:nvPicPr>
          <p:cNvPr id="3074" name="Picture 2" descr="It&amp;#39;s Hard to Compare Apples-to-Apples When You Don&amp;#39;t Know What An Apple  Should Be - Amusement Marketing">
            <a:extLst>
              <a:ext uri="{FF2B5EF4-FFF2-40B4-BE49-F238E27FC236}">
                <a16:creationId xmlns:a16="http://schemas.microsoft.com/office/drawing/2014/main" id="{515899A7-3796-4AAF-8586-9D317DF0C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7" y="1825625"/>
            <a:ext cx="10607386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442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187B-FE85-430D-9280-3E28E1EC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Pump and Fan Efficiencies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358C2-390F-47C0-990C-2D51BF406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7773" cy="1603375"/>
          </a:xfrm>
        </p:spPr>
        <p:txBody>
          <a:bodyPr>
            <a:normAutofit/>
          </a:bodyPr>
          <a:lstStyle/>
          <a:p>
            <a:r>
              <a:rPr lang="en-US" dirty="0"/>
              <a:t>Several Factors</a:t>
            </a:r>
          </a:p>
          <a:p>
            <a:pPr lvl="1"/>
            <a:r>
              <a:rPr lang="en-US" dirty="0"/>
              <a:t>Selections</a:t>
            </a:r>
          </a:p>
          <a:p>
            <a:pPr lvl="1"/>
            <a:r>
              <a:rPr lang="en-US" dirty="0"/>
              <a:t>Losses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BC1B2-B551-4CB4-930E-CEB0A794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990" y="3396527"/>
            <a:ext cx="7059010" cy="3410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0221-6E26-4346-A307-A120F864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8" y="3743841"/>
            <a:ext cx="4561009" cy="29735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173A7A-F39A-4EAA-B60D-FF16615654C2}"/>
              </a:ext>
            </a:extLst>
          </p:cNvPr>
          <p:cNvSpPr txBox="1">
            <a:spLocks/>
          </p:cNvSpPr>
          <p:nvPr/>
        </p:nvSpPr>
        <p:spPr>
          <a:xfrm>
            <a:off x="6405978" y="1741920"/>
            <a:ext cx="3563645" cy="160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Moving Heat</a:t>
            </a:r>
          </a:p>
          <a:p>
            <a:pPr lvl="1"/>
            <a:r>
              <a:rPr lang="en-US" dirty="0"/>
              <a:t>Water “Pumps” better</a:t>
            </a:r>
          </a:p>
          <a:p>
            <a:pPr lvl="1"/>
            <a:r>
              <a:rPr lang="en-US" dirty="0"/>
              <a:t>Water holds more heat</a:t>
            </a:r>
          </a:p>
        </p:txBody>
      </p:sp>
    </p:spTree>
    <p:extLst>
      <p:ext uri="{BB962C8B-B14F-4D97-AF65-F5344CB8AC3E}">
        <p14:creationId xmlns:p14="http://schemas.microsoft.com/office/powerpoint/2010/main" val="217440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92A9-E95B-481B-8240-CCFD76FB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System Component Efficiencies</a:t>
            </a:r>
          </a:p>
        </p:txBody>
      </p:sp>
      <p:pic>
        <p:nvPicPr>
          <p:cNvPr id="5126" name="Picture 6" descr="Chilled Water Pump Repair Dubai | Pump Repair Dubai | Water Pump Service  Dubai">
            <a:extLst>
              <a:ext uri="{FF2B5EF4-FFF2-40B4-BE49-F238E27FC236}">
                <a16:creationId xmlns:a16="http://schemas.microsoft.com/office/drawing/2014/main" id="{B3AF5032-5EC2-47CB-82BE-CFE010B6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36049" r="35992" b="6682"/>
          <a:stretch/>
        </p:blipFill>
        <p:spPr bwMode="auto">
          <a:xfrm>
            <a:off x="5758376" y="1689772"/>
            <a:ext cx="2664940" cy="20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6F4F9D-47A7-433C-890C-1D438C07C729}"/>
              </a:ext>
            </a:extLst>
          </p:cNvPr>
          <p:cNvGrpSpPr/>
          <p:nvPr/>
        </p:nvGrpSpPr>
        <p:grpSpPr>
          <a:xfrm>
            <a:off x="2407548" y="1689771"/>
            <a:ext cx="3350828" cy="2047728"/>
            <a:chOff x="2747823" y="1735394"/>
            <a:chExt cx="3348177" cy="2046108"/>
          </a:xfrm>
        </p:grpSpPr>
        <p:pic>
          <p:nvPicPr>
            <p:cNvPr id="5122" name="Picture 2" descr="Water-Cooled Chiller — Carrier | 2020-08-03 | Mission Critical Magazine">
              <a:extLst>
                <a:ext uri="{FF2B5EF4-FFF2-40B4-BE49-F238E27FC236}">
                  <a16:creationId xmlns:a16="http://schemas.microsoft.com/office/drawing/2014/main" id="{C882DDA2-0767-45D7-BF37-59D53FA12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823" y="1735394"/>
              <a:ext cx="3348177" cy="204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E5AC8C01-0278-4998-8147-F2E072A3EF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>
              <a:off x="3471370" y="2561425"/>
              <a:ext cx="707262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A161C931-AA0F-4948-AA60-2ADE23003A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>
              <a:off x="3471370" y="1968349"/>
              <a:ext cx="707262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17D199-BE31-4DB0-8BC9-4A83EB7AFC26}"/>
              </a:ext>
            </a:extLst>
          </p:cNvPr>
          <p:cNvGrpSpPr/>
          <p:nvPr/>
        </p:nvGrpSpPr>
        <p:grpSpPr>
          <a:xfrm>
            <a:off x="181708" y="1690688"/>
            <a:ext cx="2225839" cy="1958774"/>
            <a:chOff x="181708" y="1690688"/>
            <a:chExt cx="2270139" cy="1997759"/>
          </a:xfrm>
        </p:grpSpPr>
        <p:pic>
          <p:nvPicPr>
            <p:cNvPr id="5124" name="Picture 4" descr="Series 1500 Cooling Tower | Cooling Tower Performance | Baltimore Aircoil  Company">
              <a:extLst>
                <a:ext uri="{FF2B5EF4-FFF2-40B4-BE49-F238E27FC236}">
                  <a16:creationId xmlns:a16="http://schemas.microsoft.com/office/drawing/2014/main" id="{E4E19B06-035E-4D7F-B00D-3E3E761D7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8" y="1690688"/>
              <a:ext cx="2270139" cy="199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C3C850C6-A9A8-4D2C-A46D-2D47D14A7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>
              <a:off x="846740" y="2293865"/>
              <a:ext cx="707262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B700E-B781-4B4F-A219-9432863EDC58}"/>
              </a:ext>
            </a:extLst>
          </p:cNvPr>
          <p:cNvGrpSpPr/>
          <p:nvPr/>
        </p:nvGrpSpPr>
        <p:grpSpPr>
          <a:xfrm>
            <a:off x="8632948" y="1689771"/>
            <a:ext cx="2930484" cy="2046813"/>
            <a:chOff x="8883798" y="2165372"/>
            <a:chExt cx="2767774" cy="2150273"/>
          </a:xfrm>
        </p:grpSpPr>
        <p:pic>
          <p:nvPicPr>
            <p:cNvPr id="5128" name="Picture 8" descr="Custom Air Handlers - ClimateCraft, Inc - Home Page">
              <a:extLst>
                <a:ext uri="{FF2B5EF4-FFF2-40B4-BE49-F238E27FC236}">
                  <a16:creationId xmlns:a16="http://schemas.microsoft.com/office/drawing/2014/main" id="{FE8B939B-0D64-4E08-9F9B-90B746D20A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3" t="9637" r="27568" b="15772"/>
            <a:stretch/>
          </p:blipFill>
          <p:spPr bwMode="auto">
            <a:xfrm>
              <a:off x="8883798" y="2165372"/>
              <a:ext cx="2767774" cy="215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120C3BA3-4AE7-4269-B999-01D170AC98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 rot="5400000">
              <a:off x="8923427" y="2905259"/>
              <a:ext cx="1222788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089E905-81BC-4302-A240-F1E05E84D2B9}"/>
              </a:ext>
            </a:extLst>
          </p:cNvPr>
          <p:cNvSpPr txBox="1"/>
          <p:nvPr/>
        </p:nvSpPr>
        <p:spPr>
          <a:xfrm>
            <a:off x="181708" y="3808520"/>
            <a:ext cx="2579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Condenser Water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Pumps (70%-90%)</a:t>
            </a:r>
          </a:p>
          <a:p>
            <a:pPr algn="ctr"/>
            <a:r>
              <a:rPr lang="en-US" dirty="0"/>
              <a:t>Fans (50% - 70%)</a:t>
            </a:r>
          </a:p>
          <a:p>
            <a:pPr algn="ctr"/>
            <a:r>
              <a:rPr lang="en-US" dirty="0"/>
              <a:t>Water Loss (Evaporation)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A40AD-A684-4F2A-B786-C0487CC083B4}"/>
              </a:ext>
            </a:extLst>
          </p:cNvPr>
          <p:cNvSpPr txBox="1"/>
          <p:nvPr/>
        </p:nvSpPr>
        <p:spPr>
          <a:xfrm>
            <a:off x="2760955" y="3827755"/>
            <a:ext cx="257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Chiller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COP (700%)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379D-51FA-4B60-AB96-EA1A373AE126}"/>
              </a:ext>
            </a:extLst>
          </p:cNvPr>
          <p:cNvSpPr txBox="1"/>
          <p:nvPr/>
        </p:nvSpPr>
        <p:spPr>
          <a:xfrm>
            <a:off x="5844069" y="3827755"/>
            <a:ext cx="257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CHW Distribution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Pumps (70-90%)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A12AD-9B41-412E-9964-7F074F9B67FE}"/>
              </a:ext>
            </a:extLst>
          </p:cNvPr>
          <p:cNvSpPr txBox="1"/>
          <p:nvPr/>
        </p:nvSpPr>
        <p:spPr>
          <a:xfrm>
            <a:off x="8774553" y="3827755"/>
            <a:ext cx="257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Zone Distribution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Fans (50-70%)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428DC798-0B48-40B0-882A-7A928D07D19E}"/>
              </a:ext>
            </a:extLst>
          </p:cNvPr>
          <p:cNvSpPr/>
          <p:nvPr/>
        </p:nvSpPr>
        <p:spPr>
          <a:xfrm>
            <a:off x="2358115" y="5477522"/>
            <a:ext cx="1127464" cy="101535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en-US" b="1" dirty="0"/>
          </a:p>
        </p:txBody>
      </p:sp>
      <p:sp>
        <p:nvSpPr>
          <p:cNvPr id="20" name="Star: 8 Points 19">
            <a:extLst>
              <a:ext uri="{FF2B5EF4-FFF2-40B4-BE49-F238E27FC236}">
                <a16:creationId xmlns:a16="http://schemas.microsoft.com/office/drawing/2014/main" id="{482EFD44-CBEF-4A66-B891-D32DC3D9049B}"/>
              </a:ext>
            </a:extLst>
          </p:cNvPr>
          <p:cNvSpPr/>
          <p:nvPr/>
        </p:nvSpPr>
        <p:spPr>
          <a:xfrm>
            <a:off x="6527114" y="5470293"/>
            <a:ext cx="1127464" cy="101535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21" name="Star: 8 Points 20">
            <a:extLst>
              <a:ext uri="{FF2B5EF4-FFF2-40B4-BE49-F238E27FC236}">
                <a16:creationId xmlns:a16="http://schemas.microsoft.com/office/drawing/2014/main" id="{020A3121-94CE-4038-A17F-56A1BFBA17B1}"/>
              </a:ext>
            </a:extLst>
          </p:cNvPr>
          <p:cNvSpPr/>
          <p:nvPr/>
        </p:nvSpPr>
        <p:spPr>
          <a:xfrm>
            <a:off x="9568649" y="5477522"/>
            <a:ext cx="1127464" cy="101535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99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92A9-E95B-481B-8240-CCFD76FB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Heating?</a:t>
            </a:r>
          </a:p>
        </p:txBody>
      </p:sp>
      <p:pic>
        <p:nvPicPr>
          <p:cNvPr id="5126" name="Picture 6" descr="Chilled Water Pump Repair Dubai | Pump Repair Dubai | Water Pump Service  Dubai">
            <a:extLst>
              <a:ext uri="{FF2B5EF4-FFF2-40B4-BE49-F238E27FC236}">
                <a16:creationId xmlns:a16="http://schemas.microsoft.com/office/drawing/2014/main" id="{B3AF5032-5EC2-47CB-82BE-CFE010B6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36049" r="35992" b="6682"/>
          <a:stretch/>
        </p:blipFill>
        <p:spPr bwMode="auto">
          <a:xfrm>
            <a:off x="5758376" y="1689772"/>
            <a:ext cx="2664940" cy="20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6F4F9D-47A7-433C-890C-1D438C07C729}"/>
              </a:ext>
            </a:extLst>
          </p:cNvPr>
          <p:cNvGrpSpPr/>
          <p:nvPr/>
        </p:nvGrpSpPr>
        <p:grpSpPr>
          <a:xfrm>
            <a:off x="2407548" y="1689771"/>
            <a:ext cx="3350828" cy="2047728"/>
            <a:chOff x="2747823" y="1735394"/>
            <a:chExt cx="3348177" cy="2046108"/>
          </a:xfrm>
        </p:grpSpPr>
        <p:pic>
          <p:nvPicPr>
            <p:cNvPr id="5122" name="Picture 2" descr="Water-Cooled Chiller — Carrier | 2020-08-03 | Mission Critical Magazine">
              <a:extLst>
                <a:ext uri="{FF2B5EF4-FFF2-40B4-BE49-F238E27FC236}">
                  <a16:creationId xmlns:a16="http://schemas.microsoft.com/office/drawing/2014/main" id="{C882DDA2-0767-45D7-BF37-59D53FA12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823" y="1735394"/>
              <a:ext cx="3348177" cy="204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E5AC8C01-0278-4998-8147-F2E072A3EF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>
              <a:off x="3471370" y="2561425"/>
              <a:ext cx="707262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A161C931-AA0F-4948-AA60-2ADE23003A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>
              <a:off x="3471370" y="1968349"/>
              <a:ext cx="707262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17D199-BE31-4DB0-8BC9-4A83EB7AFC26}"/>
              </a:ext>
            </a:extLst>
          </p:cNvPr>
          <p:cNvGrpSpPr/>
          <p:nvPr/>
        </p:nvGrpSpPr>
        <p:grpSpPr>
          <a:xfrm>
            <a:off x="181708" y="1690688"/>
            <a:ext cx="2225839" cy="1958774"/>
            <a:chOff x="181708" y="1690688"/>
            <a:chExt cx="2270139" cy="1997759"/>
          </a:xfrm>
        </p:grpSpPr>
        <p:pic>
          <p:nvPicPr>
            <p:cNvPr id="5124" name="Picture 4" descr="Series 1500 Cooling Tower | Cooling Tower Performance | Baltimore Aircoil  Company">
              <a:extLst>
                <a:ext uri="{FF2B5EF4-FFF2-40B4-BE49-F238E27FC236}">
                  <a16:creationId xmlns:a16="http://schemas.microsoft.com/office/drawing/2014/main" id="{E4E19B06-035E-4D7F-B00D-3E3E761D7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8" y="1690688"/>
              <a:ext cx="2270139" cy="199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C3C850C6-A9A8-4D2C-A46D-2D47D14A7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>
              <a:off x="846740" y="2293865"/>
              <a:ext cx="707262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B700E-B781-4B4F-A219-9432863EDC58}"/>
              </a:ext>
            </a:extLst>
          </p:cNvPr>
          <p:cNvGrpSpPr/>
          <p:nvPr/>
        </p:nvGrpSpPr>
        <p:grpSpPr>
          <a:xfrm>
            <a:off x="8632948" y="1689771"/>
            <a:ext cx="2930484" cy="2046813"/>
            <a:chOff x="8883798" y="2165372"/>
            <a:chExt cx="2767774" cy="2150273"/>
          </a:xfrm>
        </p:grpSpPr>
        <p:pic>
          <p:nvPicPr>
            <p:cNvPr id="5128" name="Picture 8" descr="Custom Air Handlers - ClimateCraft, Inc - Home Page">
              <a:extLst>
                <a:ext uri="{FF2B5EF4-FFF2-40B4-BE49-F238E27FC236}">
                  <a16:creationId xmlns:a16="http://schemas.microsoft.com/office/drawing/2014/main" id="{FE8B939B-0D64-4E08-9F9B-90B746D20A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3" t="9637" r="27568" b="15772"/>
            <a:stretch/>
          </p:blipFill>
          <p:spPr bwMode="auto">
            <a:xfrm>
              <a:off x="8883798" y="2165372"/>
              <a:ext cx="2767774" cy="215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ensor Bar Images, Stock Photos &amp;amp; Vectors | Shutterstock">
              <a:extLst>
                <a:ext uri="{FF2B5EF4-FFF2-40B4-BE49-F238E27FC236}">
                  <a16:creationId xmlns:a16="http://schemas.microsoft.com/office/drawing/2014/main" id="{120C3BA3-4AE7-4269-B999-01D170AC98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26733" r="14319" b="36465"/>
            <a:stretch/>
          </p:blipFill>
          <p:spPr bwMode="auto">
            <a:xfrm rot="5400000">
              <a:off x="8923427" y="2905259"/>
              <a:ext cx="1222788" cy="39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089E905-81BC-4302-A240-F1E05E84D2B9}"/>
              </a:ext>
            </a:extLst>
          </p:cNvPr>
          <p:cNvSpPr txBox="1"/>
          <p:nvPr/>
        </p:nvSpPr>
        <p:spPr>
          <a:xfrm>
            <a:off x="181708" y="3808520"/>
            <a:ext cx="2579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Condenser Water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Pumps (70%-90%)</a:t>
            </a:r>
          </a:p>
          <a:p>
            <a:pPr algn="ctr"/>
            <a:r>
              <a:rPr lang="en-US" dirty="0"/>
              <a:t>Fans (50% - 70%)</a:t>
            </a:r>
          </a:p>
          <a:p>
            <a:pPr algn="ctr"/>
            <a:r>
              <a:rPr lang="en-US" dirty="0"/>
              <a:t>Water Loss (Evaporation)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A40AD-A684-4F2A-B786-C0487CC083B4}"/>
              </a:ext>
            </a:extLst>
          </p:cNvPr>
          <p:cNvSpPr txBox="1"/>
          <p:nvPr/>
        </p:nvSpPr>
        <p:spPr>
          <a:xfrm>
            <a:off x="2760955" y="3827755"/>
            <a:ext cx="257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Chiller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COP (700%)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379D-51FA-4B60-AB96-EA1A373AE126}"/>
              </a:ext>
            </a:extLst>
          </p:cNvPr>
          <p:cNvSpPr txBox="1"/>
          <p:nvPr/>
        </p:nvSpPr>
        <p:spPr>
          <a:xfrm>
            <a:off x="5844069" y="3827755"/>
            <a:ext cx="257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CHW Distribution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Pumps (70-90%)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A12AD-9B41-412E-9964-7F074F9B67FE}"/>
              </a:ext>
            </a:extLst>
          </p:cNvPr>
          <p:cNvSpPr txBox="1"/>
          <p:nvPr/>
        </p:nvSpPr>
        <p:spPr>
          <a:xfrm>
            <a:off x="8774553" y="3827755"/>
            <a:ext cx="257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CHW Distribution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Fans (50-70%)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428DC798-0B48-40B0-882A-7A928D07D19E}"/>
              </a:ext>
            </a:extLst>
          </p:cNvPr>
          <p:cNvSpPr/>
          <p:nvPr/>
        </p:nvSpPr>
        <p:spPr>
          <a:xfrm>
            <a:off x="2358115" y="5566010"/>
            <a:ext cx="1127464" cy="101535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en-US" b="1" dirty="0"/>
          </a:p>
        </p:txBody>
      </p:sp>
      <p:sp>
        <p:nvSpPr>
          <p:cNvPr id="20" name="Star: 8 Points 19">
            <a:extLst>
              <a:ext uri="{FF2B5EF4-FFF2-40B4-BE49-F238E27FC236}">
                <a16:creationId xmlns:a16="http://schemas.microsoft.com/office/drawing/2014/main" id="{482EFD44-CBEF-4A66-B891-D32DC3D9049B}"/>
              </a:ext>
            </a:extLst>
          </p:cNvPr>
          <p:cNvSpPr/>
          <p:nvPr/>
        </p:nvSpPr>
        <p:spPr>
          <a:xfrm>
            <a:off x="6527114" y="5558781"/>
            <a:ext cx="1127464" cy="101535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21" name="Star: 8 Points 20">
            <a:extLst>
              <a:ext uri="{FF2B5EF4-FFF2-40B4-BE49-F238E27FC236}">
                <a16:creationId xmlns:a16="http://schemas.microsoft.com/office/drawing/2014/main" id="{020A3121-94CE-4038-A17F-56A1BFBA17B1}"/>
              </a:ext>
            </a:extLst>
          </p:cNvPr>
          <p:cNvSpPr/>
          <p:nvPr/>
        </p:nvSpPr>
        <p:spPr>
          <a:xfrm>
            <a:off x="9568649" y="5566010"/>
            <a:ext cx="1127464" cy="101535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b="1" dirty="0"/>
          </a:p>
        </p:txBody>
      </p:sp>
      <p:pic>
        <p:nvPicPr>
          <p:cNvPr id="6146" name="Picture 2" descr="From Guest Blogger Lillian Connors: How to Make Your Condensing Boiler More  Efficient – 2GreenEnergy.com">
            <a:extLst>
              <a:ext uri="{FF2B5EF4-FFF2-40B4-BE49-F238E27FC236}">
                <a16:creationId xmlns:a16="http://schemas.microsoft.com/office/drawing/2014/main" id="{310D3D1F-5B69-46E5-AEAD-425FE97C6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3" t="24640" r="6687" b="22924"/>
          <a:stretch/>
        </p:blipFill>
        <p:spPr bwMode="auto">
          <a:xfrm>
            <a:off x="1543113" y="1692777"/>
            <a:ext cx="2834434" cy="19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EB3B5-7C43-443C-95D8-9F6728536AF4}"/>
              </a:ext>
            </a:extLst>
          </p:cNvPr>
          <p:cNvSpPr txBox="1"/>
          <p:nvPr/>
        </p:nvSpPr>
        <p:spPr>
          <a:xfrm>
            <a:off x="1553392" y="3808520"/>
            <a:ext cx="2633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Boilers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Electric ~ 100%</a:t>
            </a:r>
          </a:p>
          <a:p>
            <a:pPr algn="ctr"/>
            <a:r>
              <a:rPr lang="en-US" dirty="0"/>
              <a:t>Gas &gt;95% (condensing)</a:t>
            </a:r>
          </a:p>
          <a:p>
            <a:pPr algn="ctr"/>
            <a:br>
              <a:rPr lang="en-US" dirty="0"/>
            </a:br>
            <a:r>
              <a:rPr lang="en-US" dirty="0"/>
              <a:t>+ Gas is cheaper (for now)</a:t>
            </a:r>
          </a:p>
        </p:txBody>
      </p:sp>
    </p:spTree>
    <p:extLst>
      <p:ext uri="{BB962C8B-B14F-4D97-AF65-F5344CB8AC3E}">
        <p14:creationId xmlns:p14="http://schemas.microsoft.com/office/powerpoint/2010/main" val="15104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pplying Knowledge (@Apply_Knowledge) | Twitter">
            <a:extLst>
              <a:ext uri="{FF2B5EF4-FFF2-40B4-BE49-F238E27FC236}">
                <a16:creationId xmlns:a16="http://schemas.microsoft.com/office/drawing/2014/main" id="{A5DD7524-6142-489A-9940-22C3B8CD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22" y="919354"/>
            <a:ext cx="5019291" cy="50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7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B5CB-AF29-4EDE-B7E0-23ECF276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VFDs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E43B-AB1F-4548-98BA-A10B537F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VFDs have losses!</a:t>
            </a:r>
          </a:p>
          <a:p>
            <a:r>
              <a:rPr lang="en-US" dirty="0"/>
              <a:t>Simply replacing a motor starter with a VFD does NOT increase efficiency</a:t>
            </a:r>
          </a:p>
          <a:p>
            <a:endParaRPr lang="en-US" dirty="0"/>
          </a:p>
          <a:p>
            <a:r>
              <a:rPr lang="en-US" dirty="0"/>
              <a:t>Some “traditional” balancing means introduce physical losses</a:t>
            </a:r>
          </a:p>
          <a:p>
            <a:pPr lvl="1"/>
            <a:r>
              <a:rPr lang="en-US" dirty="0"/>
              <a:t>Inlet Guide Vanes</a:t>
            </a:r>
          </a:p>
          <a:p>
            <a:pPr lvl="1"/>
            <a:r>
              <a:rPr lang="en-US" dirty="0"/>
              <a:t>Triple Duty Valves</a:t>
            </a:r>
          </a:p>
          <a:p>
            <a:r>
              <a:rPr lang="en-US" dirty="0"/>
              <a:t>When retrofitting to VFDs </a:t>
            </a:r>
          </a:p>
          <a:p>
            <a:pPr lvl="1"/>
            <a:r>
              <a:rPr lang="en-US" dirty="0"/>
              <a:t>OPEN or remove balancing device</a:t>
            </a:r>
          </a:p>
          <a:p>
            <a:r>
              <a:rPr lang="en-US" dirty="0"/>
              <a:t>When designing new water system with VFDs</a:t>
            </a:r>
          </a:p>
          <a:p>
            <a:pPr lvl="1"/>
            <a:r>
              <a:rPr lang="en-US" dirty="0"/>
              <a:t>DON’T USE A TRIPLE DUTY VALVE </a:t>
            </a:r>
          </a:p>
          <a:p>
            <a:endParaRPr lang="en-US" dirty="0"/>
          </a:p>
        </p:txBody>
      </p:sp>
      <p:pic>
        <p:nvPicPr>
          <p:cNvPr id="9218" name="Picture 2" descr="Keckley Company | Triple Duty Valves">
            <a:extLst>
              <a:ext uri="{FF2B5EF4-FFF2-40B4-BE49-F238E27FC236}">
                <a16:creationId xmlns:a16="http://schemas.microsoft.com/office/drawing/2014/main" id="{0DDB96CB-707B-4902-86D4-A4C29FFF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14" y="3649872"/>
            <a:ext cx="2749960" cy="28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07B55C0C-3B4C-4928-9FCE-D91F0B4C46C0}"/>
              </a:ext>
            </a:extLst>
          </p:cNvPr>
          <p:cNvSpPr/>
          <p:nvPr/>
        </p:nvSpPr>
        <p:spPr>
          <a:xfrm>
            <a:off x="8613058" y="3649872"/>
            <a:ext cx="3274142" cy="3129197"/>
          </a:xfrm>
          <a:prstGeom prst="noSmoking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Inlet Guide Vanes (IGVs) and Variable Speed Drives(VSDs) | A Field  Perspective on Engineering">
            <a:extLst>
              <a:ext uri="{FF2B5EF4-FFF2-40B4-BE49-F238E27FC236}">
                <a16:creationId xmlns:a16="http://schemas.microsoft.com/office/drawing/2014/main" id="{9FCE0D76-2295-4A81-85DB-F9398FF9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27" y="0"/>
            <a:ext cx="2971173" cy="22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5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ule 143: Variable air volume (VAV) air conditioning matures, adapts and  flourishes – CIBSE Journal">
            <a:extLst>
              <a:ext uri="{FF2B5EF4-FFF2-40B4-BE49-F238E27FC236}">
                <a16:creationId xmlns:a16="http://schemas.microsoft.com/office/drawing/2014/main" id="{5A2575E5-697E-458C-8336-14E51670A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0"/>
          <a:stretch/>
        </p:blipFill>
        <p:spPr bwMode="auto">
          <a:xfrm>
            <a:off x="7340908" y="0"/>
            <a:ext cx="4851092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VAV System -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“Critical Zone Reset”</a:t>
            </a:r>
          </a:p>
          <a:p>
            <a:r>
              <a:rPr lang="en-US" dirty="0"/>
              <a:t>“Trim and Respond”</a:t>
            </a:r>
          </a:p>
          <a:p>
            <a:r>
              <a:rPr lang="en-US" dirty="0"/>
              <a:t>“Optimized VAV”</a:t>
            </a:r>
          </a:p>
          <a:p>
            <a:endParaRPr lang="en-US" dirty="0"/>
          </a:p>
          <a:p>
            <a:r>
              <a:rPr lang="en-US" dirty="0"/>
              <a:t>When Zones are satisfied, system capacity can be reduced.</a:t>
            </a:r>
          </a:p>
          <a:p>
            <a:r>
              <a:rPr lang="en-US" dirty="0"/>
              <a:t>Capacity can be reduced by:</a:t>
            </a:r>
          </a:p>
          <a:p>
            <a:pPr marL="457200" lvl="1" indent="0">
              <a:buNone/>
            </a:pPr>
            <a:r>
              <a:rPr lang="en-US" dirty="0"/>
              <a:t>a.) Reducing Airflow</a:t>
            </a:r>
          </a:p>
          <a:p>
            <a:pPr marL="457200" lvl="1" indent="0">
              <a:buNone/>
            </a:pPr>
            <a:r>
              <a:rPr lang="en-US" dirty="0"/>
              <a:t>b.) Increasing Supply Air Temperature (cool it less, don’t reheat)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FEBF3-726F-43A1-8A55-B82888FBE081}"/>
              </a:ext>
            </a:extLst>
          </p:cNvPr>
          <p:cNvSpPr/>
          <p:nvPr/>
        </p:nvSpPr>
        <p:spPr>
          <a:xfrm>
            <a:off x="6924582" y="2198934"/>
            <a:ext cx="1420427" cy="1036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12322-2A69-491F-999E-6D6778DD13AA}"/>
              </a:ext>
            </a:extLst>
          </p:cNvPr>
          <p:cNvSpPr/>
          <p:nvPr/>
        </p:nvSpPr>
        <p:spPr>
          <a:xfrm>
            <a:off x="6710593" y="21697"/>
            <a:ext cx="924202" cy="55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551B-FB32-4F16-9BCF-F39BF07F7949}"/>
              </a:ext>
            </a:extLst>
          </p:cNvPr>
          <p:cNvSpPr/>
          <p:nvPr/>
        </p:nvSpPr>
        <p:spPr>
          <a:xfrm>
            <a:off x="7172694" y="21697"/>
            <a:ext cx="924202" cy="400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VAV System -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2114320" cy="4351338"/>
          </a:xfrm>
        </p:spPr>
        <p:txBody>
          <a:bodyPr>
            <a:normAutofit/>
          </a:bodyPr>
          <a:lstStyle/>
          <a:p>
            <a:r>
              <a:rPr lang="en-US" dirty="0"/>
              <a:t>VAV boxes vary cooling capacity by using a damper to reduce airflow</a:t>
            </a:r>
          </a:p>
          <a:p>
            <a:r>
              <a:rPr lang="en-US" dirty="0"/>
              <a:t>System Wide: What about when all zones require less than full airflow?</a:t>
            </a:r>
          </a:p>
          <a:p>
            <a:pPr lvl="1"/>
            <a:r>
              <a:rPr lang="en-US" dirty="0"/>
              <a:t>Indicated by VAV dampers all being somewhat closed*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Reduce System Capacity! Airside or Waterside/Refrigerant?</a:t>
            </a:r>
          </a:p>
          <a:p>
            <a:r>
              <a:rPr lang="en-US" dirty="0"/>
              <a:t>Airside: Reduce pressure (VAVs already reduced volume)</a:t>
            </a:r>
          </a:p>
          <a:p>
            <a:r>
              <a:rPr lang="en-US" dirty="0"/>
              <a:t>Waterside/Refrigerant: Increase AHU Supply Air Temp </a:t>
            </a:r>
            <a:br>
              <a:rPr lang="en-US" dirty="0"/>
            </a:br>
            <a:r>
              <a:rPr lang="en-US" dirty="0"/>
              <a:t>				(decrease chilled water or DX demand from AHU)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VAV System -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8743"/>
          </a:xfrm>
        </p:spPr>
        <p:txBody>
          <a:bodyPr>
            <a:normAutofit/>
          </a:bodyPr>
          <a:lstStyle/>
          <a:p>
            <a:r>
              <a:rPr lang="en-US" dirty="0"/>
              <a:t>Remember order of efficiency.</a:t>
            </a:r>
          </a:p>
          <a:p>
            <a:pPr lvl="1"/>
            <a:r>
              <a:rPr lang="en-US" dirty="0"/>
              <a:t>Reduce Airside first</a:t>
            </a:r>
          </a:p>
          <a:p>
            <a:pPr lvl="1"/>
            <a:endParaRPr lang="en-US" dirty="0"/>
          </a:p>
          <a:p>
            <a:r>
              <a:rPr lang="en-US" dirty="0"/>
              <a:t>Reset Duct Static Pressure Setpoint</a:t>
            </a:r>
          </a:p>
          <a:p>
            <a:pPr lvl="1"/>
            <a:r>
              <a:rPr lang="en-US" dirty="0"/>
              <a:t>Fan Slows Down </a:t>
            </a:r>
          </a:p>
          <a:p>
            <a:pPr lvl="1"/>
            <a:r>
              <a:rPr lang="en-US" dirty="0"/>
              <a:t>VAVs Open to maintain airflow -&gt; Decreases Induced Losses</a:t>
            </a:r>
          </a:p>
          <a:p>
            <a:pPr lvl="1"/>
            <a:r>
              <a:rPr lang="en-US" dirty="0"/>
              <a:t>Continuous Reset based on Most open VAV</a:t>
            </a:r>
          </a:p>
          <a:p>
            <a:pPr lvl="1"/>
            <a:endParaRPr lang="en-US" dirty="0"/>
          </a:p>
          <a:p>
            <a:r>
              <a:rPr lang="en-US" dirty="0"/>
              <a:t>Another Benefit: Maintains humidity control due to steady coil temp</a:t>
            </a:r>
          </a:p>
          <a:p>
            <a:pPr lvl="1"/>
            <a:r>
              <a:rPr lang="en-US" dirty="0"/>
              <a:t>Only reset discharge air temp (waterside reduction) after fan is at minimum speed, and always monitor humidity when increasing DAT.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B4D5A-91AA-454F-8897-6D739879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443" y="0"/>
            <a:ext cx="5682557" cy="32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4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VAV System -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8743"/>
          </a:xfrm>
        </p:spPr>
        <p:txBody>
          <a:bodyPr>
            <a:normAutofit/>
          </a:bodyPr>
          <a:lstStyle/>
          <a:p>
            <a:r>
              <a:rPr lang="en-US" dirty="0"/>
              <a:t>Remember order of efficiency.</a:t>
            </a:r>
          </a:p>
          <a:p>
            <a:pPr lvl="1"/>
            <a:r>
              <a:rPr lang="en-US" dirty="0"/>
              <a:t>Reduce Airside first, then </a:t>
            </a:r>
            <a:r>
              <a:rPr lang="en-US" i="1" dirty="0"/>
              <a:t>further</a:t>
            </a:r>
            <a:r>
              <a:rPr lang="en-US" dirty="0"/>
              <a:t> reduce waterside/refrigerant load</a:t>
            </a:r>
          </a:p>
          <a:p>
            <a:pPr lvl="1"/>
            <a:endParaRPr lang="en-US" dirty="0"/>
          </a:p>
          <a:p>
            <a:r>
              <a:rPr lang="en-US" dirty="0"/>
              <a:t>Reset Discharge Air Temperature</a:t>
            </a:r>
          </a:p>
          <a:p>
            <a:pPr lvl="1"/>
            <a:r>
              <a:rPr lang="en-US" dirty="0"/>
              <a:t>Control valve likely already backed off due to decrease air volume</a:t>
            </a:r>
          </a:p>
          <a:p>
            <a:pPr lvl="1"/>
            <a:r>
              <a:rPr lang="en-US" dirty="0"/>
              <a:t>Increase discharge air temperature setpoint</a:t>
            </a:r>
          </a:p>
          <a:p>
            <a:pPr lvl="1"/>
            <a:r>
              <a:rPr lang="en-US" dirty="0"/>
              <a:t>Control valve closes off even more, reducing heat rejected to water.</a:t>
            </a:r>
          </a:p>
          <a:p>
            <a:pPr lvl="1"/>
            <a:r>
              <a:rPr lang="en-US" dirty="0"/>
              <a:t>Continuous Reset based on zone cooling demand, and: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Remember as supply air temperature rises, inherit humidity control is reduced – so watch space or return air humidity!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7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791F-AFB6-4993-99DB-3677669B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3E25-2426-4EA2-A901-7DC406EB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857169"/>
            <a:ext cx="10515600" cy="598793"/>
          </a:xfrm>
        </p:spPr>
        <p:txBody>
          <a:bodyPr/>
          <a:lstStyle/>
          <a:p>
            <a:r>
              <a:rPr lang="en-US" dirty="0"/>
              <a:t>First Law of Thermo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19E7E-14B8-4620-9877-9B2D87E8818F}"/>
              </a:ext>
            </a:extLst>
          </p:cNvPr>
          <p:cNvSpPr txBox="1">
            <a:spLocks/>
          </p:cNvSpPr>
          <p:nvPr/>
        </p:nvSpPr>
        <p:spPr>
          <a:xfrm>
            <a:off x="838200" y="3261540"/>
            <a:ext cx="10515600" cy="5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 Law of Thermo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1517E5-7128-440C-AA91-7BACEC1AA3E8}"/>
              </a:ext>
            </a:extLst>
          </p:cNvPr>
          <p:cNvSpPr txBox="1">
            <a:spLocks/>
          </p:cNvSpPr>
          <p:nvPr/>
        </p:nvSpPr>
        <p:spPr>
          <a:xfrm>
            <a:off x="1175157" y="2409596"/>
            <a:ext cx="10515600" cy="59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Conservation of Energy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CAFB5F-F6FB-447E-8F7F-2E3E3093B5F6}"/>
              </a:ext>
            </a:extLst>
          </p:cNvPr>
          <p:cNvSpPr txBox="1">
            <a:spLocks/>
          </p:cNvSpPr>
          <p:nvPr/>
        </p:nvSpPr>
        <p:spPr>
          <a:xfrm>
            <a:off x="1175157" y="3813967"/>
            <a:ext cx="10515600" cy="10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Entropy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Energy flows from Hot to Cold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39BA1-EB73-4212-A3BD-1F585185C1A7}"/>
              </a:ext>
            </a:extLst>
          </p:cNvPr>
          <p:cNvSpPr/>
          <p:nvPr/>
        </p:nvSpPr>
        <p:spPr>
          <a:xfrm>
            <a:off x="8181277" y="19603"/>
            <a:ext cx="3849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 is HVAC</a:t>
            </a:r>
            <a:b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Cool?</a:t>
            </a:r>
          </a:p>
        </p:txBody>
      </p:sp>
    </p:spTree>
    <p:extLst>
      <p:ext uri="{BB962C8B-B14F-4D97-AF65-F5344CB8AC3E}">
        <p14:creationId xmlns:p14="http://schemas.microsoft.com/office/powerpoint/2010/main" val="15967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Speed Pumping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VAV Critical Zone</a:t>
            </a:r>
          </a:p>
          <a:p>
            <a:r>
              <a:rPr lang="en-US" dirty="0"/>
              <a:t>“Critical Valve Reset”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Units/coils are satisfied, system capacity can be reduced.</a:t>
            </a:r>
          </a:p>
          <a:p>
            <a:r>
              <a:rPr lang="en-US" dirty="0"/>
              <a:t>Capacity can be reduced by:</a:t>
            </a:r>
          </a:p>
          <a:p>
            <a:pPr marL="457200" lvl="1" indent="0">
              <a:buNone/>
            </a:pPr>
            <a:r>
              <a:rPr lang="en-US" dirty="0"/>
              <a:t>a.) Reducing waterflow</a:t>
            </a:r>
          </a:p>
          <a:p>
            <a:pPr marL="457200" lvl="1" indent="0">
              <a:buNone/>
            </a:pPr>
            <a:r>
              <a:rPr lang="en-US" dirty="0"/>
              <a:t>b.) Increasing Supply Water Temperature (chilled water)</a:t>
            </a:r>
          </a:p>
        </p:txBody>
      </p:sp>
    </p:spTree>
    <p:extLst>
      <p:ext uri="{BB962C8B-B14F-4D97-AF65-F5344CB8AC3E}">
        <p14:creationId xmlns:p14="http://schemas.microsoft.com/office/powerpoint/2010/main" val="398777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Pumping System -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 Valves vary capacity of a coil by reducing waterflow via increased pressure drop</a:t>
            </a:r>
          </a:p>
          <a:p>
            <a:r>
              <a:rPr lang="en-US" dirty="0"/>
              <a:t>System Wide: What about when all coils require less than design water flow?</a:t>
            </a:r>
          </a:p>
          <a:p>
            <a:pPr lvl="1"/>
            <a:r>
              <a:rPr lang="en-US" dirty="0"/>
              <a:t>Indicated by all control valves being somewhat closed*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Reduce System Capacity! Pumping or Chiller Energy?</a:t>
            </a:r>
          </a:p>
          <a:p>
            <a:pPr lvl="1"/>
            <a:r>
              <a:rPr lang="en-US" dirty="0"/>
              <a:t>Pumping: Reduce system differential pressure </a:t>
            </a:r>
            <a:br>
              <a:rPr lang="en-US" dirty="0"/>
            </a:br>
            <a:r>
              <a:rPr lang="en-US" dirty="0"/>
              <a:t>(control valves already reduced volume)</a:t>
            </a:r>
          </a:p>
          <a:p>
            <a:pPr lvl="1"/>
            <a:r>
              <a:rPr lang="en-US" dirty="0"/>
              <a:t>Chiller: Increase supply water temperature</a:t>
            </a: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3074" name="Picture 2" descr="Critical Zone Reset Logic Increases Pumping Efficiency">
            <a:extLst>
              <a:ext uri="{FF2B5EF4-FFF2-40B4-BE49-F238E27FC236}">
                <a16:creationId xmlns:a16="http://schemas.microsoft.com/office/drawing/2014/main" id="{26DB1DF6-5F36-4993-AA39-55D828D4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02" y="4554245"/>
            <a:ext cx="4231898" cy="23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6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68E3-E3E4-4D19-BE36-7FBE93B4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Pumping System- Resets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D7E-5069-4B46-96D8-BF8382E4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23" y="1690688"/>
            <a:ext cx="10515600" cy="4928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order of efficiency.</a:t>
            </a:r>
          </a:p>
          <a:p>
            <a:pPr lvl="1"/>
            <a:r>
              <a:rPr lang="en-US" dirty="0"/>
              <a:t>Reduce Pumping first – Chiller is more efficient than pumps.</a:t>
            </a:r>
          </a:p>
          <a:p>
            <a:pPr lvl="1"/>
            <a:endParaRPr lang="en-US" dirty="0"/>
          </a:p>
          <a:p>
            <a:r>
              <a:rPr lang="en-US" dirty="0"/>
              <a:t>Reset Water Differential Pressure Setpoint</a:t>
            </a:r>
          </a:p>
          <a:p>
            <a:pPr lvl="1"/>
            <a:r>
              <a:rPr lang="en-US" dirty="0"/>
              <a:t>Pump slows Down</a:t>
            </a:r>
          </a:p>
          <a:p>
            <a:pPr lvl="1"/>
            <a:r>
              <a:rPr lang="en-US" dirty="0"/>
              <a:t>Control Valves Open to maintain water flow -&gt; Decreases Induced Losses</a:t>
            </a:r>
          </a:p>
          <a:p>
            <a:pPr lvl="1"/>
            <a:r>
              <a:rPr lang="en-US" dirty="0"/>
              <a:t>Continuous Reset based on most open valve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Increase Water Temperature</a:t>
            </a:r>
          </a:p>
          <a:p>
            <a:pPr lvl="1"/>
            <a:r>
              <a:rPr lang="en-US" dirty="0"/>
              <a:t>Only after pumps are at minimum speed</a:t>
            </a:r>
          </a:p>
          <a:p>
            <a:pPr lvl="1"/>
            <a:r>
              <a:rPr lang="en-US" dirty="0"/>
              <a:t>Be Careful: Warm coils mean no humidity control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B4064-FE46-41DF-9484-B297D93B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113" y="4021584"/>
            <a:ext cx="3781887" cy="28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3D09-70F5-44B9-9DFA-984D7E1D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Open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10C7-6AB6-4DAC-8008-94536FDB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Dampers?</a:t>
            </a:r>
          </a:p>
          <a:p>
            <a:r>
              <a:rPr lang="en-US" dirty="0"/>
              <a:t>Control Valves?</a:t>
            </a:r>
          </a:p>
          <a:p>
            <a:endParaRPr lang="en-US" dirty="0"/>
          </a:p>
          <a:p>
            <a:r>
              <a:rPr lang="en-US" dirty="0"/>
              <a:t>Percent Open</a:t>
            </a:r>
          </a:p>
          <a:p>
            <a:r>
              <a:rPr lang="en-US" dirty="0"/>
              <a:t>Degree Shaft Rotation</a:t>
            </a:r>
          </a:p>
          <a:p>
            <a:endParaRPr lang="en-US" dirty="0"/>
          </a:p>
          <a:p>
            <a:r>
              <a:rPr lang="en-US" dirty="0"/>
              <a:t>Dampers: Round? Rectangular? Opposed or Parallel?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Opposed Blade Damper - an overview | ScienceDirect Topics">
            <a:extLst>
              <a:ext uri="{FF2B5EF4-FFF2-40B4-BE49-F238E27FC236}">
                <a16:creationId xmlns:a16="http://schemas.microsoft.com/office/drawing/2014/main" id="{2F94C76A-980E-48E5-A708-0F292E46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99" y="199794"/>
            <a:ext cx="29622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dbit #1105 — Ackerman Home Inspections">
            <a:extLst>
              <a:ext uri="{FF2B5EF4-FFF2-40B4-BE49-F238E27FC236}">
                <a16:creationId xmlns:a16="http://schemas.microsoft.com/office/drawing/2014/main" id="{AFBDB84F-6F75-4C08-BABD-21AADC53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65" y="3520300"/>
            <a:ext cx="2783735" cy="33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YTON Volume Control Damper, Round, Damper Dia. 11 7/8 in, Duct Dia. 12  in, 20 ga Galvanized Steel - 3HGP1|3HGP1 - Grainger">
            <a:extLst>
              <a:ext uri="{FF2B5EF4-FFF2-40B4-BE49-F238E27FC236}">
                <a16:creationId xmlns:a16="http://schemas.microsoft.com/office/drawing/2014/main" id="{0A916198-16FE-4492-98E4-8C9276A8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30" y="2327055"/>
            <a:ext cx="2697779" cy="19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DCE5-9B25-4401-A169-99E4F22F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Characteristics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8D2BDA-987E-405B-98AF-EB89D23CE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799" y="2141537"/>
            <a:ext cx="5065873" cy="4351338"/>
          </a:xfrm>
          <a:prstGeom prst="rect">
            <a:avLst/>
          </a:prstGeom>
        </p:spPr>
      </p:pic>
      <p:pic>
        <p:nvPicPr>
          <p:cNvPr id="10242" name="Picture 2" descr="Control valves - flow characteristics - linear, equal percentage, quick opening ..">
            <a:extLst>
              <a:ext uri="{FF2B5EF4-FFF2-40B4-BE49-F238E27FC236}">
                <a16:creationId xmlns:a16="http://schemas.microsoft.com/office/drawing/2014/main" id="{0E22AF6B-4F78-4EF1-9267-F1F6487E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93" y="1680813"/>
            <a:ext cx="53625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BC227-112B-4095-BB09-BE031FA68EA6}"/>
              </a:ext>
            </a:extLst>
          </p:cNvPr>
          <p:cNvSpPr txBox="1"/>
          <p:nvPr/>
        </p:nvSpPr>
        <p:spPr>
          <a:xfrm>
            <a:off x="1109708" y="1956871"/>
            <a:ext cx="376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Round Damper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70592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4F49-5CE8-42A5-8EAF-3DD22FB7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Chilled Water Systems – The rest of the Equation</a:t>
            </a:r>
          </a:p>
        </p:txBody>
      </p:sp>
      <p:pic>
        <p:nvPicPr>
          <p:cNvPr id="2050" name="Picture 2" descr="air cooled and water cooled chillers explained - The Engineering Mindset">
            <a:extLst>
              <a:ext uri="{FF2B5EF4-FFF2-40B4-BE49-F238E27FC236}">
                <a16:creationId xmlns:a16="http://schemas.microsoft.com/office/drawing/2014/main" id="{65DF67EE-9931-439B-8740-AD0810A93D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67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2FC0-DA6A-45E3-98D6-EDD39F89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Condenser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4412-C29E-430F-BC95-7A1BEBB8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Get heat out of the system.</a:t>
            </a:r>
          </a:p>
          <a:p>
            <a:pPr lvl="1"/>
            <a:r>
              <a:rPr lang="en-US" dirty="0"/>
              <a:t>Still: Flow &amp; Temp = Capacity.</a:t>
            </a:r>
          </a:p>
          <a:p>
            <a:pPr lvl="1"/>
            <a:r>
              <a:rPr lang="en-US" dirty="0"/>
              <a:t>Now Wet Bulb Matters</a:t>
            </a:r>
          </a:p>
          <a:p>
            <a:pPr lvl="1"/>
            <a:r>
              <a:rPr lang="en-US" dirty="0"/>
              <a:t>Chillers are still efficient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 vs Lift</a:t>
            </a:r>
            <a:br>
              <a:rPr lang="en-US" dirty="0"/>
            </a:br>
            <a:r>
              <a:rPr lang="en-US" dirty="0"/>
              <a:t>Load = Capacity (Tons)</a:t>
            </a:r>
            <a:br>
              <a:rPr lang="en-US" dirty="0"/>
            </a:br>
            <a:r>
              <a:rPr lang="en-US" dirty="0"/>
              <a:t>Lift = How hard to produce load</a:t>
            </a:r>
            <a:br>
              <a:rPr lang="en-US" dirty="0"/>
            </a:br>
            <a:r>
              <a:rPr lang="en-US" dirty="0"/>
              <a:t>	(Condenser vs Evap Temps)</a:t>
            </a:r>
          </a:p>
          <a:p>
            <a:endParaRPr lang="en-US" dirty="0"/>
          </a:p>
        </p:txBody>
      </p:sp>
      <p:pic>
        <p:nvPicPr>
          <p:cNvPr id="3074" name="Picture 2" descr="Water-Cooled Condenser - an overview | ScienceDirect Topics">
            <a:extLst>
              <a:ext uri="{FF2B5EF4-FFF2-40B4-BE49-F238E27FC236}">
                <a16:creationId xmlns:a16="http://schemas.microsoft.com/office/drawing/2014/main" id="{90D3DC58-0FAA-4C6E-B1BE-3400FFC1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3429001"/>
            <a:ext cx="6375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6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-Cooled Condenser - an overview | ScienceDirect Topics">
            <a:extLst>
              <a:ext uri="{FF2B5EF4-FFF2-40B4-BE49-F238E27FC236}">
                <a16:creationId xmlns:a16="http://schemas.microsoft.com/office/drawing/2014/main" id="{90D3DC58-0FAA-4C6E-B1BE-3400FFC1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" y="310718"/>
            <a:ext cx="12173096" cy="65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EBE16D-8EA2-483F-89F6-3918CE43E9D2}"/>
              </a:ext>
            </a:extLst>
          </p:cNvPr>
          <p:cNvSpPr/>
          <p:nvPr/>
        </p:nvSpPr>
        <p:spPr>
          <a:xfrm>
            <a:off x="5184559" y="168676"/>
            <a:ext cx="1225119" cy="87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B5CC8-A798-45D0-8633-CA715A386BFB}"/>
              </a:ext>
            </a:extLst>
          </p:cNvPr>
          <p:cNvSpPr/>
          <p:nvPr/>
        </p:nvSpPr>
        <p:spPr>
          <a:xfrm>
            <a:off x="6748509" y="2274163"/>
            <a:ext cx="1225119" cy="87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A62EB-789A-4765-90E6-CCA0D273D770}"/>
              </a:ext>
            </a:extLst>
          </p:cNvPr>
          <p:cNvSpPr/>
          <p:nvPr/>
        </p:nvSpPr>
        <p:spPr>
          <a:xfrm>
            <a:off x="6856521" y="4876800"/>
            <a:ext cx="1225119" cy="87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8DDE9A-F874-4F7F-B7C1-D0A90EDD9245}"/>
              </a:ext>
            </a:extLst>
          </p:cNvPr>
          <p:cNvSpPr/>
          <p:nvPr/>
        </p:nvSpPr>
        <p:spPr>
          <a:xfrm>
            <a:off x="164238" y="4006789"/>
            <a:ext cx="1225119" cy="87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555EF7-2FCF-4F42-8A1A-7AB5A7B2AD9C}"/>
              </a:ext>
            </a:extLst>
          </p:cNvPr>
          <p:cNvSpPr/>
          <p:nvPr/>
        </p:nvSpPr>
        <p:spPr>
          <a:xfrm>
            <a:off x="9329693" y="4006789"/>
            <a:ext cx="2862307" cy="194162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436BAE-E707-457B-94D4-B48E15F3C715}"/>
              </a:ext>
            </a:extLst>
          </p:cNvPr>
          <p:cNvSpPr/>
          <p:nvPr/>
        </p:nvSpPr>
        <p:spPr>
          <a:xfrm>
            <a:off x="3394521" y="1213607"/>
            <a:ext cx="1543240" cy="149556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62999-5DC1-4615-BBEC-A243C1A19903}"/>
              </a:ext>
            </a:extLst>
          </p:cNvPr>
          <p:cNvSpPr/>
          <p:nvPr/>
        </p:nvSpPr>
        <p:spPr>
          <a:xfrm>
            <a:off x="7815714" y="5640404"/>
            <a:ext cx="1479386" cy="111261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hematic of a typical chilled-water system. | Download Scientific Diagram">
            <a:extLst>
              <a:ext uri="{FF2B5EF4-FFF2-40B4-BE49-F238E27FC236}">
                <a16:creationId xmlns:a16="http://schemas.microsoft.com/office/drawing/2014/main" id="{905DF6F1-D1E0-49AB-815D-AA0980C1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76" y="981777"/>
            <a:ext cx="9286772" cy="53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FB89F7-2AD2-4EAA-AF5B-FA18CD7DC184}"/>
              </a:ext>
            </a:extLst>
          </p:cNvPr>
          <p:cNvSpPr/>
          <p:nvPr/>
        </p:nvSpPr>
        <p:spPr>
          <a:xfrm>
            <a:off x="5130265" y="587142"/>
            <a:ext cx="6323798" cy="2695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31853-AABC-45B2-B2BD-50FCDF620173}"/>
              </a:ext>
            </a:extLst>
          </p:cNvPr>
          <p:cNvSpPr/>
          <p:nvPr/>
        </p:nvSpPr>
        <p:spPr>
          <a:xfrm>
            <a:off x="9307629" y="2810576"/>
            <a:ext cx="2298834" cy="624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EBE69-881D-4259-868D-1E79D519EE5D}"/>
              </a:ext>
            </a:extLst>
          </p:cNvPr>
          <p:cNvSpPr/>
          <p:nvPr/>
        </p:nvSpPr>
        <p:spPr>
          <a:xfrm>
            <a:off x="8768614" y="5876223"/>
            <a:ext cx="1078030" cy="68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VFD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4B9A87-D773-492F-83EB-3F09C08B8AA6}"/>
              </a:ext>
            </a:extLst>
          </p:cNvPr>
          <p:cNvSpPr/>
          <p:nvPr/>
        </p:nvSpPr>
        <p:spPr>
          <a:xfrm>
            <a:off x="735528" y="5192828"/>
            <a:ext cx="1078030" cy="68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VFD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7B830-B8E0-44FD-9354-FCA767C200A4}"/>
              </a:ext>
            </a:extLst>
          </p:cNvPr>
          <p:cNvSpPr/>
          <p:nvPr/>
        </p:nvSpPr>
        <p:spPr>
          <a:xfrm>
            <a:off x="735528" y="4292865"/>
            <a:ext cx="1078030" cy="68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VFD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2801C1-F2B3-4548-92C7-EEEB1E4A5440}"/>
              </a:ext>
            </a:extLst>
          </p:cNvPr>
          <p:cNvSpPr/>
          <p:nvPr/>
        </p:nvSpPr>
        <p:spPr>
          <a:xfrm>
            <a:off x="4977865" y="1251284"/>
            <a:ext cx="1078030" cy="68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VFD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4DC941-45BA-4506-9341-1A885169F4FB}"/>
              </a:ext>
            </a:extLst>
          </p:cNvPr>
          <p:cNvCxnSpPr>
            <a:stCxn id="5" idx="1"/>
          </p:cNvCxnSpPr>
          <p:nvPr/>
        </p:nvCxnSpPr>
        <p:spPr>
          <a:xfrm rot="10800000">
            <a:off x="7507706" y="5390147"/>
            <a:ext cx="1260909" cy="827774"/>
          </a:xfrm>
          <a:prstGeom prst="curved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D2B2B1E4-8A19-44D3-A10D-5E3A7158441E}"/>
              </a:ext>
            </a:extLst>
          </p:cNvPr>
          <p:cNvCxnSpPr>
            <a:cxnSpLocks/>
          </p:cNvCxnSpPr>
          <p:nvPr/>
        </p:nvCxnSpPr>
        <p:spPr>
          <a:xfrm>
            <a:off x="1866900" y="4879105"/>
            <a:ext cx="1038225" cy="12700"/>
          </a:xfrm>
          <a:prstGeom prst="curved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FBA34C5-A2EA-49F2-9CB4-ED040E68FC38}"/>
              </a:ext>
            </a:extLst>
          </p:cNvPr>
          <p:cNvCxnSpPr>
            <a:cxnSpLocks/>
          </p:cNvCxnSpPr>
          <p:nvPr/>
        </p:nvCxnSpPr>
        <p:spPr>
          <a:xfrm>
            <a:off x="1813558" y="5243513"/>
            <a:ext cx="900766" cy="416142"/>
          </a:xfrm>
          <a:prstGeom prst="curved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58F0DF0C-BD46-4095-8FCC-526DFD7149CA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4254367" y="1592982"/>
            <a:ext cx="723499" cy="601578"/>
          </a:xfrm>
          <a:prstGeom prst="curved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2FC0-DA6A-45E3-98D6-EDD39F89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Variable Speed 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4412-C29E-430F-BC95-7A1BEBB8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Several Proprietary Control Schemes - “Black Boxes”</a:t>
            </a:r>
          </a:p>
          <a:p>
            <a:endParaRPr lang="en-US" dirty="0"/>
          </a:p>
          <a:p>
            <a:r>
              <a:rPr lang="en-US" dirty="0"/>
              <a:t>Maintenance/Service – How &amp; What?</a:t>
            </a:r>
          </a:p>
          <a:p>
            <a:r>
              <a:rPr lang="en-US" dirty="0"/>
              <a:t>Operator Comfort w/ System</a:t>
            </a:r>
          </a:p>
          <a:p>
            <a:r>
              <a:rPr lang="en-US" dirty="0"/>
              <a:t>Very (most) Efficient</a:t>
            </a:r>
          </a:p>
          <a:p>
            <a:endParaRPr lang="en-US" dirty="0"/>
          </a:p>
          <a:p>
            <a:r>
              <a:rPr lang="en-US" dirty="0"/>
              <a:t>Also consider Evaporator Side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Firebox Black Friday: Limited edition mystery Black Box – one day only |  Metro News">
            <a:extLst>
              <a:ext uri="{FF2B5EF4-FFF2-40B4-BE49-F238E27FC236}">
                <a16:creationId xmlns:a16="http://schemas.microsoft.com/office/drawing/2014/main" id="{B0932EB3-F53D-4887-A845-7CDBBBE8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36" y="4186727"/>
            <a:ext cx="5089864" cy="26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6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D07D-9DC1-4DAB-8CD5-74C912E4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the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</p:txBody>
      </p:sp>
      <p:pic>
        <p:nvPicPr>
          <p:cNvPr id="1026" name="Picture 2" descr="https://web.mit.edu/2.972/www/reports/compression_refrigeration_system/flow.jpg">
            <a:extLst>
              <a:ext uri="{FF2B5EF4-FFF2-40B4-BE49-F238E27FC236}">
                <a16:creationId xmlns:a16="http://schemas.microsoft.com/office/drawing/2014/main" id="{BB715A46-FB4C-4001-9FD5-C217686B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00" y="1610687"/>
            <a:ext cx="8738178" cy="33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E8BC9-AD99-4D6A-849C-2C944E96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43120"/>
            <a:ext cx="10515600" cy="1479128"/>
          </a:xfrm>
        </p:spPr>
        <p:txBody>
          <a:bodyPr/>
          <a:lstStyle/>
          <a:p>
            <a:r>
              <a:rPr lang="en-US" dirty="0"/>
              <a:t>Efficiency over 100%???</a:t>
            </a:r>
          </a:p>
        </p:txBody>
      </p:sp>
    </p:spTree>
    <p:extLst>
      <p:ext uri="{BB962C8B-B14F-4D97-AF65-F5344CB8AC3E}">
        <p14:creationId xmlns:p14="http://schemas.microsoft.com/office/powerpoint/2010/main" val="1172512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EAA7-3991-4B76-956B-00A6F348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Tackle Logically – </a:t>
            </a:r>
            <a:br>
              <a:rPr lang="en-US" dirty="0"/>
            </a:br>
            <a:r>
              <a:rPr lang="en-US" dirty="0"/>
              <a:t>Simple and Almost as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1FF1-BA83-47F4-ABCD-08D9CBB0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Order of Efficiency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Chiller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Pump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90F63-5391-4B54-9E24-AC2BF3839BF1}"/>
              </a:ext>
            </a:extLst>
          </p:cNvPr>
          <p:cNvSpPr txBox="1"/>
          <p:nvPr/>
        </p:nvSpPr>
        <p:spPr>
          <a:xfrm>
            <a:off x="2334827" y="3105834"/>
            <a:ext cx="475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BUT:  If condenser water is cold enough, can run in “Free Cooling Mode” (or use a free cooling HX)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B8AF3-7B49-4F8D-BACB-29A766156DBD}"/>
                  </a:ext>
                </a:extLst>
              </p:cNvPr>
              <p:cNvSpPr txBox="1"/>
              <p:nvPr/>
            </p:nvSpPr>
            <p:spPr>
              <a:xfrm>
                <a:off x="2304495" y="4364399"/>
                <a:ext cx="95775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BUT: The “Cubic” energy savings of reducing pump speed is due to: Energy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Flow * Pressure Loss</a:t>
                </a:r>
              </a:p>
              <a:p>
                <a:r>
                  <a:rPr lang="en-US" dirty="0"/>
                  <a:t>Pressure Loss in a closed system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Flow*Flow</a:t>
                </a:r>
              </a:p>
              <a:p>
                <a:r>
                  <a:rPr lang="en-US" dirty="0"/>
                  <a:t>Cooling Towers are (usually) open – so pressure loss/head is mostly effected by physical tower height</a:t>
                </a:r>
                <a:br>
                  <a:rPr lang="en-US" dirty="0"/>
                </a:br>
                <a:r>
                  <a:rPr lang="en-US" dirty="0"/>
                  <a:t>Reducing Pump speed doesn’t save as much energy as “normal”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B8AF3-7B49-4F8D-BACB-29A76615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495" y="4364399"/>
                <a:ext cx="9577526" cy="1200329"/>
              </a:xfrm>
              <a:prstGeom prst="rect">
                <a:avLst/>
              </a:prstGeom>
              <a:blipFill>
                <a:blip r:embed="rId2"/>
                <a:stretch>
                  <a:fillRect l="-509" t="-3046" r="-25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FDD4CF-B051-427A-A47B-0D8C0125AFCB}"/>
              </a:ext>
            </a:extLst>
          </p:cNvPr>
          <p:cNvSpPr txBox="1"/>
          <p:nvPr/>
        </p:nvSpPr>
        <p:spPr>
          <a:xfrm>
            <a:off x="2304495" y="5853796"/>
            <a:ext cx="57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BUT: Towers can also use natural convective cooling</a:t>
            </a:r>
          </a:p>
        </p:txBody>
      </p:sp>
    </p:spTree>
    <p:extLst>
      <p:ext uri="{BB962C8B-B14F-4D97-AF65-F5344CB8AC3E}">
        <p14:creationId xmlns:p14="http://schemas.microsoft.com/office/powerpoint/2010/main" val="94361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6FCA-A06B-446C-B22E-A1E3B512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2188-897D-4082-A2A6-A6EC43CF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“Regular” operating conditions – free cooling not available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Not using “Screw” chiller – which really love cold condenser water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Remove Evaporator Side from the equation – set it and forget it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Chiller is mostly going to control itself – so let’s not worry about compressor control.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5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6FCA-A06B-446C-B22E-A1E3B512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Approach – Pump/Tower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2188-897D-4082-A2A6-A6EC43CF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some absolute minimum water flow for a chiller</a:t>
            </a:r>
          </a:p>
          <a:p>
            <a:pPr lvl="1"/>
            <a:r>
              <a:rPr lang="en-US" dirty="0"/>
              <a:t>Based on turbulent vs laminar flow through the condenser bundle</a:t>
            </a:r>
          </a:p>
          <a:p>
            <a:pPr lvl="1"/>
            <a:r>
              <a:rPr lang="en-US" dirty="0"/>
              <a:t>Chillers can usually run at this minimum flow at full capacity – the leaving condenser water is just very HOT</a:t>
            </a:r>
          </a:p>
          <a:p>
            <a:pPr lvl="1"/>
            <a:r>
              <a:rPr lang="en-US" dirty="0"/>
              <a:t>Select a tower based on these flow/temperature conditions</a:t>
            </a:r>
          </a:p>
          <a:p>
            <a:pPr marL="914400" lvl="2" indent="0">
              <a:buNone/>
            </a:pPr>
            <a:r>
              <a:rPr lang="en-US" dirty="0"/>
              <a:t>	(Remember ASHRAE 90.1 requires 50% turndown though)</a:t>
            </a:r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Pump Flow is ALWAYS at a minimum.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9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2C36-9A53-419E-A06E-77E95275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CF2A-B461-4CEB-881F-3082803D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2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Towers cool water by evaporative cooling – Wet Bulb Matters</a:t>
            </a:r>
          </a:p>
          <a:p>
            <a:r>
              <a:rPr lang="en-US" dirty="0"/>
              <a:t>Natural Convection accomplishes this</a:t>
            </a:r>
          </a:p>
          <a:p>
            <a:r>
              <a:rPr lang="en-US" dirty="0"/>
              <a:t>Forced Convection (Fans) help by increasing LMTD</a:t>
            </a:r>
          </a:p>
          <a:p>
            <a:endParaRPr lang="en-US" dirty="0"/>
          </a:p>
          <a:p>
            <a:r>
              <a:rPr lang="en-US" dirty="0"/>
              <a:t>Control tower fan to keep basin temp</a:t>
            </a:r>
            <a:br>
              <a:rPr lang="en-US" dirty="0"/>
            </a:br>
            <a:r>
              <a:rPr lang="en-US" dirty="0"/>
              <a:t>(condenser water to chiller) at a value</a:t>
            </a:r>
            <a:br>
              <a:rPr lang="en-US" dirty="0"/>
            </a:br>
            <a:r>
              <a:rPr lang="en-US" dirty="0"/>
              <a:t>based on offset from Wet Bulb Temp</a:t>
            </a:r>
          </a:p>
          <a:p>
            <a:pPr lvl="1"/>
            <a:r>
              <a:rPr lang="en-US" dirty="0"/>
              <a:t>Keeps fan away from 100% operation</a:t>
            </a:r>
          </a:p>
          <a:p>
            <a:pPr lvl="1"/>
            <a:r>
              <a:rPr lang="en-US" dirty="0"/>
              <a:t>Takes advantage of high LMTD</a:t>
            </a:r>
          </a:p>
          <a:p>
            <a:pPr lvl="1"/>
            <a:r>
              <a:rPr lang="en-US" dirty="0"/>
              <a:t>Allows Natural Convection to work when</a:t>
            </a:r>
            <a:br>
              <a:rPr lang="en-US" dirty="0"/>
            </a:br>
            <a:r>
              <a:rPr lang="en-US" dirty="0"/>
              <a:t>possible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Offset depends on chiller &amp; tower performance</a:t>
            </a:r>
            <a:br>
              <a:rPr lang="en-US" dirty="0"/>
            </a:br>
            <a:r>
              <a:rPr lang="en-US" dirty="0"/>
              <a:t>… but WB + 5 deg. F is the right ballpark usually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1CB40-2E81-4F93-9C77-28EBBB73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978" y="3429000"/>
            <a:ext cx="4951022" cy="32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2C36-9A53-419E-A06E-77E95275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Chillers/Towers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CF2A-B461-4CEB-881F-3082803D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handle multiple towers</a:t>
            </a:r>
            <a:br>
              <a:rPr lang="en-US" dirty="0"/>
            </a:br>
            <a:r>
              <a:rPr lang="en-US" dirty="0"/>
              <a:t>or tower cells?</a:t>
            </a:r>
          </a:p>
          <a:p>
            <a:r>
              <a:rPr lang="en-US" dirty="0"/>
              <a:t>Consider how towers work</a:t>
            </a:r>
          </a:p>
          <a:p>
            <a:pPr lvl="1"/>
            <a:r>
              <a:rPr lang="en-US" dirty="0"/>
              <a:t>Evaporative Cooling</a:t>
            </a:r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Maximize Surface Area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r>
              <a:rPr lang="en-US" dirty="0"/>
              <a:t>Run as many “cells” as you can at</a:t>
            </a:r>
            <a:br>
              <a:rPr lang="en-US" dirty="0"/>
            </a:br>
            <a:r>
              <a:rPr lang="en-US" dirty="0"/>
              <a:t>given condenser flow</a:t>
            </a:r>
          </a:p>
        </p:txBody>
      </p:sp>
      <p:pic>
        <p:nvPicPr>
          <p:cNvPr id="6146" name="Picture 2" descr="Cooling Tower System. | Download Scientific Diagram">
            <a:extLst>
              <a:ext uri="{FF2B5EF4-FFF2-40B4-BE49-F238E27FC236}">
                <a16:creationId xmlns:a16="http://schemas.microsoft.com/office/drawing/2014/main" id="{7017236D-55D4-4391-A1BC-662601F7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52" y="1979720"/>
            <a:ext cx="4657922" cy="48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36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EE78-2DA0-4C8E-B439-4A381CD9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Tower Min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09D2-9D5C-493B-BA6B-3A61C5C9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Cooling tower fill material - Linquip">
            <a:extLst>
              <a:ext uri="{FF2B5EF4-FFF2-40B4-BE49-F238E27FC236}">
                <a16:creationId xmlns:a16="http://schemas.microsoft.com/office/drawing/2014/main" id="{F43F5FC4-98C8-49D3-99E4-E14021BD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67706"/>
            <a:ext cx="66675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y are Scale Deposits Generated in Cooling Towers? - JH Cooling Machine">
            <a:extLst>
              <a:ext uri="{FF2B5EF4-FFF2-40B4-BE49-F238E27FC236}">
                <a16:creationId xmlns:a16="http://schemas.microsoft.com/office/drawing/2014/main" id="{232BD367-1841-46EC-90F1-2AB476C3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49" y="2553994"/>
            <a:ext cx="5442012" cy="30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1621-F669-41E6-9EDA-76487EF4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ooling Tower Video: Marley ST Nozzle and Cup System">
            <a:extLst>
              <a:ext uri="{FF2B5EF4-FFF2-40B4-BE49-F238E27FC236}">
                <a16:creationId xmlns:a16="http://schemas.microsoft.com/office/drawing/2014/main" id="{4A4672AF-D02E-4A38-8E43-C52CD444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" y="2171596"/>
            <a:ext cx="5562600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ries 3000 Cooling Tower">
            <a:extLst>
              <a:ext uri="{FF2B5EF4-FFF2-40B4-BE49-F238E27FC236}">
                <a16:creationId xmlns:a16="http://schemas.microsoft.com/office/drawing/2014/main" id="{1FF62AEA-4EE7-4755-BC4C-465916B1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04" y="1980085"/>
            <a:ext cx="4628225" cy="34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86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A6C2-05B9-486C-951A-E16815CB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Gears – One Last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7DEF-AEE8-4FB9-A7A2-8E4C17BA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Controlled Ventilation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68710-D510-4E1E-B8DD-2DB38645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53" y="3160728"/>
            <a:ext cx="9526329" cy="1848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9ECFD-6DDA-4426-B850-497806774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48" y="4490261"/>
            <a:ext cx="4810796" cy="809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5A4D1-B7B8-4966-8FBF-8D8AB730C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92" y="4490261"/>
            <a:ext cx="4048690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6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4BAF-B444-4D3A-8CBD-107053B9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0E1A-B6FD-440F-B2CE-3A362CC2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698EC-2005-40C8-9A1E-66D92B61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39" y="0"/>
            <a:ext cx="10849522" cy="5862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220AE-6A58-4C67-81D3-4555D4C8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8" y="1690689"/>
            <a:ext cx="11226087" cy="39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860D-E1A3-4019-BFC7-A564F959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7E6E-6EC7-4750-A96D-D6BA7F005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F03A6-FB21-4FBD-AB59-EFCD03B9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6" y="1311563"/>
            <a:ext cx="11164081" cy="37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62A3-FE07-4632-BAC2-D19D387A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700% Efficiency</a:t>
            </a:r>
          </a:p>
        </p:txBody>
      </p:sp>
      <p:pic>
        <p:nvPicPr>
          <p:cNvPr id="2050" name="Picture 2" descr="CenTraVac Water-Cooled Chiller">
            <a:extLst>
              <a:ext uri="{FF2B5EF4-FFF2-40B4-BE49-F238E27FC236}">
                <a16:creationId xmlns:a16="http://schemas.microsoft.com/office/drawing/2014/main" id="{713FDCAC-9A52-4AE2-80C6-D39E38E0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825625"/>
            <a:ext cx="500062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nsor Bar Images, Stock Photos &amp;amp; Vectors | Shutterstock">
            <a:extLst>
              <a:ext uri="{FF2B5EF4-FFF2-40B4-BE49-F238E27FC236}">
                <a16:creationId xmlns:a16="http://schemas.microsoft.com/office/drawing/2014/main" id="{19E2FA19-A746-4EA3-8E0E-426FD0C22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6733" r="14319" b="36465"/>
          <a:stretch/>
        </p:blipFill>
        <p:spPr bwMode="auto">
          <a:xfrm>
            <a:off x="8514825" y="2791017"/>
            <a:ext cx="998291" cy="5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ensor Bar Images, Stock Photos &amp;amp; Vectors | Shutterstock">
            <a:extLst>
              <a:ext uri="{FF2B5EF4-FFF2-40B4-BE49-F238E27FC236}">
                <a16:creationId xmlns:a16="http://schemas.microsoft.com/office/drawing/2014/main" id="{D0F9E1C1-7D92-4CE7-B4D6-530FD0380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6733" r="14319" b="36465"/>
          <a:stretch/>
        </p:blipFill>
        <p:spPr bwMode="auto">
          <a:xfrm>
            <a:off x="9934312" y="2234826"/>
            <a:ext cx="998291" cy="5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40A80-FAB8-4A14-BE7B-34FDC303E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4602391"/>
            <a:ext cx="5000625" cy="47878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94FFF4-CD33-4D54-A101-AFA7FB32ADA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Kind of....</a:t>
            </a:r>
            <a:br>
              <a:rPr lang="en-US" dirty="0"/>
            </a:br>
            <a:r>
              <a:rPr lang="en-US" u="sng" dirty="0"/>
              <a:t>MOVING </a:t>
            </a:r>
            <a:r>
              <a:rPr lang="en-US" dirty="0"/>
              <a:t>energy, not transforming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Said another way… a Coefficient of Performance (COP) of 7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61A49-97D7-4C31-841B-32D3E12F67B6}"/>
                  </a:ext>
                </a:extLst>
              </p:cNvPr>
              <p:cNvSpPr txBox="1"/>
              <p:nvPr/>
            </p:nvSpPr>
            <p:spPr>
              <a:xfrm>
                <a:off x="1329440" y="3230562"/>
                <a:ext cx="4450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𝑡𝑜𝑛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𝑟𝑒𝑓𝑟𝑖𝑔𝑒𝑟𝑎𝑡𝑖𝑜𝑛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≈3.5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61A49-97D7-4C31-841B-32D3E12F6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40" y="3230562"/>
                <a:ext cx="4450575" cy="369332"/>
              </a:xfrm>
              <a:prstGeom prst="rect">
                <a:avLst/>
              </a:prstGeom>
              <a:blipFill>
                <a:blip r:embed="rId5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2611A-AE04-4082-B421-22FD0F5C54AB}"/>
                  </a:ext>
                </a:extLst>
              </p:cNvPr>
              <p:cNvSpPr txBox="1"/>
              <p:nvPr/>
            </p:nvSpPr>
            <p:spPr>
              <a:xfrm>
                <a:off x="2119938" y="3666129"/>
                <a:ext cx="23184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@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2611A-AE04-4082-B421-22FD0F5C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38" y="3666129"/>
                <a:ext cx="2318459" cy="369332"/>
              </a:xfrm>
              <a:prstGeom prst="rect">
                <a:avLst/>
              </a:prstGeom>
              <a:blipFill>
                <a:blip r:embed="rId6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1EB26BF6-D754-43F6-AD1A-63E80BFC017C}"/>
              </a:ext>
            </a:extLst>
          </p:cNvPr>
          <p:cNvSpPr/>
          <p:nvPr/>
        </p:nvSpPr>
        <p:spPr>
          <a:xfrm>
            <a:off x="2843868" y="4101696"/>
            <a:ext cx="939567" cy="90313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F875F7-BA04-4F0B-BC73-5062F28CB59F}"/>
                  </a:ext>
                </a:extLst>
              </p:cNvPr>
              <p:cNvSpPr txBox="1"/>
              <p:nvPr/>
            </p:nvSpPr>
            <p:spPr>
              <a:xfrm>
                <a:off x="1312173" y="5166230"/>
                <a:ext cx="4002955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heat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"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𝑚𝑜𝑣𝑒𝑑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F875F7-BA04-4F0B-BC73-5062F28C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73" y="5166230"/>
                <a:ext cx="4002955" cy="766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046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7CEE-61C5-4FF0-8942-27D95258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0C2D-5958-4FF4-A601-EB94A2682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61804-F1E4-487C-BC96-7702AAB6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81" y="0"/>
            <a:ext cx="9269119" cy="4896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08556-62EF-494B-9C0F-7C64D180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2847"/>
            <a:ext cx="5641095" cy="45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54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CCFD-B8E4-412F-86F7-9FFE7EED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C26FE-5A72-4F14-9162-0BB571AB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35" y="1733313"/>
            <a:ext cx="9345329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4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AE40-388F-417F-88DE-CB1E58C3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364335-CEE2-46FB-BEF4-7F7A0BA2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33" y="1825625"/>
            <a:ext cx="75007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51B52F-B16E-4AAD-8245-6A9D066B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607AB2-DF0F-46FA-9F60-94BF9816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10184-4573-49F5-992F-19C26A4B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0024"/>
            <a:ext cx="9050013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0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53FC-5598-4B73-87C6-BCE24D1C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3FC8E-E055-4C92-92F3-4F89152E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E5D26-F054-4943-AD47-B10C159D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98" y="147179"/>
            <a:ext cx="9335803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BD334F-8FB4-442B-A3BA-C94C67DAE167}"/>
              </a:ext>
            </a:extLst>
          </p:cNvPr>
          <p:cNvSpPr/>
          <p:nvPr/>
        </p:nvSpPr>
        <p:spPr>
          <a:xfrm>
            <a:off x="2663301" y="2796466"/>
            <a:ext cx="7492753" cy="3338004"/>
          </a:xfrm>
          <a:custGeom>
            <a:avLst/>
            <a:gdLst>
              <a:gd name="connsiteX0" fmla="*/ 35511 w 7492753"/>
              <a:gd name="connsiteY0" fmla="*/ 1908699 h 3338004"/>
              <a:gd name="connsiteX1" fmla="*/ 35511 w 7492753"/>
              <a:gd name="connsiteY1" fmla="*/ 2974019 h 3338004"/>
              <a:gd name="connsiteX2" fmla="*/ 2894120 w 7492753"/>
              <a:gd name="connsiteY2" fmla="*/ 2974019 h 3338004"/>
              <a:gd name="connsiteX3" fmla="*/ 2894120 w 7492753"/>
              <a:gd name="connsiteY3" fmla="*/ 3338004 h 3338004"/>
              <a:gd name="connsiteX4" fmla="*/ 6711518 w 7492753"/>
              <a:gd name="connsiteY4" fmla="*/ 3338004 h 3338004"/>
              <a:gd name="connsiteX5" fmla="*/ 6711518 w 7492753"/>
              <a:gd name="connsiteY5" fmla="*/ 1651247 h 3338004"/>
              <a:gd name="connsiteX6" fmla="*/ 7492753 w 7492753"/>
              <a:gd name="connsiteY6" fmla="*/ 1651247 h 3338004"/>
              <a:gd name="connsiteX7" fmla="*/ 7492753 w 7492753"/>
              <a:gd name="connsiteY7" fmla="*/ 843379 h 3338004"/>
              <a:gd name="connsiteX8" fmla="*/ 5859262 w 7492753"/>
              <a:gd name="connsiteY8" fmla="*/ 843379 h 3338004"/>
              <a:gd name="connsiteX9" fmla="*/ 5859262 w 7492753"/>
              <a:gd name="connsiteY9" fmla="*/ 0 h 3338004"/>
              <a:gd name="connsiteX10" fmla="*/ 88777 w 7492753"/>
              <a:gd name="connsiteY10" fmla="*/ 0 h 3338004"/>
              <a:gd name="connsiteX11" fmla="*/ 88777 w 7492753"/>
              <a:gd name="connsiteY11" fmla="*/ 967666 h 3338004"/>
              <a:gd name="connsiteX12" fmla="*/ 0 w 7492753"/>
              <a:gd name="connsiteY12" fmla="*/ 967666 h 3338004"/>
              <a:gd name="connsiteX13" fmla="*/ 35511 w 7492753"/>
              <a:gd name="connsiteY13" fmla="*/ 1908699 h 33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92753" h="3338004">
                <a:moveTo>
                  <a:pt x="35511" y="1908699"/>
                </a:moveTo>
                <a:lnTo>
                  <a:pt x="35511" y="2974019"/>
                </a:lnTo>
                <a:lnTo>
                  <a:pt x="2894120" y="2974019"/>
                </a:lnTo>
                <a:lnTo>
                  <a:pt x="2894120" y="3338004"/>
                </a:lnTo>
                <a:lnTo>
                  <a:pt x="6711518" y="3338004"/>
                </a:lnTo>
                <a:lnTo>
                  <a:pt x="6711518" y="1651247"/>
                </a:lnTo>
                <a:lnTo>
                  <a:pt x="7492753" y="1651247"/>
                </a:lnTo>
                <a:lnTo>
                  <a:pt x="7492753" y="843379"/>
                </a:lnTo>
                <a:lnTo>
                  <a:pt x="5859262" y="843379"/>
                </a:lnTo>
                <a:lnTo>
                  <a:pt x="5859262" y="0"/>
                </a:lnTo>
                <a:lnTo>
                  <a:pt x="88777" y="0"/>
                </a:lnTo>
                <a:lnTo>
                  <a:pt x="88777" y="967666"/>
                </a:lnTo>
                <a:lnTo>
                  <a:pt x="0" y="967666"/>
                </a:lnTo>
                <a:lnTo>
                  <a:pt x="35511" y="190869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50A058-F339-41EF-A34E-B0460CF4AFC4}"/>
              </a:ext>
            </a:extLst>
          </p:cNvPr>
          <p:cNvSpPr/>
          <p:nvPr/>
        </p:nvSpPr>
        <p:spPr>
          <a:xfrm>
            <a:off x="1358283" y="2104007"/>
            <a:ext cx="5521911" cy="2232314"/>
          </a:xfrm>
          <a:custGeom>
            <a:avLst/>
            <a:gdLst>
              <a:gd name="connsiteX0" fmla="*/ 0 w 5521911"/>
              <a:gd name="connsiteY0" fmla="*/ 0 h 2308194"/>
              <a:gd name="connsiteX1" fmla="*/ 5521911 w 5521911"/>
              <a:gd name="connsiteY1" fmla="*/ 0 h 2308194"/>
              <a:gd name="connsiteX2" fmla="*/ 5521911 w 5521911"/>
              <a:gd name="connsiteY2" fmla="*/ 1207363 h 2308194"/>
              <a:gd name="connsiteX3" fmla="*/ 3258105 w 5521911"/>
              <a:gd name="connsiteY3" fmla="*/ 1207363 h 2308194"/>
              <a:gd name="connsiteX4" fmla="*/ 3258105 w 5521911"/>
              <a:gd name="connsiteY4" fmla="*/ 2308194 h 2308194"/>
              <a:gd name="connsiteX5" fmla="*/ 186432 w 5521911"/>
              <a:gd name="connsiteY5" fmla="*/ 2308194 h 2308194"/>
              <a:gd name="connsiteX6" fmla="*/ 0 w 5521911"/>
              <a:gd name="connsiteY6" fmla="*/ 2308194 h 2308194"/>
              <a:gd name="connsiteX7" fmla="*/ 0 w 5521911"/>
              <a:gd name="connsiteY7" fmla="*/ 0 h 23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1911" h="2308194">
                <a:moveTo>
                  <a:pt x="0" y="0"/>
                </a:moveTo>
                <a:lnTo>
                  <a:pt x="5521911" y="0"/>
                </a:lnTo>
                <a:lnTo>
                  <a:pt x="5521911" y="1207363"/>
                </a:lnTo>
                <a:lnTo>
                  <a:pt x="3258105" y="1207363"/>
                </a:lnTo>
                <a:lnTo>
                  <a:pt x="3258105" y="2308194"/>
                </a:lnTo>
                <a:lnTo>
                  <a:pt x="186432" y="2308194"/>
                </a:lnTo>
                <a:lnTo>
                  <a:pt x="0" y="2308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D1D94-2F24-465C-B7C1-B088CE02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 and other Ratings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7E967-33F3-45D2-8222-240230D68210}"/>
              </a:ext>
            </a:extLst>
          </p:cNvPr>
          <p:cNvSpPr txBox="1"/>
          <p:nvPr/>
        </p:nvSpPr>
        <p:spPr>
          <a:xfrm>
            <a:off x="1451647" y="2122589"/>
            <a:ext cx="1817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kW/Ton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010F-8F77-437A-A075-879F14D70260}"/>
              </a:ext>
            </a:extLst>
          </p:cNvPr>
          <p:cNvSpPr txBox="1"/>
          <p:nvPr/>
        </p:nvSpPr>
        <p:spPr>
          <a:xfrm>
            <a:off x="2775882" y="2908476"/>
            <a:ext cx="105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99CD0-1885-4FE2-A48B-D143EF82F36D}"/>
              </a:ext>
            </a:extLst>
          </p:cNvPr>
          <p:cNvSpPr txBox="1"/>
          <p:nvPr/>
        </p:nvSpPr>
        <p:spPr>
          <a:xfrm>
            <a:off x="5436419" y="221227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CC246-D96F-45C9-A78A-57E1248C6B79}"/>
              </a:ext>
            </a:extLst>
          </p:cNvPr>
          <p:cNvSpPr txBox="1"/>
          <p:nvPr/>
        </p:nvSpPr>
        <p:spPr>
          <a:xfrm>
            <a:off x="5436419" y="3952387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4C8FE-CEBE-46A0-9E13-78B1A9C3E04A}"/>
              </a:ext>
            </a:extLst>
          </p:cNvPr>
          <p:cNvSpPr txBox="1"/>
          <p:nvPr/>
        </p:nvSpPr>
        <p:spPr>
          <a:xfrm>
            <a:off x="7281255" y="2839969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EF0E8-293D-4F04-A791-151D895823F7}"/>
              </a:ext>
            </a:extLst>
          </p:cNvPr>
          <p:cNvSpPr txBox="1"/>
          <p:nvPr/>
        </p:nvSpPr>
        <p:spPr>
          <a:xfrm>
            <a:off x="3007797" y="4776038"/>
            <a:ext cx="125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NPLV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9E8DE-2CE1-4CE9-98FF-DCE57B372908}"/>
              </a:ext>
            </a:extLst>
          </p:cNvPr>
          <p:cNvSpPr txBox="1"/>
          <p:nvPr/>
        </p:nvSpPr>
        <p:spPr>
          <a:xfrm>
            <a:off x="7580342" y="4831990"/>
            <a:ext cx="1050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IPLV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C15F7-9572-4E8F-A6F9-958BB45A0104}"/>
              </a:ext>
            </a:extLst>
          </p:cNvPr>
          <p:cNvSpPr txBox="1"/>
          <p:nvPr/>
        </p:nvSpPr>
        <p:spPr>
          <a:xfrm>
            <a:off x="5753948" y="5495029"/>
            <a:ext cx="1156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SPLV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CB497-6687-4C17-A370-E509E322F66A}"/>
              </a:ext>
            </a:extLst>
          </p:cNvPr>
          <p:cNvSpPr txBox="1"/>
          <p:nvPr/>
        </p:nvSpPr>
        <p:spPr>
          <a:xfrm>
            <a:off x="3930951" y="3646191"/>
            <a:ext cx="55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146-6B6D-44CC-8828-ADD5AEC44842}"/>
              </a:ext>
            </a:extLst>
          </p:cNvPr>
          <p:cNvSpPr txBox="1"/>
          <p:nvPr/>
        </p:nvSpPr>
        <p:spPr>
          <a:xfrm>
            <a:off x="1423859" y="3694363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HSPF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19541-6605-4A77-9C83-792CA7BB91E3}"/>
              </a:ext>
            </a:extLst>
          </p:cNvPr>
          <p:cNvSpPr txBox="1"/>
          <p:nvPr/>
        </p:nvSpPr>
        <p:spPr>
          <a:xfrm>
            <a:off x="8317702" y="3673140"/>
            <a:ext cx="1553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myPLV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DD1D3-ACA2-4505-9CE8-0D1F1E6D318F}"/>
              </a:ext>
            </a:extLst>
          </p:cNvPr>
          <p:cNvSpPr txBox="1"/>
          <p:nvPr/>
        </p:nvSpPr>
        <p:spPr>
          <a:xfrm>
            <a:off x="1808539" y="1720117"/>
            <a:ext cx="4641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Single Point of Operation “Instantaneous”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D10CE-4889-4E91-9DA2-A0821B0074B1}"/>
              </a:ext>
            </a:extLst>
          </p:cNvPr>
          <p:cNvSpPr txBox="1"/>
          <p:nvPr/>
        </p:nvSpPr>
        <p:spPr>
          <a:xfrm>
            <a:off x="5585024" y="6092765"/>
            <a:ext cx="379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Averaged/Integrated “seasonally”</a:t>
            </a:r>
          </a:p>
        </p:txBody>
      </p:sp>
    </p:spTree>
    <p:extLst>
      <p:ext uri="{BB962C8B-B14F-4D97-AF65-F5344CB8AC3E}">
        <p14:creationId xmlns:p14="http://schemas.microsoft.com/office/powerpoint/2010/main" val="16880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0CB9-B988-4440-BD3C-29F8BA4F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through Ratings - Instantaneous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901C-0F16-4EF2-9C1D-3E8FCD0B8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%		 desired energy out divided by energy input</a:t>
            </a:r>
          </a:p>
          <a:p>
            <a:pPr marL="0" indent="0">
              <a:buNone/>
            </a:pPr>
            <a:r>
              <a:rPr lang="en-US" dirty="0"/>
              <a:t>		(think energy turned to heat/noise by motor, or fan/pump)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Kw/Ton	desired result (heat moved) – thermal energy</a:t>
            </a:r>
            <a:br>
              <a:rPr lang="en-US" dirty="0"/>
            </a:br>
            <a:r>
              <a:rPr lang="en-US" dirty="0"/>
              <a:t>		divided by energy in to do it  (work) – usually electric input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COP		Same as above, but with equal energy units</a:t>
            </a:r>
          </a:p>
          <a:p>
            <a:endParaRPr lang="en-US" dirty="0"/>
          </a:p>
          <a:p>
            <a:r>
              <a:rPr lang="en-US" dirty="0"/>
              <a:t>EER		BTU/Watt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HSPF		Heat Pumps – BTU/Watt in heating mode + heat strip energy if 			required </a:t>
            </a:r>
          </a:p>
        </p:txBody>
      </p:sp>
    </p:spTree>
    <p:extLst>
      <p:ext uri="{BB962C8B-B14F-4D97-AF65-F5344CB8AC3E}">
        <p14:creationId xmlns:p14="http://schemas.microsoft.com/office/powerpoint/2010/main" val="229559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0CB9-B988-4440-BD3C-29F8BA4F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through Ratings - Seasonal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901C-0F16-4EF2-9C1D-3E8FCD0B8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IPLV		COP values - weighted average at four </a:t>
            </a:r>
            <a:br>
              <a:rPr lang="en-US" dirty="0"/>
            </a:br>
            <a:r>
              <a:rPr lang="en-US" dirty="0"/>
              <a:t>		ambient conditions &amp; equipment loads per AHRI</a:t>
            </a:r>
            <a:br>
              <a:rPr lang="en-US" dirty="0"/>
            </a:br>
            <a:r>
              <a:rPr lang="en-US" dirty="0"/>
              <a:t>		</a:t>
            </a:r>
          </a:p>
          <a:p>
            <a:r>
              <a:rPr lang="en-US" dirty="0"/>
              <a:t>NPLV	Similar to IPLV but non-AHRI prescribed condenser water 		temp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SPLV/</a:t>
            </a:r>
            <a:r>
              <a:rPr lang="en-US" dirty="0" err="1"/>
              <a:t>myPLV</a:t>
            </a:r>
            <a:r>
              <a:rPr lang="en-US" dirty="0"/>
              <a:t>	Proprietary ratings (manufacturer created) similar to 			IPLV/NPLV but with project specific weightings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0CB9-B988-4440-BD3C-29F8BA4F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through Ratings - Seasonal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901C-0F16-4EF2-9C1D-3E8FCD0B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064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IEER		EER values - weighted average at four </a:t>
            </a:r>
            <a:br>
              <a:rPr lang="en-US" dirty="0"/>
            </a:br>
            <a:r>
              <a:rPr lang="en-US" dirty="0"/>
              <a:t>		ambient conditions &amp; equipment loads per AHRI</a:t>
            </a:r>
            <a:br>
              <a:rPr lang="en-US" dirty="0"/>
            </a:br>
            <a:r>
              <a:rPr lang="en-US" dirty="0"/>
              <a:t>		</a:t>
            </a:r>
          </a:p>
          <a:p>
            <a:r>
              <a:rPr lang="en-US" dirty="0"/>
              <a:t>SEER	IEER but for residential style equipment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A24C-4E4D-4EBA-8CD1-89E7B2CB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Thought on EER</a:t>
            </a:r>
          </a:p>
        </p:txBody>
      </p:sp>
      <p:pic>
        <p:nvPicPr>
          <p:cNvPr id="4098" name="Picture 2" descr="Scroll Chiller Model CGAM | Trane Commercial">
            <a:extLst>
              <a:ext uri="{FF2B5EF4-FFF2-40B4-BE49-F238E27FC236}">
                <a16:creationId xmlns:a16="http://schemas.microsoft.com/office/drawing/2014/main" id="{36A7D34B-5B79-4363-8C8E-C941A16A8D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1690688"/>
            <a:ext cx="3254271" cy="29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oftop Unit | IntelliPak I 20 to 130 Tons | Trane Commercial">
            <a:extLst>
              <a:ext uri="{FF2B5EF4-FFF2-40B4-BE49-F238E27FC236}">
                <a16:creationId xmlns:a16="http://schemas.microsoft.com/office/drawing/2014/main" id="{FEAEF0AB-9410-47F6-96C5-2C8163AD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25" y="1690688"/>
            <a:ext cx="4095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ensor Bar Images, Stock Photos &amp;amp; Vectors | Shutterstock">
            <a:extLst>
              <a:ext uri="{FF2B5EF4-FFF2-40B4-BE49-F238E27FC236}">
                <a16:creationId xmlns:a16="http://schemas.microsoft.com/office/drawing/2014/main" id="{B627E0F2-B5F6-4954-94D2-4692E41F4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6733" r="14319" b="36465"/>
          <a:stretch/>
        </p:blipFill>
        <p:spPr bwMode="auto">
          <a:xfrm>
            <a:off x="1926655" y="2015231"/>
            <a:ext cx="707262" cy="3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ensor Bar Images, Stock Photos &amp;amp; Vectors | Shutterstock">
            <a:extLst>
              <a:ext uri="{FF2B5EF4-FFF2-40B4-BE49-F238E27FC236}">
                <a16:creationId xmlns:a16="http://schemas.microsoft.com/office/drawing/2014/main" id="{39C5B864-4731-4E70-BDFA-6F4F0606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6733" r="14319" b="36465"/>
          <a:stretch/>
        </p:blipFill>
        <p:spPr bwMode="auto">
          <a:xfrm>
            <a:off x="10068958" y="2622205"/>
            <a:ext cx="707262" cy="3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CB5FCE8F-5F4F-42A7-86D1-1E9589B4C608}"/>
              </a:ext>
            </a:extLst>
          </p:cNvPr>
          <p:cNvSpPr/>
          <p:nvPr/>
        </p:nvSpPr>
        <p:spPr>
          <a:xfrm>
            <a:off x="6929800" y="2604377"/>
            <a:ext cx="532660" cy="11241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A02D568-8730-48E9-9BD6-4042EEF5AF09}"/>
              </a:ext>
            </a:extLst>
          </p:cNvPr>
          <p:cNvSpPr/>
          <p:nvPr/>
        </p:nvSpPr>
        <p:spPr>
          <a:xfrm rot="10800000">
            <a:off x="3696911" y="2604376"/>
            <a:ext cx="532660" cy="11241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67BFB-CB32-4D5E-B86D-B6116D60CE1F}"/>
              </a:ext>
            </a:extLst>
          </p:cNvPr>
          <p:cNvSpPr txBox="1"/>
          <p:nvPr/>
        </p:nvSpPr>
        <p:spPr>
          <a:xfrm>
            <a:off x="4415106" y="2427798"/>
            <a:ext cx="2265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Same Manufacturer</a:t>
            </a:r>
          </a:p>
          <a:p>
            <a:pPr algn="ctr"/>
            <a:r>
              <a:rPr lang="en-US" dirty="0"/>
              <a:t>Same Compressors</a:t>
            </a:r>
          </a:p>
          <a:p>
            <a:pPr algn="ctr"/>
            <a:r>
              <a:rPr lang="en-US" dirty="0"/>
              <a:t>Same Condenser Fans</a:t>
            </a:r>
            <a:br>
              <a:rPr lang="en-US" dirty="0"/>
            </a:br>
            <a:r>
              <a:rPr lang="en-US" dirty="0"/>
              <a:t>Same Condenser Coils</a:t>
            </a:r>
          </a:p>
          <a:p>
            <a:pPr algn="ctr"/>
            <a:r>
              <a:rPr lang="en-US" dirty="0"/>
              <a:t>Same Capacity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63F29-929F-4A5D-A45C-2723CED88BE9}"/>
              </a:ext>
            </a:extLst>
          </p:cNvPr>
          <p:cNvSpPr txBox="1"/>
          <p:nvPr/>
        </p:nvSpPr>
        <p:spPr>
          <a:xfrm>
            <a:off x="1019996" y="14836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Air Cooled Chiller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80F9F-DD40-4039-BF58-F505FD0FAA11}"/>
              </a:ext>
            </a:extLst>
          </p:cNvPr>
          <p:cNvSpPr txBox="1"/>
          <p:nvPr/>
        </p:nvSpPr>
        <p:spPr>
          <a:xfrm>
            <a:off x="8760567" y="1852960"/>
            <a:ext cx="182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Packaged DX 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FCBC0-BCBC-4EBE-9458-55D2ED1B2A3C}"/>
              </a:ext>
            </a:extLst>
          </p:cNvPr>
          <p:cNvSpPr txBox="1"/>
          <p:nvPr/>
        </p:nvSpPr>
        <p:spPr>
          <a:xfrm>
            <a:off x="3527509" y="435884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BBFBF-A9A7-4430-92C7-48836B826EFE}"/>
              </a:ext>
            </a:extLst>
          </p:cNvPr>
          <p:cNvSpPr txBox="1"/>
          <p:nvPr/>
        </p:nvSpPr>
        <p:spPr>
          <a:xfrm>
            <a:off x="6929800" y="442629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EER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FED5A74-4661-4D54-9188-432E5903CAA8}"/>
              </a:ext>
            </a:extLst>
          </p:cNvPr>
          <p:cNvSpPr/>
          <p:nvPr/>
        </p:nvSpPr>
        <p:spPr>
          <a:xfrm>
            <a:off x="5507986" y="5753655"/>
            <a:ext cx="423572" cy="5916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0414FE9C-FE49-4B7D-AAD5-2E3ADA43D742}"/>
              </a:ext>
            </a:extLst>
          </p:cNvPr>
          <p:cNvSpPr/>
          <p:nvPr/>
        </p:nvSpPr>
        <p:spPr>
          <a:xfrm>
            <a:off x="5275432" y="4381093"/>
            <a:ext cx="793226" cy="64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CB38-D379-42EF-BBCE-E28A4CB82965}"/>
              </a:ext>
            </a:extLst>
          </p:cNvPr>
          <p:cNvSpPr txBox="1"/>
          <p:nvPr/>
        </p:nvSpPr>
        <p:spPr>
          <a:xfrm>
            <a:off x="3527509" y="505476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587ED-836B-4FF1-B83F-A927D96C0BCE}"/>
              </a:ext>
            </a:extLst>
          </p:cNvPr>
          <p:cNvSpPr txBox="1"/>
          <p:nvPr/>
        </p:nvSpPr>
        <p:spPr>
          <a:xfrm>
            <a:off x="6929800" y="512221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652B36-49F6-45D5-B724-3DB9820162F9}"/>
              </a:ext>
            </a:extLst>
          </p:cNvPr>
          <p:cNvSpPr txBox="1"/>
          <p:nvPr/>
        </p:nvSpPr>
        <p:spPr>
          <a:xfrm>
            <a:off x="3527509" y="572631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ABB56-A701-4C0C-B50A-94A902B025CD}"/>
              </a:ext>
            </a:extLst>
          </p:cNvPr>
          <p:cNvSpPr txBox="1"/>
          <p:nvPr/>
        </p:nvSpPr>
        <p:spPr>
          <a:xfrm>
            <a:off x="6929800" y="579377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EER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A5BC3B86-4A95-4E9C-874D-23C5AC88463A}"/>
              </a:ext>
            </a:extLst>
          </p:cNvPr>
          <p:cNvSpPr/>
          <p:nvPr/>
        </p:nvSpPr>
        <p:spPr>
          <a:xfrm rot="10800000">
            <a:off x="5459390" y="5054760"/>
            <a:ext cx="423572" cy="5916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4189AD-A799-4640-97FC-F35D13C2CF5B}"/>
              </a:ext>
            </a:extLst>
          </p:cNvPr>
          <p:cNvSpPr txBox="1"/>
          <p:nvPr/>
        </p:nvSpPr>
        <p:spPr>
          <a:xfrm>
            <a:off x="174470" y="4756821"/>
            <a:ext cx="32542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Which Is True?</a:t>
            </a:r>
          </a:p>
          <a:p>
            <a:pPr algn="ctr"/>
            <a:r>
              <a:rPr lang="en-US" dirty="0"/>
              <a:t>Remember: EER IS </a:t>
            </a:r>
          </a:p>
          <a:p>
            <a:pPr algn="ctr"/>
            <a:r>
              <a:rPr lang="en-US" dirty="0"/>
              <a:t>INDIVIDUAL EQUIPMENT ONLY</a:t>
            </a:r>
            <a:br>
              <a:rPr lang="en-US" dirty="0"/>
            </a:br>
            <a:r>
              <a:rPr lang="en-US" dirty="0"/>
              <a:t>NOT SYSTEM EFFICIENCY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2A4D5-147B-434C-86AD-99298342E810}"/>
              </a:ext>
            </a:extLst>
          </p:cNvPr>
          <p:cNvSpPr/>
          <p:nvPr/>
        </p:nvSpPr>
        <p:spPr>
          <a:xfrm>
            <a:off x="3428741" y="4313597"/>
            <a:ext cx="4676572" cy="1387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342677-FFDF-43D7-B824-92C67848ECB3}"/>
              </a:ext>
            </a:extLst>
          </p:cNvPr>
          <p:cNvSpPr txBox="1"/>
          <p:nvPr/>
        </p:nvSpPr>
        <p:spPr>
          <a:xfrm>
            <a:off x="8584168" y="4777760"/>
            <a:ext cx="325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“indoor” fan energy included because it’s part of the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1588</Words>
  <Application>Microsoft Office PowerPoint</Application>
  <PresentationFormat>Widescreen</PresentationFormat>
  <Paragraphs>305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Wingdings</vt:lpstr>
      <vt:lpstr>Office Theme</vt:lpstr>
      <vt:lpstr>Efficient HVAC/R</vt:lpstr>
      <vt:lpstr>Thermodynamics</vt:lpstr>
      <vt:lpstr>Overcoming the 2nd Law</vt:lpstr>
      <vt:lpstr>700% Efficiency</vt:lpstr>
      <vt:lpstr>COP and other Ratings</vt:lpstr>
      <vt:lpstr>Progression through Ratings - Instantaneous</vt:lpstr>
      <vt:lpstr>Progression through Ratings - Seasonal</vt:lpstr>
      <vt:lpstr>Progression through Ratings - Seasonal</vt:lpstr>
      <vt:lpstr>A Thought on EER</vt:lpstr>
      <vt:lpstr>A final thought on Performance Metrics</vt:lpstr>
      <vt:lpstr>On Pump and Fan Efficiencies</vt:lpstr>
      <vt:lpstr>HVAC System Component Efficiencies</vt:lpstr>
      <vt:lpstr>What About Heating?</vt:lpstr>
      <vt:lpstr>PowerPoint Presentation</vt:lpstr>
      <vt:lpstr>VFDs</vt:lpstr>
      <vt:lpstr>VAV System - Resets</vt:lpstr>
      <vt:lpstr>VAV System - Resets</vt:lpstr>
      <vt:lpstr>VAV System - Resets</vt:lpstr>
      <vt:lpstr>VAV System - Resets</vt:lpstr>
      <vt:lpstr>Variable Speed Pumping Resets</vt:lpstr>
      <vt:lpstr>Variable Pumping System - Resets</vt:lpstr>
      <vt:lpstr>Variable Pumping System- Resets</vt:lpstr>
      <vt:lpstr>What does Open Mean?</vt:lpstr>
      <vt:lpstr>Control Characteristics</vt:lpstr>
      <vt:lpstr>Chilled Water Systems – The rest of the Equation</vt:lpstr>
      <vt:lpstr>Condenser Water</vt:lpstr>
      <vt:lpstr>PowerPoint Presentation</vt:lpstr>
      <vt:lpstr>PowerPoint Presentation</vt:lpstr>
      <vt:lpstr>All Variable Speed Plant</vt:lpstr>
      <vt:lpstr>Let’s Tackle Logically –  Simple and Almost as Good</vt:lpstr>
      <vt:lpstr>A simple Approach</vt:lpstr>
      <vt:lpstr>A simple Approach – Pump/Tower</vt:lpstr>
      <vt:lpstr>Tower Operation</vt:lpstr>
      <vt:lpstr>Multiple Chillers/Towers</vt:lpstr>
      <vt:lpstr>Cooling Tower Min Flow</vt:lpstr>
      <vt:lpstr>PowerPoint Presentation</vt:lpstr>
      <vt:lpstr>Changing Gears – One Last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HVAC/R</dc:title>
  <dc:creator>David R. Long</dc:creator>
  <cp:lastModifiedBy>David R. Long</cp:lastModifiedBy>
  <cp:revision>39</cp:revision>
  <dcterms:created xsi:type="dcterms:W3CDTF">2021-09-03T16:51:07Z</dcterms:created>
  <dcterms:modified xsi:type="dcterms:W3CDTF">2021-09-09T15:50:30Z</dcterms:modified>
</cp:coreProperties>
</file>